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98"/>
  </p:notesMasterIdLst>
  <p:handoutMasterIdLst>
    <p:handoutMasterId r:id="rId99"/>
  </p:handoutMasterIdLst>
  <p:sldIdLst>
    <p:sldId id="256" r:id="rId2"/>
    <p:sldId id="257" r:id="rId3"/>
    <p:sldId id="258" r:id="rId4"/>
    <p:sldId id="282" r:id="rId5"/>
    <p:sldId id="298" r:id="rId6"/>
    <p:sldId id="294" r:id="rId7"/>
    <p:sldId id="295" r:id="rId8"/>
    <p:sldId id="261" r:id="rId9"/>
    <p:sldId id="270" r:id="rId10"/>
    <p:sldId id="393" r:id="rId11"/>
    <p:sldId id="273" r:id="rId12"/>
    <p:sldId id="302" r:id="rId13"/>
    <p:sldId id="394" r:id="rId14"/>
    <p:sldId id="303" r:id="rId15"/>
    <p:sldId id="304" r:id="rId16"/>
    <p:sldId id="305" r:id="rId17"/>
    <p:sldId id="306" r:id="rId18"/>
    <p:sldId id="307" r:id="rId19"/>
    <p:sldId id="308" r:id="rId20"/>
    <p:sldId id="309" r:id="rId21"/>
    <p:sldId id="310" r:id="rId22"/>
    <p:sldId id="311" r:id="rId23"/>
    <p:sldId id="312" r:id="rId24"/>
    <p:sldId id="313" r:id="rId25"/>
    <p:sldId id="314" r:id="rId26"/>
    <p:sldId id="316" r:id="rId27"/>
    <p:sldId id="317" r:id="rId28"/>
    <p:sldId id="397" r:id="rId29"/>
    <p:sldId id="318" r:id="rId30"/>
    <p:sldId id="319" r:id="rId31"/>
    <p:sldId id="320" r:id="rId32"/>
    <p:sldId id="321" r:id="rId33"/>
    <p:sldId id="322" r:id="rId34"/>
    <p:sldId id="323" r:id="rId35"/>
    <p:sldId id="324" r:id="rId36"/>
    <p:sldId id="398" r:id="rId37"/>
    <p:sldId id="325" r:id="rId38"/>
    <p:sldId id="328" r:id="rId39"/>
    <p:sldId id="329" r:id="rId40"/>
    <p:sldId id="330" r:id="rId41"/>
    <p:sldId id="331" r:id="rId42"/>
    <p:sldId id="332" r:id="rId43"/>
    <p:sldId id="334" r:id="rId44"/>
    <p:sldId id="362" r:id="rId45"/>
    <p:sldId id="363" r:id="rId46"/>
    <p:sldId id="364" r:id="rId47"/>
    <p:sldId id="367" r:id="rId48"/>
    <p:sldId id="368" r:id="rId49"/>
    <p:sldId id="369" r:id="rId50"/>
    <p:sldId id="370" r:id="rId51"/>
    <p:sldId id="371" r:id="rId52"/>
    <p:sldId id="372" r:id="rId53"/>
    <p:sldId id="373" r:id="rId54"/>
    <p:sldId id="374" r:id="rId55"/>
    <p:sldId id="375" r:id="rId56"/>
    <p:sldId id="376" r:id="rId57"/>
    <p:sldId id="399" r:id="rId58"/>
    <p:sldId id="400" r:id="rId59"/>
    <p:sldId id="378" r:id="rId60"/>
    <p:sldId id="379" r:id="rId61"/>
    <p:sldId id="380" r:id="rId62"/>
    <p:sldId id="395" r:id="rId63"/>
    <p:sldId id="381" r:id="rId64"/>
    <p:sldId id="382" r:id="rId65"/>
    <p:sldId id="383" r:id="rId66"/>
    <p:sldId id="384" r:id="rId67"/>
    <p:sldId id="385" r:id="rId68"/>
    <p:sldId id="386" r:id="rId69"/>
    <p:sldId id="387" r:id="rId70"/>
    <p:sldId id="388" r:id="rId71"/>
    <p:sldId id="401" r:id="rId72"/>
    <p:sldId id="389" r:id="rId73"/>
    <p:sldId id="390" r:id="rId74"/>
    <p:sldId id="391"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 id="351" r:id="rId89"/>
    <p:sldId id="352" r:id="rId90"/>
    <p:sldId id="353" r:id="rId91"/>
    <p:sldId id="354" r:id="rId92"/>
    <p:sldId id="355" r:id="rId93"/>
    <p:sldId id="356" r:id="rId94"/>
    <p:sldId id="357" r:id="rId95"/>
    <p:sldId id="358" r:id="rId96"/>
    <p:sldId id="396" r:id="rId9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136" autoAdjust="0"/>
  </p:normalViewPr>
  <p:slideViewPr>
    <p:cSldViewPr>
      <p:cViewPr>
        <p:scale>
          <a:sx n="103" d="100"/>
          <a:sy n="103" d="100"/>
        </p:scale>
        <p:origin x="-496" y="-6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presProps" Target="presProps.xml"/><Relationship Id="rId102" Type="http://schemas.openxmlformats.org/officeDocument/2006/relationships/viewProps" Target="viewProps.xml"/><Relationship Id="rId103" Type="http://schemas.openxmlformats.org/officeDocument/2006/relationships/theme" Target="theme/theme1.xml"/><Relationship Id="rId10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notesMaster" Target="notesMasters/notesMaster1.xml"/><Relationship Id="rId99" Type="http://schemas.openxmlformats.org/officeDocument/2006/relationships/handoutMaster" Target="handoutMasters/handout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printerSettings" Target="printerSettings/printerSettings1.bin"/><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1"/>
  <c:style val="2"/>
  <c:chart>
    <c:title>
      <c:tx>
        <c:rich>
          <a:bodyPr/>
          <a:lstStyle/>
          <a:p>
            <a:pPr>
              <a:defRPr sz="2000">
                <a:latin typeface="Calibri" pitchFamily="34" charset="0"/>
                <a:cs typeface="Calibri" pitchFamily="34" charset="0"/>
              </a:defRPr>
            </a:pPr>
            <a:r>
              <a:rPr lang="en-US" sz="2800" b="1" dirty="0" smtClean="0">
                <a:solidFill>
                  <a:schemeClr val="tx1"/>
                </a:solidFill>
                <a:latin typeface="Calibri" pitchFamily="34" charset="0"/>
                <a:cs typeface="Calibri" pitchFamily="34" charset="0"/>
              </a:rPr>
              <a:t>Teacher Evaluation System</a:t>
            </a:r>
            <a:endParaRPr lang="en-US" sz="2800" b="1" dirty="0">
              <a:solidFill>
                <a:schemeClr val="tx1"/>
              </a:solidFill>
              <a:latin typeface="Calibri" pitchFamily="34" charset="0"/>
              <a:cs typeface="Calibri" pitchFamily="34" charset="0"/>
            </a:endParaRPr>
          </a:p>
        </c:rich>
      </c:tx>
      <c:layout>
        <c:manualLayout>
          <c:xMode val="edge"/>
          <c:yMode val="edge"/>
          <c:x val="0.122458265843999"/>
          <c:y val="0.0277777925314142"/>
        </c:manualLayout>
      </c:layout>
      <c:overlay val="1"/>
    </c:title>
    <c:autoTitleDeleted val="0"/>
    <c:view3D>
      <c:rotX val="75"/>
      <c:rotY val="0"/>
      <c:rAngAx val="1"/>
    </c:view3D>
    <c:floor>
      <c:thickness val="0"/>
    </c:floor>
    <c:sideWall>
      <c:thickness val="0"/>
    </c:sideWall>
    <c:backWall>
      <c:thickness val="0"/>
    </c:backWall>
    <c:plotArea>
      <c:layout>
        <c:manualLayout>
          <c:layoutTarget val="inner"/>
          <c:xMode val="edge"/>
          <c:yMode val="edge"/>
          <c:x val="0.0264269285926888"/>
          <c:y val="0.25660704911886"/>
          <c:w val="0.603655735043429"/>
          <c:h val="0.670976377952756"/>
        </c:manualLayout>
      </c:layout>
      <c:pie3DChart>
        <c:varyColors val="1"/>
        <c:ser>
          <c:idx val="0"/>
          <c:order val="0"/>
          <c:spPr>
            <a:ln>
              <a:solidFill>
                <a:schemeClr val="accent4">
                  <a:lumMod val="60000"/>
                  <a:lumOff val="40000"/>
                </a:schemeClr>
              </a:solidFill>
            </a:ln>
          </c:spPr>
          <c:explosion val="25"/>
          <c:dPt>
            <c:idx val="0"/>
            <c:bubble3D val="0"/>
          </c:dPt>
          <c:dPt>
            <c:idx val="1"/>
            <c:bubble3D val="0"/>
          </c:dPt>
          <c:dPt>
            <c:idx val="2"/>
            <c:bubble3D val="0"/>
          </c:dPt>
          <c:dPt>
            <c:idx val="3"/>
            <c:bubble3D val="0"/>
          </c:dPt>
          <c:dLbls>
            <c:dLbl>
              <c:idx val="0"/>
              <c:layout/>
              <c:tx>
                <c:rich>
                  <a:bodyPr/>
                  <a:lstStyle/>
                  <a:p>
                    <a:r>
                      <a:rPr lang="en-US" dirty="0" smtClean="0"/>
                      <a:t> </a:t>
                    </a:r>
                    <a:r>
                      <a:rPr lang="en-US" dirty="0">
                        <a:solidFill>
                          <a:schemeClr val="tx1"/>
                        </a:solidFill>
                      </a:rPr>
                      <a:t>Building Level Data, </a:t>
                    </a:r>
                    <a:r>
                      <a:rPr lang="en-US" dirty="0" smtClean="0">
                        <a:solidFill>
                          <a:schemeClr val="tx1"/>
                        </a:solidFill>
                      </a:rPr>
                      <a:t> </a:t>
                    </a:r>
                    <a:r>
                      <a:rPr lang="en-US" dirty="0">
                        <a:solidFill>
                          <a:schemeClr val="tx1"/>
                        </a:solidFill>
                      </a:rPr>
                      <a:t>15%</a:t>
                    </a:r>
                  </a:p>
                </c:rich>
              </c:tx>
              <c:showLegendKey val="1"/>
              <c:showVal val="1"/>
              <c:showCatName val="1"/>
              <c:showSerName val="1"/>
              <c:showPercent val="1"/>
              <c:showBubbleSize val="1"/>
            </c:dLbl>
            <c:dLbl>
              <c:idx val="1"/>
              <c:layout/>
              <c:tx>
                <c:rich>
                  <a:bodyPr/>
                  <a:lstStyle/>
                  <a:p>
                    <a:r>
                      <a:rPr lang="en-US" dirty="0" smtClean="0">
                        <a:solidFill>
                          <a:schemeClr val="tx1"/>
                        </a:solidFill>
                      </a:rPr>
                      <a:t>Teacher </a:t>
                    </a:r>
                    <a:r>
                      <a:rPr lang="en-US" dirty="0">
                        <a:solidFill>
                          <a:schemeClr val="tx1"/>
                        </a:solidFill>
                      </a:rPr>
                      <a:t>Specific Data, </a:t>
                    </a:r>
                    <a:r>
                      <a:rPr lang="en-US" dirty="0" smtClean="0">
                        <a:solidFill>
                          <a:schemeClr val="tx1"/>
                        </a:solidFill>
                      </a:rPr>
                      <a:t>15</a:t>
                    </a:r>
                    <a:r>
                      <a:rPr lang="en-US" dirty="0">
                        <a:solidFill>
                          <a:schemeClr val="tx1"/>
                        </a:solidFill>
                      </a:rPr>
                      <a:t>%</a:t>
                    </a:r>
                  </a:p>
                </c:rich>
              </c:tx>
              <c:showLegendKey val="1"/>
              <c:showVal val="1"/>
              <c:showCatName val="1"/>
              <c:showSerName val="1"/>
              <c:showPercent val="1"/>
              <c:showBubbleSize val="1"/>
            </c:dLbl>
            <c:dLbl>
              <c:idx val="2"/>
              <c:layout/>
              <c:tx>
                <c:rich>
                  <a:bodyPr/>
                  <a:lstStyle/>
                  <a:p>
                    <a:r>
                      <a:rPr lang="en-US" dirty="0" smtClean="0">
                        <a:solidFill>
                          <a:schemeClr val="tx1"/>
                        </a:solidFill>
                      </a:rPr>
                      <a:t>Elective </a:t>
                    </a:r>
                    <a:r>
                      <a:rPr lang="en-US" dirty="0">
                        <a:solidFill>
                          <a:schemeClr val="tx1"/>
                        </a:solidFill>
                      </a:rPr>
                      <a:t>Data, </a:t>
                    </a:r>
                    <a:r>
                      <a:rPr lang="en-US" dirty="0" smtClean="0">
                        <a:solidFill>
                          <a:schemeClr val="tx1"/>
                        </a:solidFill>
                      </a:rPr>
                      <a:t> </a:t>
                    </a:r>
                    <a:r>
                      <a:rPr lang="en-US" dirty="0">
                        <a:solidFill>
                          <a:schemeClr val="tx1"/>
                        </a:solidFill>
                      </a:rPr>
                      <a:t>20%</a:t>
                    </a:r>
                  </a:p>
                </c:rich>
              </c:tx>
              <c:showLegendKey val="1"/>
              <c:showVal val="1"/>
              <c:showCatName val="1"/>
              <c:showSerName val="1"/>
              <c:showPercent val="1"/>
              <c:showBubbleSize val="1"/>
            </c:dLbl>
            <c:dLbl>
              <c:idx val="3"/>
              <c:layout/>
              <c:tx>
                <c:rich>
                  <a:bodyPr/>
                  <a:lstStyle/>
                  <a:p>
                    <a:r>
                      <a:rPr lang="en-US" dirty="0" smtClean="0">
                        <a:solidFill>
                          <a:schemeClr val="tx1"/>
                        </a:solidFill>
                      </a:rPr>
                      <a:t>Observation</a:t>
                    </a:r>
                    <a:r>
                      <a:rPr lang="en-US" dirty="0">
                        <a:solidFill>
                          <a:schemeClr val="tx1"/>
                        </a:solidFill>
                      </a:rPr>
                      <a:t>/ Evidence, </a:t>
                    </a:r>
                    <a:r>
                      <a:rPr lang="en-US" dirty="0" smtClean="0">
                        <a:solidFill>
                          <a:schemeClr val="tx1"/>
                        </a:solidFill>
                      </a:rPr>
                      <a:t>50</a:t>
                    </a:r>
                    <a:r>
                      <a:rPr lang="en-US" dirty="0">
                        <a:solidFill>
                          <a:schemeClr val="tx1"/>
                        </a:solidFill>
                      </a:rPr>
                      <a:t>%</a:t>
                    </a:r>
                  </a:p>
                </c:rich>
              </c:tx>
              <c:showLegendKey val="1"/>
              <c:showVal val="1"/>
              <c:showCatName val="1"/>
              <c:showSerName val="1"/>
              <c:showPercent val="1"/>
              <c:showBubbleSize val="1"/>
            </c:dLbl>
            <c:txPr>
              <a:bodyPr/>
              <a:lstStyle/>
              <a:p>
                <a:pPr>
                  <a:defRPr sz="1400" b="1">
                    <a:solidFill>
                      <a:schemeClr val="bg2"/>
                    </a:solidFill>
                    <a:latin typeface="Calibri" pitchFamily="34" charset="0"/>
                    <a:cs typeface="Calibri" pitchFamily="34" charset="0"/>
                  </a:defRPr>
                </a:pPr>
                <a:endParaRPr lang="en-US"/>
              </a:p>
            </c:txPr>
            <c:showLegendKey val="1"/>
            <c:showVal val="1"/>
            <c:showCatName val="1"/>
            <c:showSerName val="1"/>
            <c:showPercent val="1"/>
            <c:showBubbleSize val="1"/>
            <c:showLeaderLines val="1"/>
          </c:dLbls>
          <c:cat>
            <c:strRef>
              <c:f>Sheet1!$A$1:$A$4</c:f>
              <c:strCache>
                <c:ptCount val="4"/>
                <c:pt idx="0">
                  <c:v>Building Level Data</c:v>
                </c:pt>
                <c:pt idx="1">
                  <c:v>Teacher Specific Data</c:v>
                </c:pt>
                <c:pt idx="2">
                  <c:v>Elective Data</c:v>
                </c:pt>
                <c:pt idx="3">
                  <c:v>Observation/ Evidence</c:v>
                </c:pt>
              </c:strCache>
            </c:strRef>
          </c:cat>
          <c:val>
            <c:numRef>
              <c:f>Sheet1!$B$1:$B$4</c:f>
              <c:numCache>
                <c:formatCode>0%</c:formatCode>
                <c:ptCount val="4"/>
                <c:pt idx="0">
                  <c:v>0.15</c:v>
                </c:pt>
                <c:pt idx="1">
                  <c:v>0.15</c:v>
                </c:pt>
                <c:pt idx="2">
                  <c:v>0.2</c:v>
                </c:pt>
                <c:pt idx="3">
                  <c:v>0.5</c:v>
                </c:pt>
              </c:numCache>
            </c:numRef>
          </c:val>
        </c:ser>
        <c:dLbls>
          <c:showLegendKey val="1"/>
          <c:showVal val="1"/>
          <c:showCatName val="1"/>
          <c:showSerName val="1"/>
          <c:showPercent val="1"/>
          <c:showBubbleSize val="1"/>
          <c:showLeaderLines val="1"/>
        </c:dLbls>
      </c:pie3DChart>
      <c:spPr>
        <a:noFill/>
        <a:ln w="25401">
          <a:noFill/>
        </a:ln>
      </c:spPr>
    </c:plotArea>
    <c:legend>
      <c:legendPos val="r"/>
      <c:layout>
        <c:manualLayout>
          <c:xMode val="edge"/>
          <c:yMode val="edge"/>
          <c:x val="0.679958180019412"/>
          <c:y val="0.14222977608406"/>
          <c:w val="0.303375122104981"/>
          <c:h val="0.299815963139515"/>
        </c:manualLayout>
      </c:layout>
      <c:overlay val="1"/>
      <c:txPr>
        <a:bodyPr/>
        <a:lstStyle/>
        <a:p>
          <a:pPr>
            <a:defRPr sz="1400" b="1">
              <a:solidFill>
                <a:schemeClr val="tx1"/>
              </a:solidFill>
              <a:latin typeface="Calibri" pitchFamily="34" charset="0"/>
              <a:cs typeface="Calibri" pitchFamily="34" charset="0"/>
            </a:defRPr>
          </a:pPr>
          <a:endParaRPr lang="en-US"/>
        </a:p>
      </c:txPr>
    </c:legend>
    <c:plotVisOnly val="1"/>
    <c:dispBlanksAs val="zero"/>
    <c:showDLblsOverMax val="1"/>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48B04E-0DC8-D44F-98D3-25DCCAB40008}"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B3756A3D-D7E2-8D4F-807F-87DDCAC86A23}">
      <dgm:prSet phldrT="[Text]"/>
      <dgm:spPr/>
      <dgm:t>
        <a:bodyPr/>
        <a:lstStyle/>
        <a:p>
          <a:r>
            <a:rPr lang="en-US" dirty="0" smtClean="0"/>
            <a:t>Pre-Observation – Domain </a:t>
          </a:r>
          <a:r>
            <a:rPr lang="en-US" dirty="0" smtClean="0"/>
            <a:t>1 and 4</a:t>
          </a:r>
          <a:endParaRPr lang="en-US" dirty="0"/>
        </a:p>
      </dgm:t>
    </dgm:pt>
    <dgm:pt modelId="{A0295EA1-ED9B-1745-A3B8-F886C9568CF8}" type="parTrans" cxnId="{30675CFD-A07C-2645-AA75-0FA497A9451F}">
      <dgm:prSet/>
      <dgm:spPr/>
      <dgm:t>
        <a:bodyPr/>
        <a:lstStyle/>
        <a:p>
          <a:endParaRPr lang="en-US"/>
        </a:p>
      </dgm:t>
    </dgm:pt>
    <dgm:pt modelId="{8820A2A3-6FEE-374A-9873-E9950537F095}" type="sibTrans" cxnId="{30675CFD-A07C-2645-AA75-0FA497A9451F}">
      <dgm:prSet/>
      <dgm:spPr/>
      <dgm:t>
        <a:bodyPr/>
        <a:lstStyle/>
        <a:p>
          <a:endParaRPr lang="en-US"/>
        </a:p>
      </dgm:t>
    </dgm:pt>
    <dgm:pt modelId="{1E64DE2F-F157-E74F-ADD6-73EA052979FB}">
      <dgm:prSet phldrT="[Text]"/>
      <dgm:spPr/>
      <dgm:t>
        <a:bodyPr/>
        <a:lstStyle/>
        <a:p>
          <a:r>
            <a:rPr lang="en-US" dirty="0" smtClean="0"/>
            <a:t>2 days before: Teacher provides evidence using Lesson Plan Form</a:t>
          </a:r>
          <a:endParaRPr lang="en-US" dirty="0"/>
        </a:p>
      </dgm:t>
    </dgm:pt>
    <dgm:pt modelId="{8F1D1533-EB0F-4E40-9232-A9230C711BA0}" type="parTrans" cxnId="{6EFF475B-FEE7-1247-97F8-625F7068BE9C}">
      <dgm:prSet/>
      <dgm:spPr/>
      <dgm:t>
        <a:bodyPr/>
        <a:lstStyle/>
        <a:p>
          <a:endParaRPr lang="en-US"/>
        </a:p>
      </dgm:t>
    </dgm:pt>
    <dgm:pt modelId="{971437C6-9946-1348-B9EC-30A20BD551D8}" type="sibTrans" cxnId="{6EFF475B-FEE7-1247-97F8-625F7068BE9C}">
      <dgm:prSet/>
      <dgm:spPr/>
      <dgm:t>
        <a:bodyPr/>
        <a:lstStyle/>
        <a:p>
          <a:endParaRPr lang="en-US"/>
        </a:p>
      </dgm:t>
    </dgm:pt>
    <dgm:pt modelId="{78B524B9-297B-6E4A-A07B-4978EE2482D8}">
      <dgm:prSet phldrT="[Text]"/>
      <dgm:spPr/>
      <dgm:t>
        <a:bodyPr/>
        <a:lstStyle/>
        <a:p>
          <a:r>
            <a:rPr lang="en-US" dirty="0" smtClean="0"/>
            <a:t>Teacher and Evaluator discuss evidence provided; Evaluator Collects additional Evidence through Questioning</a:t>
          </a:r>
          <a:endParaRPr lang="en-US" dirty="0"/>
        </a:p>
      </dgm:t>
    </dgm:pt>
    <dgm:pt modelId="{3F9E18CE-981E-9F40-8D00-B00BA98EFDFD}" type="parTrans" cxnId="{2DCF1C3F-C33B-6B48-B977-8325F8C41CB4}">
      <dgm:prSet/>
      <dgm:spPr/>
      <dgm:t>
        <a:bodyPr/>
        <a:lstStyle/>
        <a:p>
          <a:endParaRPr lang="en-US"/>
        </a:p>
      </dgm:t>
    </dgm:pt>
    <dgm:pt modelId="{FDECFE45-CF80-DD41-9C62-CDB7C1092ECB}" type="sibTrans" cxnId="{2DCF1C3F-C33B-6B48-B977-8325F8C41CB4}">
      <dgm:prSet/>
      <dgm:spPr/>
      <dgm:t>
        <a:bodyPr/>
        <a:lstStyle/>
        <a:p>
          <a:endParaRPr lang="en-US"/>
        </a:p>
      </dgm:t>
    </dgm:pt>
    <dgm:pt modelId="{5AE3E205-C078-E84F-AB00-578F99B66E78}">
      <dgm:prSet phldrT="[Text]"/>
      <dgm:spPr/>
      <dgm:t>
        <a:bodyPr/>
        <a:lstStyle/>
        <a:p>
          <a:r>
            <a:rPr lang="en-US" dirty="0" smtClean="0"/>
            <a:t>During the Observation – </a:t>
          </a:r>
          <a:r>
            <a:rPr lang="en-US" dirty="0" smtClean="0"/>
            <a:t>Domains 1</a:t>
          </a:r>
          <a:r>
            <a:rPr lang="en-US" dirty="0" smtClean="0"/>
            <a:t>, </a:t>
          </a:r>
          <a:r>
            <a:rPr lang="en-US" dirty="0" smtClean="0"/>
            <a:t>2 </a:t>
          </a:r>
          <a:r>
            <a:rPr lang="en-US" dirty="0" smtClean="0"/>
            <a:t>and 3</a:t>
          </a:r>
          <a:endParaRPr lang="en-US" dirty="0"/>
        </a:p>
      </dgm:t>
    </dgm:pt>
    <dgm:pt modelId="{A855D9A3-4A98-0A41-8846-C132BA84DE75}" type="parTrans" cxnId="{9AEE6C47-DFDC-A844-9037-61CC1A99DDAC}">
      <dgm:prSet/>
      <dgm:spPr/>
      <dgm:t>
        <a:bodyPr/>
        <a:lstStyle/>
        <a:p>
          <a:endParaRPr lang="en-US"/>
        </a:p>
      </dgm:t>
    </dgm:pt>
    <dgm:pt modelId="{1E93CDAB-A0F9-E948-B69D-D9DD0BF78CDC}" type="sibTrans" cxnId="{9AEE6C47-DFDC-A844-9037-61CC1A99DDAC}">
      <dgm:prSet/>
      <dgm:spPr/>
      <dgm:t>
        <a:bodyPr/>
        <a:lstStyle/>
        <a:p>
          <a:endParaRPr lang="en-US"/>
        </a:p>
      </dgm:t>
    </dgm:pt>
    <dgm:pt modelId="{CD7CB714-70E5-F14C-8254-1EC37D4759A4}">
      <dgm:prSet phldrT="[Text]"/>
      <dgm:spPr/>
      <dgm:t>
        <a:bodyPr/>
        <a:lstStyle/>
        <a:p>
          <a:r>
            <a:rPr lang="en-US" dirty="0" smtClean="0"/>
            <a:t>Evaluator arrives early – Walks the Walls</a:t>
          </a:r>
          <a:endParaRPr lang="en-US" dirty="0"/>
        </a:p>
      </dgm:t>
    </dgm:pt>
    <dgm:pt modelId="{48874919-13BB-1E4D-A49E-8A4FEA8C6D31}" type="parTrans" cxnId="{3C67BC7F-A8C3-2A4E-B8C3-C96A6FDCC637}">
      <dgm:prSet/>
      <dgm:spPr/>
      <dgm:t>
        <a:bodyPr/>
        <a:lstStyle/>
        <a:p>
          <a:endParaRPr lang="en-US"/>
        </a:p>
      </dgm:t>
    </dgm:pt>
    <dgm:pt modelId="{410E3CA5-FC62-9A4C-97D3-358F411CBDFF}" type="sibTrans" cxnId="{3C67BC7F-A8C3-2A4E-B8C3-C96A6FDCC637}">
      <dgm:prSet/>
      <dgm:spPr/>
      <dgm:t>
        <a:bodyPr/>
        <a:lstStyle/>
        <a:p>
          <a:endParaRPr lang="en-US"/>
        </a:p>
      </dgm:t>
    </dgm:pt>
    <dgm:pt modelId="{156E932F-8BDC-034F-81E5-0F60881D5775}">
      <dgm:prSet phldrT="[Text]"/>
      <dgm:spPr/>
      <dgm:t>
        <a:bodyPr/>
        <a:lstStyle/>
        <a:p>
          <a:r>
            <a:rPr lang="en-US" dirty="0" smtClean="0"/>
            <a:t>Evidence Collected during the lesson: Avoid Opinions</a:t>
          </a:r>
          <a:endParaRPr lang="en-US" dirty="0"/>
        </a:p>
      </dgm:t>
    </dgm:pt>
    <dgm:pt modelId="{4927AD17-5BF4-834C-9DE7-AD0AC902866C}" type="parTrans" cxnId="{306A82EC-C5B9-D14E-8F3B-CA9B1FF31D28}">
      <dgm:prSet/>
      <dgm:spPr/>
      <dgm:t>
        <a:bodyPr/>
        <a:lstStyle/>
        <a:p>
          <a:endParaRPr lang="en-US"/>
        </a:p>
      </dgm:t>
    </dgm:pt>
    <dgm:pt modelId="{C4E81999-5D79-F34A-9DBF-3862A4A525DF}" type="sibTrans" cxnId="{306A82EC-C5B9-D14E-8F3B-CA9B1FF31D28}">
      <dgm:prSet/>
      <dgm:spPr/>
      <dgm:t>
        <a:bodyPr/>
        <a:lstStyle/>
        <a:p>
          <a:endParaRPr lang="en-US"/>
        </a:p>
      </dgm:t>
    </dgm:pt>
    <dgm:pt modelId="{0EC9CAF8-4768-154D-9EA6-3DD0A1224BAC}">
      <dgm:prSet phldrT="[Text]"/>
      <dgm:spPr/>
      <dgm:t>
        <a:bodyPr/>
        <a:lstStyle/>
        <a:p>
          <a:r>
            <a:rPr lang="en-US" dirty="0" smtClean="0"/>
            <a:t>Preparing for Post-Observation – Domains 1, 2, 3 and 4</a:t>
          </a:r>
          <a:endParaRPr lang="en-US" dirty="0"/>
        </a:p>
      </dgm:t>
    </dgm:pt>
    <dgm:pt modelId="{A8C5E6F0-7550-1F44-83D5-DD88E4F00B6C}" type="parTrans" cxnId="{17313A74-74C9-5A4A-B067-A84287A78071}">
      <dgm:prSet/>
      <dgm:spPr/>
      <dgm:t>
        <a:bodyPr/>
        <a:lstStyle/>
        <a:p>
          <a:endParaRPr lang="en-US"/>
        </a:p>
      </dgm:t>
    </dgm:pt>
    <dgm:pt modelId="{7724B4EF-1FCC-DF42-AC33-156803235C81}" type="sibTrans" cxnId="{17313A74-74C9-5A4A-B067-A84287A78071}">
      <dgm:prSet/>
      <dgm:spPr/>
      <dgm:t>
        <a:bodyPr/>
        <a:lstStyle/>
        <a:p>
          <a:endParaRPr lang="en-US"/>
        </a:p>
      </dgm:t>
    </dgm:pt>
    <dgm:pt modelId="{EDCD0771-9948-E04F-A32A-FA90A243E13F}">
      <dgm:prSet phldrT="[Text]"/>
      <dgm:spPr/>
      <dgm:t>
        <a:bodyPr/>
        <a:lstStyle/>
        <a:p>
          <a:r>
            <a:rPr lang="en-US" dirty="0" smtClean="0"/>
            <a:t>Evaluator provides Teacher with Evidence Collected during the Observation</a:t>
          </a:r>
          <a:endParaRPr lang="en-US" dirty="0"/>
        </a:p>
      </dgm:t>
    </dgm:pt>
    <dgm:pt modelId="{80AD9D01-62C7-C741-8513-3F58F3DE9ED9}" type="parTrans" cxnId="{6F141D52-2163-B94A-A617-B8DB719517E5}">
      <dgm:prSet/>
      <dgm:spPr/>
      <dgm:t>
        <a:bodyPr/>
        <a:lstStyle/>
        <a:p>
          <a:endParaRPr lang="en-US"/>
        </a:p>
      </dgm:t>
    </dgm:pt>
    <dgm:pt modelId="{D1C80805-51D7-F143-BF79-D94B0FD9D3C5}" type="sibTrans" cxnId="{6F141D52-2163-B94A-A617-B8DB719517E5}">
      <dgm:prSet/>
      <dgm:spPr/>
      <dgm:t>
        <a:bodyPr/>
        <a:lstStyle/>
        <a:p>
          <a:endParaRPr lang="en-US"/>
        </a:p>
      </dgm:t>
    </dgm:pt>
    <dgm:pt modelId="{95F5456B-E550-124F-871F-81E65FF0F760}">
      <dgm:prSet phldrT="[Text]"/>
      <dgm:spPr/>
      <dgm:t>
        <a:bodyPr/>
        <a:lstStyle/>
        <a:p>
          <a:r>
            <a:rPr lang="en-US" dirty="0" smtClean="0"/>
            <a:t>Teacher self-assesses using highlighter and rubric –and gives to evaluator</a:t>
          </a:r>
          <a:endParaRPr lang="en-US" dirty="0"/>
        </a:p>
      </dgm:t>
    </dgm:pt>
    <dgm:pt modelId="{5BE9DB8F-7A07-6747-892E-EE0EB5EE325F}" type="parTrans" cxnId="{BDA2DF43-2D4D-4C42-B017-3B6790579F01}">
      <dgm:prSet/>
      <dgm:spPr/>
      <dgm:t>
        <a:bodyPr/>
        <a:lstStyle/>
        <a:p>
          <a:endParaRPr lang="en-US"/>
        </a:p>
      </dgm:t>
    </dgm:pt>
    <dgm:pt modelId="{50DD8130-E268-2D43-9A40-A2F27DBD9C57}" type="sibTrans" cxnId="{BDA2DF43-2D4D-4C42-B017-3B6790579F01}">
      <dgm:prSet/>
      <dgm:spPr/>
      <dgm:t>
        <a:bodyPr/>
        <a:lstStyle/>
        <a:p>
          <a:endParaRPr lang="en-US"/>
        </a:p>
      </dgm:t>
    </dgm:pt>
    <dgm:pt modelId="{1CF209EC-DFA0-F04F-8617-028E166A0225}">
      <dgm:prSet/>
      <dgm:spPr/>
      <dgm:t>
        <a:bodyPr/>
        <a:lstStyle/>
        <a:p>
          <a:r>
            <a:rPr lang="en-US" dirty="0" smtClean="0"/>
            <a:t>Post-Teaching Collaborative Assessment – Domains: 1, 2</a:t>
          </a:r>
          <a:r>
            <a:rPr lang="en-US" smtClean="0"/>
            <a:t>, </a:t>
          </a:r>
          <a:r>
            <a:rPr lang="en-US" smtClean="0"/>
            <a:t>3 </a:t>
          </a:r>
          <a:r>
            <a:rPr lang="en-US" dirty="0" smtClean="0"/>
            <a:t>and 4</a:t>
          </a:r>
          <a:endParaRPr lang="en-US" dirty="0"/>
        </a:p>
      </dgm:t>
    </dgm:pt>
    <dgm:pt modelId="{6399489E-0A41-2040-9E77-D16DCCFAFD97}" type="parTrans" cxnId="{72D6A14E-E15F-904C-9C7F-4B1C7581AD0E}">
      <dgm:prSet/>
      <dgm:spPr/>
      <dgm:t>
        <a:bodyPr/>
        <a:lstStyle/>
        <a:p>
          <a:endParaRPr lang="en-US"/>
        </a:p>
      </dgm:t>
    </dgm:pt>
    <dgm:pt modelId="{F593B134-1554-4C45-8988-46853AA22645}" type="sibTrans" cxnId="{72D6A14E-E15F-904C-9C7F-4B1C7581AD0E}">
      <dgm:prSet/>
      <dgm:spPr/>
      <dgm:t>
        <a:bodyPr/>
        <a:lstStyle/>
        <a:p>
          <a:endParaRPr lang="en-US"/>
        </a:p>
      </dgm:t>
    </dgm:pt>
    <dgm:pt modelId="{B5E9541D-3C47-E649-A6EE-7A2496D0ACA7}">
      <dgm:prSet/>
      <dgm:spPr/>
      <dgm:t>
        <a:bodyPr/>
        <a:lstStyle/>
        <a:p>
          <a:r>
            <a:rPr lang="en-US" dirty="0" smtClean="0"/>
            <a:t>Teacher and Evaluator discuss agreed upon items</a:t>
          </a:r>
          <a:endParaRPr lang="en-US" dirty="0"/>
        </a:p>
      </dgm:t>
    </dgm:pt>
    <dgm:pt modelId="{F5B6BF2C-2B65-0E41-A9E4-DC3B26DC68B8}" type="parTrans" cxnId="{C1E74093-23C4-DB49-8F98-D3039C205BBA}">
      <dgm:prSet/>
      <dgm:spPr/>
      <dgm:t>
        <a:bodyPr/>
        <a:lstStyle/>
        <a:p>
          <a:endParaRPr lang="en-US"/>
        </a:p>
      </dgm:t>
    </dgm:pt>
    <dgm:pt modelId="{EEE5E77D-5F68-FB4F-B2BC-6CABE5359881}" type="sibTrans" cxnId="{C1E74093-23C4-DB49-8F98-D3039C205BBA}">
      <dgm:prSet/>
      <dgm:spPr/>
      <dgm:t>
        <a:bodyPr/>
        <a:lstStyle/>
        <a:p>
          <a:endParaRPr lang="en-US"/>
        </a:p>
      </dgm:t>
    </dgm:pt>
    <dgm:pt modelId="{CFFC4E78-9F38-AB4A-8D18-817169CBB83A}">
      <dgm:prSet phldrT="[Text]"/>
      <dgm:spPr/>
      <dgm:t>
        <a:bodyPr/>
        <a:lstStyle/>
        <a:p>
          <a:r>
            <a:rPr lang="en-US" dirty="0" smtClean="0"/>
            <a:t>Evaluator assesses and marks all agreed upon – leaves areas of concern blank to discuss</a:t>
          </a:r>
          <a:endParaRPr lang="en-US" dirty="0"/>
        </a:p>
      </dgm:t>
    </dgm:pt>
    <dgm:pt modelId="{E255B27D-52A4-D943-B8FA-41FC2EC818E8}" type="parTrans" cxnId="{FE6EF0E9-D49A-AA48-ADA1-95CA5E70971C}">
      <dgm:prSet/>
      <dgm:spPr/>
      <dgm:t>
        <a:bodyPr/>
        <a:lstStyle/>
        <a:p>
          <a:endParaRPr lang="en-US"/>
        </a:p>
      </dgm:t>
    </dgm:pt>
    <dgm:pt modelId="{1BA921B8-827D-C648-B2B3-F683DCB8B006}" type="sibTrans" cxnId="{FE6EF0E9-D49A-AA48-ADA1-95CA5E70971C}">
      <dgm:prSet/>
      <dgm:spPr/>
      <dgm:t>
        <a:bodyPr/>
        <a:lstStyle/>
        <a:p>
          <a:endParaRPr lang="en-US"/>
        </a:p>
      </dgm:t>
    </dgm:pt>
    <dgm:pt modelId="{EF0867D1-7B96-284F-8636-C638A584BCF7}">
      <dgm:prSet/>
      <dgm:spPr/>
      <dgm:t>
        <a:bodyPr/>
        <a:lstStyle/>
        <a:p>
          <a:r>
            <a:rPr lang="en-US" dirty="0" smtClean="0"/>
            <a:t>Evaluator invites teacher to discuss areas of disagreement</a:t>
          </a:r>
          <a:endParaRPr lang="en-US" dirty="0"/>
        </a:p>
      </dgm:t>
    </dgm:pt>
    <dgm:pt modelId="{F3F143BF-F2C9-294F-9D52-4036244C784B}" type="parTrans" cxnId="{77CE3F07-18D9-A046-9EFD-898C23CD1F16}">
      <dgm:prSet/>
      <dgm:spPr/>
      <dgm:t>
        <a:bodyPr/>
        <a:lstStyle/>
        <a:p>
          <a:endParaRPr lang="en-US"/>
        </a:p>
      </dgm:t>
    </dgm:pt>
    <dgm:pt modelId="{122C5C3E-3C81-9542-A82B-012FA6F68500}" type="sibTrans" cxnId="{77CE3F07-18D9-A046-9EFD-898C23CD1F16}">
      <dgm:prSet/>
      <dgm:spPr/>
      <dgm:t>
        <a:bodyPr/>
        <a:lstStyle/>
        <a:p>
          <a:endParaRPr lang="en-US"/>
        </a:p>
      </dgm:t>
    </dgm:pt>
    <dgm:pt modelId="{5681E181-2806-6247-86CF-38777AD78FBA}">
      <dgm:prSet/>
      <dgm:spPr/>
      <dgm:t>
        <a:bodyPr/>
        <a:lstStyle/>
        <a:p>
          <a:r>
            <a:rPr lang="en-US" dirty="0" smtClean="0"/>
            <a:t>Teacher develops self-assessment summary</a:t>
          </a:r>
          <a:endParaRPr lang="en-US" dirty="0"/>
        </a:p>
      </dgm:t>
    </dgm:pt>
    <dgm:pt modelId="{73895E7F-9EF3-B446-A1FB-DA4BC4218EF9}" type="parTrans" cxnId="{E9B1EB51-B377-5649-97BE-15FAA2848558}">
      <dgm:prSet/>
      <dgm:spPr/>
      <dgm:t>
        <a:bodyPr/>
        <a:lstStyle/>
        <a:p>
          <a:endParaRPr lang="en-US"/>
        </a:p>
      </dgm:t>
    </dgm:pt>
    <dgm:pt modelId="{A7A8482D-007B-B945-B097-7CB2AF963A18}" type="sibTrans" cxnId="{E9B1EB51-B377-5649-97BE-15FAA2848558}">
      <dgm:prSet/>
      <dgm:spPr/>
      <dgm:t>
        <a:bodyPr/>
        <a:lstStyle/>
        <a:p>
          <a:endParaRPr lang="en-US"/>
        </a:p>
      </dgm:t>
    </dgm:pt>
    <dgm:pt modelId="{D1A2207A-5BD2-F047-9B7F-31401A50F35A}" type="pres">
      <dgm:prSet presAssocID="{8848B04E-0DC8-D44F-98D3-25DCCAB40008}" presName="Name0" presStyleCnt="0">
        <dgm:presLayoutVars>
          <dgm:dir/>
          <dgm:animLvl val="lvl"/>
          <dgm:resizeHandles val="exact"/>
        </dgm:presLayoutVars>
      </dgm:prSet>
      <dgm:spPr/>
      <dgm:t>
        <a:bodyPr/>
        <a:lstStyle/>
        <a:p>
          <a:endParaRPr lang="en-US"/>
        </a:p>
      </dgm:t>
    </dgm:pt>
    <dgm:pt modelId="{9633FF58-9F18-4B48-B02A-F9FD05B356CD}" type="pres">
      <dgm:prSet presAssocID="{1CF209EC-DFA0-F04F-8617-028E166A0225}" presName="boxAndChildren" presStyleCnt="0"/>
      <dgm:spPr/>
    </dgm:pt>
    <dgm:pt modelId="{8B56C803-07AD-814B-B269-33AF6EC12200}" type="pres">
      <dgm:prSet presAssocID="{1CF209EC-DFA0-F04F-8617-028E166A0225}" presName="parentTextBox" presStyleLbl="node1" presStyleIdx="0" presStyleCnt="4"/>
      <dgm:spPr/>
      <dgm:t>
        <a:bodyPr/>
        <a:lstStyle/>
        <a:p>
          <a:endParaRPr lang="en-US"/>
        </a:p>
      </dgm:t>
    </dgm:pt>
    <dgm:pt modelId="{88260471-26A3-D243-A482-9B8AC974F990}" type="pres">
      <dgm:prSet presAssocID="{1CF209EC-DFA0-F04F-8617-028E166A0225}" presName="entireBox" presStyleLbl="node1" presStyleIdx="0" presStyleCnt="4"/>
      <dgm:spPr/>
      <dgm:t>
        <a:bodyPr/>
        <a:lstStyle/>
        <a:p>
          <a:endParaRPr lang="en-US"/>
        </a:p>
      </dgm:t>
    </dgm:pt>
    <dgm:pt modelId="{A5F7E2CD-DE35-7B48-84FD-B6B98C6E6092}" type="pres">
      <dgm:prSet presAssocID="{1CF209EC-DFA0-F04F-8617-028E166A0225}" presName="descendantBox" presStyleCnt="0"/>
      <dgm:spPr/>
    </dgm:pt>
    <dgm:pt modelId="{51639E85-5883-494A-A707-473DCD16AAC7}" type="pres">
      <dgm:prSet presAssocID="{B5E9541D-3C47-E649-A6EE-7A2496D0ACA7}" presName="childTextBox" presStyleLbl="fgAccFollowNode1" presStyleIdx="0" presStyleCnt="10">
        <dgm:presLayoutVars>
          <dgm:bulletEnabled val="1"/>
        </dgm:presLayoutVars>
      </dgm:prSet>
      <dgm:spPr/>
      <dgm:t>
        <a:bodyPr/>
        <a:lstStyle/>
        <a:p>
          <a:endParaRPr lang="en-US"/>
        </a:p>
      </dgm:t>
    </dgm:pt>
    <dgm:pt modelId="{F32458D2-EB34-9249-BC3A-E8BAF03731E0}" type="pres">
      <dgm:prSet presAssocID="{EF0867D1-7B96-284F-8636-C638A584BCF7}" presName="childTextBox" presStyleLbl="fgAccFollowNode1" presStyleIdx="1" presStyleCnt="10">
        <dgm:presLayoutVars>
          <dgm:bulletEnabled val="1"/>
        </dgm:presLayoutVars>
      </dgm:prSet>
      <dgm:spPr/>
      <dgm:t>
        <a:bodyPr/>
        <a:lstStyle/>
        <a:p>
          <a:endParaRPr lang="en-US"/>
        </a:p>
      </dgm:t>
    </dgm:pt>
    <dgm:pt modelId="{F1992A3F-A03D-D845-99B3-2F9606A7CC6D}" type="pres">
      <dgm:prSet presAssocID="{5681E181-2806-6247-86CF-38777AD78FBA}" presName="childTextBox" presStyleLbl="fgAccFollowNode1" presStyleIdx="2" presStyleCnt="10">
        <dgm:presLayoutVars>
          <dgm:bulletEnabled val="1"/>
        </dgm:presLayoutVars>
      </dgm:prSet>
      <dgm:spPr/>
      <dgm:t>
        <a:bodyPr/>
        <a:lstStyle/>
        <a:p>
          <a:endParaRPr lang="en-US"/>
        </a:p>
      </dgm:t>
    </dgm:pt>
    <dgm:pt modelId="{69628F0E-D8FF-5B4A-81F9-0A4FF0671283}" type="pres">
      <dgm:prSet presAssocID="{7724B4EF-1FCC-DF42-AC33-156803235C81}" presName="sp" presStyleCnt="0"/>
      <dgm:spPr/>
    </dgm:pt>
    <dgm:pt modelId="{FA46A209-00A3-EE4B-8200-AB3F9A3C1EE0}" type="pres">
      <dgm:prSet presAssocID="{0EC9CAF8-4768-154D-9EA6-3DD0A1224BAC}" presName="arrowAndChildren" presStyleCnt="0"/>
      <dgm:spPr/>
    </dgm:pt>
    <dgm:pt modelId="{DC99AEC2-C676-0640-BF38-D2314CE6BF28}" type="pres">
      <dgm:prSet presAssocID="{0EC9CAF8-4768-154D-9EA6-3DD0A1224BAC}" presName="parentTextArrow" presStyleLbl="node1" presStyleIdx="0" presStyleCnt="4"/>
      <dgm:spPr/>
      <dgm:t>
        <a:bodyPr/>
        <a:lstStyle/>
        <a:p>
          <a:endParaRPr lang="en-US"/>
        </a:p>
      </dgm:t>
    </dgm:pt>
    <dgm:pt modelId="{EE27A3D3-EA74-C146-87FB-DEDDF8899F32}" type="pres">
      <dgm:prSet presAssocID="{0EC9CAF8-4768-154D-9EA6-3DD0A1224BAC}" presName="arrow" presStyleLbl="node1" presStyleIdx="1" presStyleCnt="4"/>
      <dgm:spPr/>
      <dgm:t>
        <a:bodyPr/>
        <a:lstStyle/>
        <a:p>
          <a:endParaRPr lang="en-US"/>
        </a:p>
      </dgm:t>
    </dgm:pt>
    <dgm:pt modelId="{3B0D130A-86A3-DB44-81B5-C434D31180B6}" type="pres">
      <dgm:prSet presAssocID="{0EC9CAF8-4768-154D-9EA6-3DD0A1224BAC}" presName="descendantArrow" presStyleCnt="0"/>
      <dgm:spPr/>
    </dgm:pt>
    <dgm:pt modelId="{87645978-0857-5549-86BC-4EE871395089}" type="pres">
      <dgm:prSet presAssocID="{EDCD0771-9948-E04F-A32A-FA90A243E13F}" presName="childTextArrow" presStyleLbl="fgAccFollowNode1" presStyleIdx="3" presStyleCnt="10">
        <dgm:presLayoutVars>
          <dgm:bulletEnabled val="1"/>
        </dgm:presLayoutVars>
      </dgm:prSet>
      <dgm:spPr/>
      <dgm:t>
        <a:bodyPr/>
        <a:lstStyle/>
        <a:p>
          <a:endParaRPr lang="en-US"/>
        </a:p>
      </dgm:t>
    </dgm:pt>
    <dgm:pt modelId="{3BCD39B7-1B8A-2F41-A8E1-9861400807A0}" type="pres">
      <dgm:prSet presAssocID="{95F5456B-E550-124F-871F-81E65FF0F760}" presName="childTextArrow" presStyleLbl="fgAccFollowNode1" presStyleIdx="4" presStyleCnt="10">
        <dgm:presLayoutVars>
          <dgm:bulletEnabled val="1"/>
        </dgm:presLayoutVars>
      </dgm:prSet>
      <dgm:spPr/>
      <dgm:t>
        <a:bodyPr/>
        <a:lstStyle/>
        <a:p>
          <a:endParaRPr lang="en-US"/>
        </a:p>
      </dgm:t>
    </dgm:pt>
    <dgm:pt modelId="{3AE1E9E6-9A72-E740-81C3-45308B818FC5}" type="pres">
      <dgm:prSet presAssocID="{CFFC4E78-9F38-AB4A-8D18-817169CBB83A}" presName="childTextArrow" presStyleLbl="fgAccFollowNode1" presStyleIdx="5" presStyleCnt="10">
        <dgm:presLayoutVars>
          <dgm:bulletEnabled val="1"/>
        </dgm:presLayoutVars>
      </dgm:prSet>
      <dgm:spPr/>
      <dgm:t>
        <a:bodyPr/>
        <a:lstStyle/>
        <a:p>
          <a:endParaRPr lang="en-US"/>
        </a:p>
      </dgm:t>
    </dgm:pt>
    <dgm:pt modelId="{34A90719-2FBD-EF46-BC0A-B42E4AA703E4}" type="pres">
      <dgm:prSet presAssocID="{1E93CDAB-A0F9-E948-B69D-D9DD0BF78CDC}" presName="sp" presStyleCnt="0"/>
      <dgm:spPr/>
    </dgm:pt>
    <dgm:pt modelId="{57C4298E-204E-4F43-9715-0FFEDB44FF9D}" type="pres">
      <dgm:prSet presAssocID="{5AE3E205-C078-E84F-AB00-578F99B66E78}" presName="arrowAndChildren" presStyleCnt="0"/>
      <dgm:spPr/>
    </dgm:pt>
    <dgm:pt modelId="{3231E51B-E0AA-9941-9203-D938B6D7B4AA}" type="pres">
      <dgm:prSet presAssocID="{5AE3E205-C078-E84F-AB00-578F99B66E78}" presName="parentTextArrow" presStyleLbl="node1" presStyleIdx="1" presStyleCnt="4"/>
      <dgm:spPr/>
      <dgm:t>
        <a:bodyPr/>
        <a:lstStyle/>
        <a:p>
          <a:endParaRPr lang="en-US"/>
        </a:p>
      </dgm:t>
    </dgm:pt>
    <dgm:pt modelId="{87CF3E2A-D4BF-D94A-9941-AD1553740B1C}" type="pres">
      <dgm:prSet presAssocID="{5AE3E205-C078-E84F-AB00-578F99B66E78}" presName="arrow" presStyleLbl="node1" presStyleIdx="2" presStyleCnt="4"/>
      <dgm:spPr/>
      <dgm:t>
        <a:bodyPr/>
        <a:lstStyle/>
        <a:p>
          <a:endParaRPr lang="en-US"/>
        </a:p>
      </dgm:t>
    </dgm:pt>
    <dgm:pt modelId="{0FD141EA-0054-4347-BAA5-ACDEACFEFEBA}" type="pres">
      <dgm:prSet presAssocID="{5AE3E205-C078-E84F-AB00-578F99B66E78}" presName="descendantArrow" presStyleCnt="0"/>
      <dgm:spPr/>
    </dgm:pt>
    <dgm:pt modelId="{124A7413-AE22-C246-82FF-619D1E83A923}" type="pres">
      <dgm:prSet presAssocID="{CD7CB714-70E5-F14C-8254-1EC37D4759A4}" presName="childTextArrow" presStyleLbl="fgAccFollowNode1" presStyleIdx="6" presStyleCnt="10">
        <dgm:presLayoutVars>
          <dgm:bulletEnabled val="1"/>
        </dgm:presLayoutVars>
      </dgm:prSet>
      <dgm:spPr/>
      <dgm:t>
        <a:bodyPr/>
        <a:lstStyle/>
        <a:p>
          <a:endParaRPr lang="en-US"/>
        </a:p>
      </dgm:t>
    </dgm:pt>
    <dgm:pt modelId="{050B42C7-9964-814E-A9E2-FCD2C8DA9C1D}" type="pres">
      <dgm:prSet presAssocID="{156E932F-8BDC-034F-81E5-0F60881D5775}" presName="childTextArrow" presStyleLbl="fgAccFollowNode1" presStyleIdx="7" presStyleCnt="10">
        <dgm:presLayoutVars>
          <dgm:bulletEnabled val="1"/>
        </dgm:presLayoutVars>
      </dgm:prSet>
      <dgm:spPr/>
      <dgm:t>
        <a:bodyPr/>
        <a:lstStyle/>
        <a:p>
          <a:endParaRPr lang="en-US"/>
        </a:p>
      </dgm:t>
    </dgm:pt>
    <dgm:pt modelId="{3E9C6EB2-3B62-2F4E-A3DD-D6FF25207A62}" type="pres">
      <dgm:prSet presAssocID="{8820A2A3-6FEE-374A-9873-E9950537F095}" presName="sp" presStyleCnt="0"/>
      <dgm:spPr/>
    </dgm:pt>
    <dgm:pt modelId="{6FAEB155-5839-A449-95FE-107DAAB408A3}" type="pres">
      <dgm:prSet presAssocID="{B3756A3D-D7E2-8D4F-807F-87DDCAC86A23}" presName="arrowAndChildren" presStyleCnt="0"/>
      <dgm:spPr/>
    </dgm:pt>
    <dgm:pt modelId="{E44AF4F5-A5F1-4049-A6B2-9CABAFF3D33B}" type="pres">
      <dgm:prSet presAssocID="{B3756A3D-D7E2-8D4F-807F-87DDCAC86A23}" presName="parentTextArrow" presStyleLbl="node1" presStyleIdx="2" presStyleCnt="4"/>
      <dgm:spPr/>
      <dgm:t>
        <a:bodyPr/>
        <a:lstStyle/>
        <a:p>
          <a:endParaRPr lang="en-US"/>
        </a:p>
      </dgm:t>
    </dgm:pt>
    <dgm:pt modelId="{C6467A45-6CA8-344F-B269-E8B75D5479CB}" type="pres">
      <dgm:prSet presAssocID="{B3756A3D-D7E2-8D4F-807F-87DDCAC86A23}" presName="arrow" presStyleLbl="node1" presStyleIdx="3" presStyleCnt="4"/>
      <dgm:spPr/>
      <dgm:t>
        <a:bodyPr/>
        <a:lstStyle/>
        <a:p>
          <a:endParaRPr lang="en-US"/>
        </a:p>
      </dgm:t>
    </dgm:pt>
    <dgm:pt modelId="{585B3ABF-B2F1-7645-AEAC-EED1F78E7287}" type="pres">
      <dgm:prSet presAssocID="{B3756A3D-D7E2-8D4F-807F-87DDCAC86A23}" presName="descendantArrow" presStyleCnt="0"/>
      <dgm:spPr/>
    </dgm:pt>
    <dgm:pt modelId="{4626796E-E5BC-BD4E-A403-78FB398F2647}" type="pres">
      <dgm:prSet presAssocID="{1E64DE2F-F157-E74F-ADD6-73EA052979FB}" presName="childTextArrow" presStyleLbl="fgAccFollowNode1" presStyleIdx="8" presStyleCnt="10">
        <dgm:presLayoutVars>
          <dgm:bulletEnabled val="1"/>
        </dgm:presLayoutVars>
      </dgm:prSet>
      <dgm:spPr/>
      <dgm:t>
        <a:bodyPr/>
        <a:lstStyle/>
        <a:p>
          <a:endParaRPr lang="en-US"/>
        </a:p>
      </dgm:t>
    </dgm:pt>
    <dgm:pt modelId="{8C4C30C4-0561-6F4C-B7DC-243B4CA56912}" type="pres">
      <dgm:prSet presAssocID="{78B524B9-297B-6E4A-A07B-4978EE2482D8}" presName="childTextArrow" presStyleLbl="fgAccFollowNode1" presStyleIdx="9" presStyleCnt="10">
        <dgm:presLayoutVars>
          <dgm:bulletEnabled val="1"/>
        </dgm:presLayoutVars>
      </dgm:prSet>
      <dgm:spPr/>
      <dgm:t>
        <a:bodyPr/>
        <a:lstStyle/>
        <a:p>
          <a:endParaRPr lang="en-US"/>
        </a:p>
      </dgm:t>
    </dgm:pt>
  </dgm:ptLst>
  <dgm:cxnLst>
    <dgm:cxn modelId="{5F638B02-C5DD-254B-8279-BCA4C80AC4E2}" type="presOf" srcId="{B3756A3D-D7E2-8D4F-807F-87DDCAC86A23}" destId="{E44AF4F5-A5F1-4049-A6B2-9CABAFF3D33B}" srcOrd="0" destOrd="0" presId="urn:microsoft.com/office/officeart/2005/8/layout/process4"/>
    <dgm:cxn modelId="{3C67BC7F-A8C3-2A4E-B8C3-C96A6FDCC637}" srcId="{5AE3E205-C078-E84F-AB00-578F99B66E78}" destId="{CD7CB714-70E5-F14C-8254-1EC37D4759A4}" srcOrd="0" destOrd="0" parTransId="{48874919-13BB-1E4D-A49E-8A4FEA8C6D31}" sibTransId="{410E3CA5-FC62-9A4C-97D3-358F411CBDFF}"/>
    <dgm:cxn modelId="{AF6154DB-DDFA-AA4B-9C17-1ACC68E0C02B}" type="presOf" srcId="{5AE3E205-C078-E84F-AB00-578F99B66E78}" destId="{3231E51B-E0AA-9941-9203-D938B6D7B4AA}" srcOrd="0" destOrd="0" presId="urn:microsoft.com/office/officeart/2005/8/layout/process4"/>
    <dgm:cxn modelId="{1926B8FE-BB98-8048-82B0-DA9D25FE7872}" type="presOf" srcId="{0EC9CAF8-4768-154D-9EA6-3DD0A1224BAC}" destId="{EE27A3D3-EA74-C146-87FB-DEDDF8899F32}" srcOrd="1" destOrd="0" presId="urn:microsoft.com/office/officeart/2005/8/layout/process4"/>
    <dgm:cxn modelId="{08227BFE-F15F-134B-9D5E-D2DD8759C355}" type="presOf" srcId="{CFFC4E78-9F38-AB4A-8D18-817169CBB83A}" destId="{3AE1E9E6-9A72-E740-81C3-45308B818FC5}" srcOrd="0" destOrd="0" presId="urn:microsoft.com/office/officeart/2005/8/layout/process4"/>
    <dgm:cxn modelId="{D6D02124-2E67-A945-A2C8-6A7A0A098DEF}" type="presOf" srcId="{5AE3E205-C078-E84F-AB00-578F99B66E78}" destId="{87CF3E2A-D4BF-D94A-9941-AD1553740B1C}" srcOrd="1" destOrd="0" presId="urn:microsoft.com/office/officeart/2005/8/layout/process4"/>
    <dgm:cxn modelId="{986354D0-90EB-4646-9453-E1049E58618D}" type="presOf" srcId="{B5E9541D-3C47-E649-A6EE-7A2496D0ACA7}" destId="{51639E85-5883-494A-A707-473DCD16AAC7}" srcOrd="0" destOrd="0" presId="urn:microsoft.com/office/officeart/2005/8/layout/process4"/>
    <dgm:cxn modelId="{77CE3F07-18D9-A046-9EFD-898C23CD1F16}" srcId="{1CF209EC-DFA0-F04F-8617-028E166A0225}" destId="{EF0867D1-7B96-284F-8636-C638A584BCF7}" srcOrd="1" destOrd="0" parTransId="{F3F143BF-F2C9-294F-9D52-4036244C784B}" sibTransId="{122C5C3E-3C81-9542-A82B-012FA6F68500}"/>
    <dgm:cxn modelId="{BC3CE5F2-A2C8-7E48-BA14-2B2E73DEDA97}" type="presOf" srcId="{EF0867D1-7B96-284F-8636-C638A584BCF7}" destId="{F32458D2-EB34-9249-BC3A-E8BAF03731E0}" srcOrd="0" destOrd="0" presId="urn:microsoft.com/office/officeart/2005/8/layout/process4"/>
    <dgm:cxn modelId="{BB26BA0F-BCC4-8447-8025-F35E18D4ACFC}" type="presOf" srcId="{EDCD0771-9948-E04F-A32A-FA90A243E13F}" destId="{87645978-0857-5549-86BC-4EE871395089}" srcOrd="0" destOrd="0" presId="urn:microsoft.com/office/officeart/2005/8/layout/process4"/>
    <dgm:cxn modelId="{BDA2DF43-2D4D-4C42-B017-3B6790579F01}" srcId="{0EC9CAF8-4768-154D-9EA6-3DD0A1224BAC}" destId="{95F5456B-E550-124F-871F-81E65FF0F760}" srcOrd="1" destOrd="0" parTransId="{5BE9DB8F-7A07-6747-892E-EE0EB5EE325F}" sibTransId="{50DD8130-E268-2D43-9A40-A2F27DBD9C57}"/>
    <dgm:cxn modelId="{6F141D52-2163-B94A-A617-B8DB719517E5}" srcId="{0EC9CAF8-4768-154D-9EA6-3DD0A1224BAC}" destId="{EDCD0771-9948-E04F-A32A-FA90A243E13F}" srcOrd="0" destOrd="0" parTransId="{80AD9D01-62C7-C741-8513-3F58F3DE9ED9}" sibTransId="{D1C80805-51D7-F143-BF79-D94B0FD9D3C5}"/>
    <dgm:cxn modelId="{C1E74093-23C4-DB49-8F98-D3039C205BBA}" srcId="{1CF209EC-DFA0-F04F-8617-028E166A0225}" destId="{B5E9541D-3C47-E649-A6EE-7A2496D0ACA7}" srcOrd="0" destOrd="0" parTransId="{F5B6BF2C-2B65-0E41-A9E4-DC3B26DC68B8}" sibTransId="{EEE5E77D-5F68-FB4F-B2BC-6CABE5359881}"/>
    <dgm:cxn modelId="{9AEE6C47-DFDC-A844-9037-61CC1A99DDAC}" srcId="{8848B04E-0DC8-D44F-98D3-25DCCAB40008}" destId="{5AE3E205-C078-E84F-AB00-578F99B66E78}" srcOrd="1" destOrd="0" parTransId="{A855D9A3-4A98-0A41-8846-C132BA84DE75}" sibTransId="{1E93CDAB-A0F9-E948-B69D-D9DD0BF78CDC}"/>
    <dgm:cxn modelId="{E9B1EB51-B377-5649-97BE-15FAA2848558}" srcId="{1CF209EC-DFA0-F04F-8617-028E166A0225}" destId="{5681E181-2806-6247-86CF-38777AD78FBA}" srcOrd="2" destOrd="0" parTransId="{73895E7F-9EF3-B446-A1FB-DA4BC4218EF9}" sibTransId="{A7A8482D-007B-B945-B097-7CB2AF963A18}"/>
    <dgm:cxn modelId="{49E80E65-BD11-D348-A3B5-F8F13DB1D208}" type="presOf" srcId="{CD7CB714-70E5-F14C-8254-1EC37D4759A4}" destId="{124A7413-AE22-C246-82FF-619D1E83A923}" srcOrd="0" destOrd="0" presId="urn:microsoft.com/office/officeart/2005/8/layout/process4"/>
    <dgm:cxn modelId="{2DCF1C3F-C33B-6B48-B977-8325F8C41CB4}" srcId="{B3756A3D-D7E2-8D4F-807F-87DDCAC86A23}" destId="{78B524B9-297B-6E4A-A07B-4978EE2482D8}" srcOrd="1" destOrd="0" parTransId="{3F9E18CE-981E-9F40-8D00-B00BA98EFDFD}" sibTransId="{FDECFE45-CF80-DD41-9C62-CDB7C1092ECB}"/>
    <dgm:cxn modelId="{CEFF3ECA-4A92-5D45-84BB-F53D2D40B4C9}" type="presOf" srcId="{1CF209EC-DFA0-F04F-8617-028E166A0225}" destId="{88260471-26A3-D243-A482-9B8AC974F990}" srcOrd="1" destOrd="0" presId="urn:microsoft.com/office/officeart/2005/8/layout/process4"/>
    <dgm:cxn modelId="{A42082F2-4D4B-9045-83AD-40A6D7DA63EB}" type="presOf" srcId="{5681E181-2806-6247-86CF-38777AD78FBA}" destId="{F1992A3F-A03D-D845-99B3-2F9606A7CC6D}" srcOrd="0" destOrd="0" presId="urn:microsoft.com/office/officeart/2005/8/layout/process4"/>
    <dgm:cxn modelId="{12D34D9F-3D52-0C4C-A447-8F350E706F1B}" type="presOf" srcId="{78B524B9-297B-6E4A-A07B-4978EE2482D8}" destId="{8C4C30C4-0561-6F4C-B7DC-243B4CA56912}" srcOrd="0" destOrd="0" presId="urn:microsoft.com/office/officeart/2005/8/layout/process4"/>
    <dgm:cxn modelId="{02474289-1171-9440-B7F9-D402B9BA1653}" type="presOf" srcId="{1CF209EC-DFA0-F04F-8617-028E166A0225}" destId="{8B56C803-07AD-814B-B269-33AF6EC12200}" srcOrd="0" destOrd="0" presId="urn:microsoft.com/office/officeart/2005/8/layout/process4"/>
    <dgm:cxn modelId="{17313A74-74C9-5A4A-B067-A84287A78071}" srcId="{8848B04E-0DC8-D44F-98D3-25DCCAB40008}" destId="{0EC9CAF8-4768-154D-9EA6-3DD0A1224BAC}" srcOrd="2" destOrd="0" parTransId="{A8C5E6F0-7550-1F44-83D5-DD88E4F00B6C}" sibTransId="{7724B4EF-1FCC-DF42-AC33-156803235C81}"/>
    <dgm:cxn modelId="{15BB06D2-44DC-C744-87F6-B5D4042B68F1}" type="presOf" srcId="{1E64DE2F-F157-E74F-ADD6-73EA052979FB}" destId="{4626796E-E5BC-BD4E-A403-78FB398F2647}" srcOrd="0" destOrd="0" presId="urn:microsoft.com/office/officeart/2005/8/layout/process4"/>
    <dgm:cxn modelId="{E1D5598D-F340-F940-ACFF-E864DC5321AA}" type="presOf" srcId="{8848B04E-0DC8-D44F-98D3-25DCCAB40008}" destId="{D1A2207A-5BD2-F047-9B7F-31401A50F35A}" srcOrd="0" destOrd="0" presId="urn:microsoft.com/office/officeart/2005/8/layout/process4"/>
    <dgm:cxn modelId="{306A82EC-C5B9-D14E-8F3B-CA9B1FF31D28}" srcId="{5AE3E205-C078-E84F-AB00-578F99B66E78}" destId="{156E932F-8BDC-034F-81E5-0F60881D5775}" srcOrd="1" destOrd="0" parTransId="{4927AD17-5BF4-834C-9DE7-AD0AC902866C}" sibTransId="{C4E81999-5D79-F34A-9DBF-3862A4A525DF}"/>
    <dgm:cxn modelId="{7D954644-4996-2D47-AA2B-F7C9DF682B7E}" type="presOf" srcId="{95F5456B-E550-124F-871F-81E65FF0F760}" destId="{3BCD39B7-1B8A-2F41-A8E1-9861400807A0}" srcOrd="0" destOrd="0" presId="urn:microsoft.com/office/officeart/2005/8/layout/process4"/>
    <dgm:cxn modelId="{72D6A14E-E15F-904C-9C7F-4B1C7581AD0E}" srcId="{8848B04E-0DC8-D44F-98D3-25DCCAB40008}" destId="{1CF209EC-DFA0-F04F-8617-028E166A0225}" srcOrd="3" destOrd="0" parTransId="{6399489E-0A41-2040-9E77-D16DCCFAFD97}" sibTransId="{F593B134-1554-4C45-8988-46853AA22645}"/>
    <dgm:cxn modelId="{FE6EF0E9-D49A-AA48-ADA1-95CA5E70971C}" srcId="{0EC9CAF8-4768-154D-9EA6-3DD0A1224BAC}" destId="{CFFC4E78-9F38-AB4A-8D18-817169CBB83A}" srcOrd="2" destOrd="0" parTransId="{E255B27D-52A4-D943-B8FA-41FC2EC818E8}" sibTransId="{1BA921B8-827D-C648-B2B3-F683DCB8B006}"/>
    <dgm:cxn modelId="{24F1EDBF-5271-A447-889B-CCA58DDA7F75}" type="presOf" srcId="{0EC9CAF8-4768-154D-9EA6-3DD0A1224BAC}" destId="{DC99AEC2-C676-0640-BF38-D2314CE6BF28}" srcOrd="0" destOrd="0" presId="urn:microsoft.com/office/officeart/2005/8/layout/process4"/>
    <dgm:cxn modelId="{30675CFD-A07C-2645-AA75-0FA497A9451F}" srcId="{8848B04E-0DC8-D44F-98D3-25DCCAB40008}" destId="{B3756A3D-D7E2-8D4F-807F-87DDCAC86A23}" srcOrd="0" destOrd="0" parTransId="{A0295EA1-ED9B-1745-A3B8-F886C9568CF8}" sibTransId="{8820A2A3-6FEE-374A-9873-E9950537F095}"/>
    <dgm:cxn modelId="{4B06F11B-7FAE-3A4F-A919-40F35BB6A0CD}" type="presOf" srcId="{B3756A3D-D7E2-8D4F-807F-87DDCAC86A23}" destId="{C6467A45-6CA8-344F-B269-E8B75D5479CB}" srcOrd="1" destOrd="0" presId="urn:microsoft.com/office/officeart/2005/8/layout/process4"/>
    <dgm:cxn modelId="{B59C5236-9E3B-9846-84C1-086DB9180A5A}" type="presOf" srcId="{156E932F-8BDC-034F-81E5-0F60881D5775}" destId="{050B42C7-9964-814E-A9E2-FCD2C8DA9C1D}" srcOrd="0" destOrd="0" presId="urn:microsoft.com/office/officeart/2005/8/layout/process4"/>
    <dgm:cxn modelId="{6EFF475B-FEE7-1247-97F8-625F7068BE9C}" srcId="{B3756A3D-D7E2-8D4F-807F-87DDCAC86A23}" destId="{1E64DE2F-F157-E74F-ADD6-73EA052979FB}" srcOrd="0" destOrd="0" parTransId="{8F1D1533-EB0F-4E40-9232-A9230C711BA0}" sibTransId="{971437C6-9946-1348-B9EC-30A20BD551D8}"/>
    <dgm:cxn modelId="{21CBF913-BF0F-8D41-804D-56D43D810709}" type="presParOf" srcId="{D1A2207A-5BD2-F047-9B7F-31401A50F35A}" destId="{9633FF58-9F18-4B48-B02A-F9FD05B356CD}" srcOrd="0" destOrd="0" presId="urn:microsoft.com/office/officeart/2005/8/layout/process4"/>
    <dgm:cxn modelId="{2C1D8EE9-0A90-D649-843D-FD8423194CFD}" type="presParOf" srcId="{9633FF58-9F18-4B48-B02A-F9FD05B356CD}" destId="{8B56C803-07AD-814B-B269-33AF6EC12200}" srcOrd="0" destOrd="0" presId="urn:microsoft.com/office/officeart/2005/8/layout/process4"/>
    <dgm:cxn modelId="{AEEEACCA-29EE-0E48-886C-BE948DF009C9}" type="presParOf" srcId="{9633FF58-9F18-4B48-B02A-F9FD05B356CD}" destId="{88260471-26A3-D243-A482-9B8AC974F990}" srcOrd="1" destOrd="0" presId="urn:microsoft.com/office/officeart/2005/8/layout/process4"/>
    <dgm:cxn modelId="{C1640FA4-457B-3548-8380-0E83EDEA19FB}" type="presParOf" srcId="{9633FF58-9F18-4B48-B02A-F9FD05B356CD}" destId="{A5F7E2CD-DE35-7B48-84FD-B6B98C6E6092}" srcOrd="2" destOrd="0" presId="urn:microsoft.com/office/officeart/2005/8/layout/process4"/>
    <dgm:cxn modelId="{D0D86E92-4963-E141-80E1-F685C11A2A12}" type="presParOf" srcId="{A5F7E2CD-DE35-7B48-84FD-B6B98C6E6092}" destId="{51639E85-5883-494A-A707-473DCD16AAC7}" srcOrd="0" destOrd="0" presId="urn:microsoft.com/office/officeart/2005/8/layout/process4"/>
    <dgm:cxn modelId="{52BAEB99-A6C9-9A44-8A0B-CDD9963E86E7}" type="presParOf" srcId="{A5F7E2CD-DE35-7B48-84FD-B6B98C6E6092}" destId="{F32458D2-EB34-9249-BC3A-E8BAF03731E0}" srcOrd="1" destOrd="0" presId="urn:microsoft.com/office/officeart/2005/8/layout/process4"/>
    <dgm:cxn modelId="{5F247D7F-0CEF-E74C-91E5-C44BA9CF26F6}" type="presParOf" srcId="{A5F7E2CD-DE35-7B48-84FD-B6B98C6E6092}" destId="{F1992A3F-A03D-D845-99B3-2F9606A7CC6D}" srcOrd="2" destOrd="0" presId="urn:microsoft.com/office/officeart/2005/8/layout/process4"/>
    <dgm:cxn modelId="{0B5350C6-7632-4E49-BDAE-F55E2502D9ED}" type="presParOf" srcId="{D1A2207A-5BD2-F047-9B7F-31401A50F35A}" destId="{69628F0E-D8FF-5B4A-81F9-0A4FF0671283}" srcOrd="1" destOrd="0" presId="urn:microsoft.com/office/officeart/2005/8/layout/process4"/>
    <dgm:cxn modelId="{780DAA1F-F19E-4743-9142-6A25CE54E39C}" type="presParOf" srcId="{D1A2207A-5BD2-F047-9B7F-31401A50F35A}" destId="{FA46A209-00A3-EE4B-8200-AB3F9A3C1EE0}" srcOrd="2" destOrd="0" presId="urn:microsoft.com/office/officeart/2005/8/layout/process4"/>
    <dgm:cxn modelId="{0ED480EB-E712-364B-A93A-0145A36D2FA8}" type="presParOf" srcId="{FA46A209-00A3-EE4B-8200-AB3F9A3C1EE0}" destId="{DC99AEC2-C676-0640-BF38-D2314CE6BF28}" srcOrd="0" destOrd="0" presId="urn:microsoft.com/office/officeart/2005/8/layout/process4"/>
    <dgm:cxn modelId="{2656B3AA-C7DA-5640-98ED-0E677D073A11}" type="presParOf" srcId="{FA46A209-00A3-EE4B-8200-AB3F9A3C1EE0}" destId="{EE27A3D3-EA74-C146-87FB-DEDDF8899F32}" srcOrd="1" destOrd="0" presId="urn:microsoft.com/office/officeart/2005/8/layout/process4"/>
    <dgm:cxn modelId="{9483568D-7D5F-494B-BAC7-3C94670641C1}" type="presParOf" srcId="{FA46A209-00A3-EE4B-8200-AB3F9A3C1EE0}" destId="{3B0D130A-86A3-DB44-81B5-C434D31180B6}" srcOrd="2" destOrd="0" presId="urn:microsoft.com/office/officeart/2005/8/layout/process4"/>
    <dgm:cxn modelId="{DE988DBC-CDC8-2D45-B511-A8CF9A537DA5}" type="presParOf" srcId="{3B0D130A-86A3-DB44-81B5-C434D31180B6}" destId="{87645978-0857-5549-86BC-4EE871395089}" srcOrd="0" destOrd="0" presId="urn:microsoft.com/office/officeart/2005/8/layout/process4"/>
    <dgm:cxn modelId="{E79AA050-8CF5-7149-B3CB-4199A95EC41B}" type="presParOf" srcId="{3B0D130A-86A3-DB44-81B5-C434D31180B6}" destId="{3BCD39B7-1B8A-2F41-A8E1-9861400807A0}" srcOrd="1" destOrd="0" presId="urn:microsoft.com/office/officeart/2005/8/layout/process4"/>
    <dgm:cxn modelId="{942EEBF3-DEC4-9C4C-A414-3B338FE7CB8C}" type="presParOf" srcId="{3B0D130A-86A3-DB44-81B5-C434D31180B6}" destId="{3AE1E9E6-9A72-E740-81C3-45308B818FC5}" srcOrd="2" destOrd="0" presId="urn:microsoft.com/office/officeart/2005/8/layout/process4"/>
    <dgm:cxn modelId="{71325A44-DC0F-7746-BA89-10DB96F563A7}" type="presParOf" srcId="{D1A2207A-5BD2-F047-9B7F-31401A50F35A}" destId="{34A90719-2FBD-EF46-BC0A-B42E4AA703E4}" srcOrd="3" destOrd="0" presId="urn:microsoft.com/office/officeart/2005/8/layout/process4"/>
    <dgm:cxn modelId="{86089A25-D555-FE45-9422-DECEACA4487D}" type="presParOf" srcId="{D1A2207A-5BD2-F047-9B7F-31401A50F35A}" destId="{57C4298E-204E-4F43-9715-0FFEDB44FF9D}" srcOrd="4" destOrd="0" presId="urn:microsoft.com/office/officeart/2005/8/layout/process4"/>
    <dgm:cxn modelId="{9B7B2FB1-BC7C-4448-8FF1-029E76C77B78}" type="presParOf" srcId="{57C4298E-204E-4F43-9715-0FFEDB44FF9D}" destId="{3231E51B-E0AA-9941-9203-D938B6D7B4AA}" srcOrd="0" destOrd="0" presId="urn:microsoft.com/office/officeart/2005/8/layout/process4"/>
    <dgm:cxn modelId="{BF10C6D9-46E3-F949-BA0A-18286F742BFA}" type="presParOf" srcId="{57C4298E-204E-4F43-9715-0FFEDB44FF9D}" destId="{87CF3E2A-D4BF-D94A-9941-AD1553740B1C}" srcOrd="1" destOrd="0" presId="urn:microsoft.com/office/officeart/2005/8/layout/process4"/>
    <dgm:cxn modelId="{800A8B9A-7E26-8A4B-A902-44E099C64BE4}" type="presParOf" srcId="{57C4298E-204E-4F43-9715-0FFEDB44FF9D}" destId="{0FD141EA-0054-4347-BAA5-ACDEACFEFEBA}" srcOrd="2" destOrd="0" presId="urn:microsoft.com/office/officeart/2005/8/layout/process4"/>
    <dgm:cxn modelId="{CD1A7BA1-0C26-3749-8B93-02D35D529D9D}" type="presParOf" srcId="{0FD141EA-0054-4347-BAA5-ACDEACFEFEBA}" destId="{124A7413-AE22-C246-82FF-619D1E83A923}" srcOrd="0" destOrd="0" presId="urn:microsoft.com/office/officeart/2005/8/layout/process4"/>
    <dgm:cxn modelId="{075D6FCC-938F-ED4C-8AB0-0948A108C7C3}" type="presParOf" srcId="{0FD141EA-0054-4347-BAA5-ACDEACFEFEBA}" destId="{050B42C7-9964-814E-A9E2-FCD2C8DA9C1D}" srcOrd="1" destOrd="0" presId="urn:microsoft.com/office/officeart/2005/8/layout/process4"/>
    <dgm:cxn modelId="{B404C316-3BAD-4941-ACDC-B4B902858A2B}" type="presParOf" srcId="{D1A2207A-5BD2-F047-9B7F-31401A50F35A}" destId="{3E9C6EB2-3B62-2F4E-A3DD-D6FF25207A62}" srcOrd="5" destOrd="0" presId="urn:microsoft.com/office/officeart/2005/8/layout/process4"/>
    <dgm:cxn modelId="{2B5FFA19-A77A-184C-BEE5-E73524408132}" type="presParOf" srcId="{D1A2207A-5BD2-F047-9B7F-31401A50F35A}" destId="{6FAEB155-5839-A449-95FE-107DAAB408A3}" srcOrd="6" destOrd="0" presId="urn:microsoft.com/office/officeart/2005/8/layout/process4"/>
    <dgm:cxn modelId="{A72B0F2C-E8B3-F845-ADCD-BFA039414D4D}" type="presParOf" srcId="{6FAEB155-5839-A449-95FE-107DAAB408A3}" destId="{E44AF4F5-A5F1-4049-A6B2-9CABAFF3D33B}" srcOrd="0" destOrd="0" presId="urn:microsoft.com/office/officeart/2005/8/layout/process4"/>
    <dgm:cxn modelId="{74E9D908-AD51-BA4F-849F-1B5453D76A5C}" type="presParOf" srcId="{6FAEB155-5839-A449-95FE-107DAAB408A3}" destId="{C6467A45-6CA8-344F-B269-E8B75D5479CB}" srcOrd="1" destOrd="0" presId="urn:microsoft.com/office/officeart/2005/8/layout/process4"/>
    <dgm:cxn modelId="{5435D361-82B0-9B4F-96D8-889CA17FDC89}" type="presParOf" srcId="{6FAEB155-5839-A449-95FE-107DAAB408A3}" destId="{585B3ABF-B2F1-7645-AEAC-EED1F78E7287}" srcOrd="2" destOrd="0" presId="urn:microsoft.com/office/officeart/2005/8/layout/process4"/>
    <dgm:cxn modelId="{D9CF3DD6-0F5F-AC4C-98FC-4AAD10968AF7}" type="presParOf" srcId="{585B3ABF-B2F1-7645-AEAC-EED1F78E7287}" destId="{4626796E-E5BC-BD4E-A403-78FB398F2647}" srcOrd="0" destOrd="0" presId="urn:microsoft.com/office/officeart/2005/8/layout/process4"/>
    <dgm:cxn modelId="{84D1E270-049D-5F45-906C-4002004758F7}" type="presParOf" srcId="{585B3ABF-B2F1-7645-AEAC-EED1F78E7287}" destId="{8C4C30C4-0561-6F4C-B7DC-243B4CA56912}"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48B04E-0DC8-D44F-98D3-25DCCAB40008}"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B3756A3D-D7E2-8D4F-807F-87DDCAC86A23}">
      <dgm:prSet phldrT="[Text]"/>
      <dgm:spPr/>
      <dgm:t>
        <a:bodyPr/>
        <a:lstStyle/>
        <a:p>
          <a:r>
            <a:rPr lang="en-US" dirty="0" smtClean="0"/>
            <a:t>Pre-Observation – Domain </a:t>
          </a:r>
          <a:r>
            <a:rPr lang="en-US" dirty="0" smtClean="0"/>
            <a:t>1 and 4</a:t>
          </a:r>
          <a:endParaRPr lang="en-US" dirty="0"/>
        </a:p>
      </dgm:t>
    </dgm:pt>
    <dgm:pt modelId="{A0295EA1-ED9B-1745-A3B8-F886C9568CF8}" type="parTrans" cxnId="{30675CFD-A07C-2645-AA75-0FA497A9451F}">
      <dgm:prSet/>
      <dgm:spPr/>
      <dgm:t>
        <a:bodyPr/>
        <a:lstStyle/>
        <a:p>
          <a:endParaRPr lang="en-US"/>
        </a:p>
      </dgm:t>
    </dgm:pt>
    <dgm:pt modelId="{8820A2A3-6FEE-374A-9873-E9950537F095}" type="sibTrans" cxnId="{30675CFD-A07C-2645-AA75-0FA497A9451F}">
      <dgm:prSet/>
      <dgm:spPr/>
      <dgm:t>
        <a:bodyPr/>
        <a:lstStyle/>
        <a:p>
          <a:endParaRPr lang="en-US"/>
        </a:p>
      </dgm:t>
    </dgm:pt>
    <dgm:pt modelId="{1E64DE2F-F157-E74F-ADD6-73EA052979FB}">
      <dgm:prSet phldrT="[Text]"/>
      <dgm:spPr/>
      <dgm:t>
        <a:bodyPr/>
        <a:lstStyle/>
        <a:p>
          <a:r>
            <a:rPr lang="en-US" dirty="0" smtClean="0"/>
            <a:t>2 days before: Teacher provides evidence using Lesson Plan Form</a:t>
          </a:r>
          <a:endParaRPr lang="en-US" dirty="0"/>
        </a:p>
      </dgm:t>
    </dgm:pt>
    <dgm:pt modelId="{8F1D1533-EB0F-4E40-9232-A9230C711BA0}" type="parTrans" cxnId="{6EFF475B-FEE7-1247-97F8-625F7068BE9C}">
      <dgm:prSet/>
      <dgm:spPr/>
      <dgm:t>
        <a:bodyPr/>
        <a:lstStyle/>
        <a:p>
          <a:endParaRPr lang="en-US"/>
        </a:p>
      </dgm:t>
    </dgm:pt>
    <dgm:pt modelId="{971437C6-9946-1348-B9EC-30A20BD551D8}" type="sibTrans" cxnId="{6EFF475B-FEE7-1247-97F8-625F7068BE9C}">
      <dgm:prSet/>
      <dgm:spPr/>
      <dgm:t>
        <a:bodyPr/>
        <a:lstStyle/>
        <a:p>
          <a:endParaRPr lang="en-US"/>
        </a:p>
      </dgm:t>
    </dgm:pt>
    <dgm:pt modelId="{78B524B9-297B-6E4A-A07B-4978EE2482D8}">
      <dgm:prSet phldrT="[Text]"/>
      <dgm:spPr/>
      <dgm:t>
        <a:bodyPr/>
        <a:lstStyle/>
        <a:p>
          <a:r>
            <a:rPr lang="en-US" dirty="0" smtClean="0"/>
            <a:t>Teacher and Evaluator discuss evidence provided; Evaluator Collects additional Evidence through Questioning</a:t>
          </a:r>
          <a:endParaRPr lang="en-US" dirty="0"/>
        </a:p>
      </dgm:t>
    </dgm:pt>
    <dgm:pt modelId="{3F9E18CE-981E-9F40-8D00-B00BA98EFDFD}" type="parTrans" cxnId="{2DCF1C3F-C33B-6B48-B977-8325F8C41CB4}">
      <dgm:prSet/>
      <dgm:spPr/>
      <dgm:t>
        <a:bodyPr/>
        <a:lstStyle/>
        <a:p>
          <a:endParaRPr lang="en-US"/>
        </a:p>
      </dgm:t>
    </dgm:pt>
    <dgm:pt modelId="{FDECFE45-CF80-DD41-9C62-CDB7C1092ECB}" type="sibTrans" cxnId="{2DCF1C3F-C33B-6B48-B977-8325F8C41CB4}">
      <dgm:prSet/>
      <dgm:spPr/>
      <dgm:t>
        <a:bodyPr/>
        <a:lstStyle/>
        <a:p>
          <a:endParaRPr lang="en-US"/>
        </a:p>
      </dgm:t>
    </dgm:pt>
    <dgm:pt modelId="{5AE3E205-C078-E84F-AB00-578F99B66E78}">
      <dgm:prSet phldrT="[Text]"/>
      <dgm:spPr/>
      <dgm:t>
        <a:bodyPr/>
        <a:lstStyle/>
        <a:p>
          <a:r>
            <a:rPr lang="en-US" dirty="0" smtClean="0"/>
            <a:t>During the Observation – </a:t>
          </a:r>
          <a:r>
            <a:rPr lang="en-US" dirty="0" smtClean="0"/>
            <a:t>Domains 1</a:t>
          </a:r>
          <a:r>
            <a:rPr lang="en-US" dirty="0" smtClean="0"/>
            <a:t>, </a:t>
          </a:r>
          <a:r>
            <a:rPr lang="en-US" dirty="0" smtClean="0"/>
            <a:t>2 </a:t>
          </a:r>
          <a:r>
            <a:rPr lang="en-US" dirty="0" smtClean="0"/>
            <a:t>and 3</a:t>
          </a:r>
          <a:endParaRPr lang="en-US" dirty="0"/>
        </a:p>
      </dgm:t>
    </dgm:pt>
    <dgm:pt modelId="{A855D9A3-4A98-0A41-8846-C132BA84DE75}" type="parTrans" cxnId="{9AEE6C47-DFDC-A844-9037-61CC1A99DDAC}">
      <dgm:prSet/>
      <dgm:spPr/>
      <dgm:t>
        <a:bodyPr/>
        <a:lstStyle/>
        <a:p>
          <a:endParaRPr lang="en-US"/>
        </a:p>
      </dgm:t>
    </dgm:pt>
    <dgm:pt modelId="{1E93CDAB-A0F9-E948-B69D-D9DD0BF78CDC}" type="sibTrans" cxnId="{9AEE6C47-DFDC-A844-9037-61CC1A99DDAC}">
      <dgm:prSet/>
      <dgm:spPr/>
      <dgm:t>
        <a:bodyPr/>
        <a:lstStyle/>
        <a:p>
          <a:endParaRPr lang="en-US"/>
        </a:p>
      </dgm:t>
    </dgm:pt>
    <dgm:pt modelId="{CD7CB714-70E5-F14C-8254-1EC37D4759A4}">
      <dgm:prSet phldrT="[Text]"/>
      <dgm:spPr/>
      <dgm:t>
        <a:bodyPr/>
        <a:lstStyle/>
        <a:p>
          <a:r>
            <a:rPr lang="en-US" dirty="0" smtClean="0"/>
            <a:t>Evaluator arrives early – Walks the Walls</a:t>
          </a:r>
          <a:endParaRPr lang="en-US" dirty="0"/>
        </a:p>
      </dgm:t>
    </dgm:pt>
    <dgm:pt modelId="{48874919-13BB-1E4D-A49E-8A4FEA8C6D31}" type="parTrans" cxnId="{3C67BC7F-A8C3-2A4E-B8C3-C96A6FDCC637}">
      <dgm:prSet/>
      <dgm:spPr/>
      <dgm:t>
        <a:bodyPr/>
        <a:lstStyle/>
        <a:p>
          <a:endParaRPr lang="en-US"/>
        </a:p>
      </dgm:t>
    </dgm:pt>
    <dgm:pt modelId="{410E3CA5-FC62-9A4C-97D3-358F411CBDFF}" type="sibTrans" cxnId="{3C67BC7F-A8C3-2A4E-B8C3-C96A6FDCC637}">
      <dgm:prSet/>
      <dgm:spPr/>
      <dgm:t>
        <a:bodyPr/>
        <a:lstStyle/>
        <a:p>
          <a:endParaRPr lang="en-US"/>
        </a:p>
      </dgm:t>
    </dgm:pt>
    <dgm:pt modelId="{156E932F-8BDC-034F-81E5-0F60881D5775}">
      <dgm:prSet phldrT="[Text]"/>
      <dgm:spPr/>
      <dgm:t>
        <a:bodyPr/>
        <a:lstStyle/>
        <a:p>
          <a:r>
            <a:rPr lang="en-US" dirty="0" smtClean="0"/>
            <a:t>Evidence Collected during the lesson: Avoid Opinions</a:t>
          </a:r>
          <a:endParaRPr lang="en-US" dirty="0"/>
        </a:p>
      </dgm:t>
    </dgm:pt>
    <dgm:pt modelId="{4927AD17-5BF4-834C-9DE7-AD0AC902866C}" type="parTrans" cxnId="{306A82EC-C5B9-D14E-8F3B-CA9B1FF31D28}">
      <dgm:prSet/>
      <dgm:spPr/>
      <dgm:t>
        <a:bodyPr/>
        <a:lstStyle/>
        <a:p>
          <a:endParaRPr lang="en-US"/>
        </a:p>
      </dgm:t>
    </dgm:pt>
    <dgm:pt modelId="{C4E81999-5D79-F34A-9DBF-3862A4A525DF}" type="sibTrans" cxnId="{306A82EC-C5B9-D14E-8F3B-CA9B1FF31D28}">
      <dgm:prSet/>
      <dgm:spPr/>
      <dgm:t>
        <a:bodyPr/>
        <a:lstStyle/>
        <a:p>
          <a:endParaRPr lang="en-US"/>
        </a:p>
      </dgm:t>
    </dgm:pt>
    <dgm:pt modelId="{0EC9CAF8-4768-154D-9EA6-3DD0A1224BAC}">
      <dgm:prSet phldrT="[Text]"/>
      <dgm:spPr/>
      <dgm:t>
        <a:bodyPr/>
        <a:lstStyle/>
        <a:p>
          <a:r>
            <a:rPr lang="en-US" dirty="0" smtClean="0"/>
            <a:t>Preparing for Post-Observation – Domains 1, 2, 3 and 4</a:t>
          </a:r>
          <a:endParaRPr lang="en-US" dirty="0"/>
        </a:p>
      </dgm:t>
    </dgm:pt>
    <dgm:pt modelId="{A8C5E6F0-7550-1F44-83D5-DD88E4F00B6C}" type="parTrans" cxnId="{17313A74-74C9-5A4A-B067-A84287A78071}">
      <dgm:prSet/>
      <dgm:spPr/>
      <dgm:t>
        <a:bodyPr/>
        <a:lstStyle/>
        <a:p>
          <a:endParaRPr lang="en-US"/>
        </a:p>
      </dgm:t>
    </dgm:pt>
    <dgm:pt modelId="{7724B4EF-1FCC-DF42-AC33-156803235C81}" type="sibTrans" cxnId="{17313A74-74C9-5A4A-B067-A84287A78071}">
      <dgm:prSet/>
      <dgm:spPr/>
      <dgm:t>
        <a:bodyPr/>
        <a:lstStyle/>
        <a:p>
          <a:endParaRPr lang="en-US"/>
        </a:p>
      </dgm:t>
    </dgm:pt>
    <dgm:pt modelId="{EDCD0771-9948-E04F-A32A-FA90A243E13F}">
      <dgm:prSet phldrT="[Text]"/>
      <dgm:spPr/>
      <dgm:t>
        <a:bodyPr/>
        <a:lstStyle/>
        <a:p>
          <a:r>
            <a:rPr lang="en-US" dirty="0" smtClean="0"/>
            <a:t>Evaluator provides Teacher with Evidence Collected during the Observation</a:t>
          </a:r>
          <a:endParaRPr lang="en-US" dirty="0"/>
        </a:p>
      </dgm:t>
    </dgm:pt>
    <dgm:pt modelId="{80AD9D01-62C7-C741-8513-3F58F3DE9ED9}" type="parTrans" cxnId="{6F141D52-2163-B94A-A617-B8DB719517E5}">
      <dgm:prSet/>
      <dgm:spPr/>
      <dgm:t>
        <a:bodyPr/>
        <a:lstStyle/>
        <a:p>
          <a:endParaRPr lang="en-US"/>
        </a:p>
      </dgm:t>
    </dgm:pt>
    <dgm:pt modelId="{D1C80805-51D7-F143-BF79-D94B0FD9D3C5}" type="sibTrans" cxnId="{6F141D52-2163-B94A-A617-B8DB719517E5}">
      <dgm:prSet/>
      <dgm:spPr/>
      <dgm:t>
        <a:bodyPr/>
        <a:lstStyle/>
        <a:p>
          <a:endParaRPr lang="en-US"/>
        </a:p>
      </dgm:t>
    </dgm:pt>
    <dgm:pt modelId="{95F5456B-E550-124F-871F-81E65FF0F760}">
      <dgm:prSet phldrT="[Text]"/>
      <dgm:spPr/>
      <dgm:t>
        <a:bodyPr/>
        <a:lstStyle/>
        <a:p>
          <a:r>
            <a:rPr lang="en-US" dirty="0" smtClean="0"/>
            <a:t>Teacher self-assesses using highlighter and rubric –and gives to evaluator</a:t>
          </a:r>
          <a:endParaRPr lang="en-US" dirty="0"/>
        </a:p>
      </dgm:t>
    </dgm:pt>
    <dgm:pt modelId="{5BE9DB8F-7A07-6747-892E-EE0EB5EE325F}" type="parTrans" cxnId="{BDA2DF43-2D4D-4C42-B017-3B6790579F01}">
      <dgm:prSet/>
      <dgm:spPr/>
      <dgm:t>
        <a:bodyPr/>
        <a:lstStyle/>
        <a:p>
          <a:endParaRPr lang="en-US"/>
        </a:p>
      </dgm:t>
    </dgm:pt>
    <dgm:pt modelId="{50DD8130-E268-2D43-9A40-A2F27DBD9C57}" type="sibTrans" cxnId="{BDA2DF43-2D4D-4C42-B017-3B6790579F01}">
      <dgm:prSet/>
      <dgm:spPr/>
      <dgm:t>
        <a:bodyPr/>
        <a:lstStyle/>
        <a:p>
          <a:endParaRPr lang="en-US"/>
        </a:p>
      </dgm:t>
    </dgm:pt>
    <dgm:pt modelId="{1CF209EC-DFA0-F04F-8617-028E166A0225}">
      <dgm:prSet/>
      <dgm:spPr/>
      <dgm:t>
        <a:bodyPr/>
        <a:lstStyle/>
        <a:p>
          <a:r>
            <a:rPr lang="en-US" dirty="0" smtClean="0"/>
            <a:t>Post-Teaching Collaborative Assessment – Domains: 1, 2, </a:t>
          </a:r>
          <a:r>
            <a:rPr lang="en-US" dirty="0" smtClean="0"/>
            <a:t>3 </a:t>
          </a:r>
          <a:r>
            <a:rPr lang="en-US" dirty="0" smtClean="0"/>
            <a:t>and 4</a:t>
          </a:r>
          <a:endParaRPr lang="en-US" dirty="0"/>
        </a:p>
      </dgm:t>
    </dgm:pt>
    <dgm:pt modelId="{6399489E-0A41-2040-9E77-D16DCCFAFD97}" type="parTrans" cxnId="{72D6A14E-E15F-904C-9C7F-4B1C7581AD0E}">
      <dgm:prSet/>
      <dgm:spPr/>
      <dgm:t>
        <a:bodyPr/>
        <a:lstStyle/>
        <a:p>
          <a:endParaRPr lang="en-US"/>
        </a:p>
      </dgm:t>
    </dgm:pt>
    <dgm:pt modelId="{F593B134-1554-4C45-8988-46853AA22645}" type="sibTrans" cxnId="{72D6A14E-E15F-904C-9C7F-4B1C7581AD0E}">
      <dgm:prSet/>
      <dgm:spPr/>
      <dgm:t>
        <a:bodyPr/>
        <a:lstStyle/>
        <a:p>
          <a:endParaRPr lang="en-US"/>
        </a:p>
      </dgm:t>
    </dgm:pt>
    <dgm:pt modelId="{B5E9541D-3C47-E649-A6EE-7A2496D0ACA7}">
      <dgm:prSet/>
      <dgm:spPr/>
      <dgm:t>
        <a:bodyPr/>
        <a:lstStyle/>
        <a:p>
          <a:r>
            <a:rPr lang="en-US" dirty="0" smtClean="0"/>
            <a:t>Teacher and Evaluator discuss agreed upon items</a:t>
          </a:r>
          <a:endParaRPr lang="en-US" dirty="0"/>
        </a:p>
      </dgm:t>
    </dgm:pt>
    <dgm:pt modelId="{F5B6BF2C-2B65-0E41-A9E4-DC3B26DC68B8}" type="parTrans" cxnId="{C1E74093-23C4-DB49-8F98-D3039C205BBA}">
      <dgm:prSet/>
      <dgm:spPr/>
      <dgm:t>
        <a:bodyPr/>
        <a:lstStyle/>
        <a:p>
          <a:endParaRPr lang="en-US"/>
        </a:p>
      </dgm:t>
    </dgm:pt>
    <dgm:pt modelId="{EEE5E77D-5F68-FB4F-B2BC-6CABE5359881}" type="sibTrans" cxnId="{C1E74093-23C4-DB49-8F98-D3039C205BBA}">
      <dgm:prSet/>
      <dgm:spPr/>
      <dgm:t>
        <a:bodyPr/>
        <a:lstStyle/>
        <a:p>
          <a:endParaRPr lang="en-US"/>
        </a:p>
      </dgm:t>
    </dgm:pt>
    <dgm:pt modelId="{CFFC4E78-9F38-AB4A-8D18-817169CBB83A}">
      <dgm:prSet phldrT="[Text]"/>
      <dgm:spPr/>
      <dgm:t>
        <a:bodyPr/>
        <a:lstStyle/>
        <a:p>
          <a:r>
            <a:rPr lang="en-US" dirty="0" smtClean="0"/>
            <a:t>Evaluator assesses and marks all agreed upon – leaves areas of concern blank to discuss</a:t>
          </a:r>
          <a:endParaRPr lang="en-US" dirty="0"/>
        </a:p>
      </dgm:t>
    </dgm:pt>
    <dgm:pt modelId="{E255B27D-52A4-D943-B8FA-41FC2EC818E8}" type="parTrans" cxnId="{FE6EF0E9-D49A-AA48-ADA1-95CA5E70971C}">
      <dgm:prSet/>
      <dgm:spPr/>
      <dgm:t>
        <a:bodyPr/>
        <a:lstStyle/>
        <a:p>
          <a:endParaRPr lang="en-US"/>
        </a:p>
      </dgm:t>
    </dgm:pt>
    <dgm:pt modelId="{1BA921B8-827D-C648-B2B3-F683DCB8B006}" type="sibTrans" cxnId="{FE6EF0E9-D49A-AA48-ADA1-95CA5E70971C}">
      <dgm:prSet/>
      <dgm:spPr/>
      <dgm:t>
        <a:bodyPr/>
        <a:lstStyle/>
        <a:p>
          <a:endParaRPr lang="en-US"/>
        </a:p>
      </dgm:t>
    </dgm:pt>
    <dgm:pt modelId="{EF0867D1-7B96-284F-8636-C638A584BCF7}">
      <dgm:prSet/>
      <dgm:spPr/>
      <dgm:t>
        <a:bodyPr/>
        <a:lstStyle/>
        <a:p>
          <a:r>
            <a:rPr lang="en-US" dirty="0" smtClean="0"/>
            <a:t>Evaluator invites teacher to discuss areas of disagreement</a:t>
          </a:r>
          <a:endParaRPr lang="en-US" dirty="0"/>
        </a:p>
      </dgm:t>
    </dgm:pt>
    <dgm:pt modelId="{F3F143BF-F2C9-294F-9D52-4036244C784B}" type="parTrans" cxnId="{77CE3F07-18D9-A046-9EFD-898C23CD1F16}">
      <dgm:prSet/>
      <dgm:spPr/>
      <dgm:t>
        <a:bodyPr/>
        <a:lstStyle/>
        <a:p>
          <a:endParaRPr lang="en-US"/>
        </a:p>
      </dgm:t>
    </dgm:pt>
    <dgm:pt modelId="{122C5C3E-3C81-9542-A82B-012FA6F68500}" type="sibTrans" cxnId="{77CE3F07-18D9-A046-9EFD-898C23CD1F16}">
      <dgm:prSet/>
      <dgm:spPr/>
      <dgm:t>
        <a:bodyPr/>
        <a:lstStyle/>
        <a:p>
          <a:endParaRPr lang="en-US"/>
        </a:p>
      </dgm:t>
    </dgm:pt>
    <dgm:pt modelId="{5681E181-2806-6247-86CF-38777AD78FBA}">
      <dgm:prSet/>
      <dgm:spPr/>
      <dgm:t>
        <a:bodyPr/>
        <a:lstStyle/>
        <a:p>
          <a:r>
            <a:rPr lang="en-US" dirty="0" smtClean="0"/>
            <a:t>Teacher develops self-assessment summary</a:t>
          </a:r>
          <a:endParaRPr lang="en-US" dirty="0"/>
        </a:p>
      </dgm:t>
    </dgm:pt>
    <dgm:pt modelId="{73895E7F-9EF3-B446-A1FB-DA4BC4218EF9}" type="parTrans" cxnId="{E9B1EB51-B377-5649-97BE-15FAA2848558}">
      <dgm:prSet/>
      <dgm:spPr/>
      <dgm:t>
        <a:bodyPr/>
        <a:lstStyle/>
        <a:p>
          <a:endParaRPr lang="en-US"/>
        </a:p>
      </dgm:t>
    </dgm:pt>
    <dgm:pt modelId="{A7A8482D-007B-B945-B097-7CB2AF963A18}" type="sibTrans" cxnId="{E9B1EB51-B377-5649-97BE-15FAA2848558}">
      <dgm:prSet/>
      <dgm:spPr/>
      <dgm:t>
        <a:bodyPr/>
        <a:lstStyle/>
        <a:p>
          <a:endParaRPr lang="en-US"/>
        </a:p>
      </dgm:t>
    </dgm:pt>
    <dgm:pt modelId="{D1A2207A-5BD2-F047-9B7F-31401A50F35A}" type="pres">
      <dgm:prSet presAssocID="{8848B04E-0DC8-D44F-98D3-25DCCAB40008}" presName="Name0" presStyleCnt="0">
        <dgm:presLayoutVars>
          <dgm:dir/>
          <dgm:animLvl val="lvl"/>
          <dgm:resizeHandles val="exact"/>
        </dgm:presLayoutVars>
      </dgm:prSet>
      <dgm:spPr/>
      <dgm:t>
        <a:bodyPr/>
        <a:lstStyle/>
        <a:p>
          <a:endParaRPr lang="en-US"/>
        </a:p>
      </dgm:t>
    </dgm:pt>
    <dgm:pt modelId="{9633FF58-9F18-4B48-B02A-F9FD05B356CD}" type="pres">
      <dgm:prSet presAssocID="{1CF209EC-DFA0-F04F-8617-028E166A0225}" presName="boxAndChildren" presStyleCnt="0"/>
      <dgm:spPr/>
    </dgm:pt>
    <dgm:pt modelId="{8B56C803-07AD-814B-B269-33AF6EC12200}" type="pres">
      <dgm:prSet presAssocID="{1CF209EC-DFA0-F04F-8617-028E166A0225}" presName="parentTextBox" presStyleLbl="node1" presStyleIdx="0" presStyleCnt="4"/>
      <dgm:spPr/>
      <dgm:t>
        <a:bodyPr/>
        <a:lstStyle/>
        <a:p>
          <a:endParaRPr lang="en-US"/>
        </a:p>
      </dgm:t>
    </dgm:pt>
    <dgm:pt modelId="{88260471-26A3-D243-A482-9B8AC974F990}" type="pres">
      <dgm:prSet presAssocID="{1CF209EC-DFA0-F04F-8617-028E166A0225}" presName="entireBox" presStyleLbl="node1" presStyleIdx="0" presStyleCnt="4"/>
      <dgm:spPr/>
      <dgm:t>
        <a:bodyPr/>
        <a:lstStyle/>
        <a:p>
          <a:endParaRPr lang="en-US"/>
        </a:p>
      </dgm:t>
    </dgm:pt>
    <dgm:pt modelId="{A5F7E2CD-DE35-7B48-84FD-B6B98C6E6092}" type="pres">
      <dgm:prSet presAssocID="{1CF209EC-DFA0-F04F-8617-028E166A0225}" presName="descendantBox" presStyleCnt="0"/>
      <dgm:spPr/>
    </dgm:pt>
    <dgm:pt modelId="{51639E85-5883-494A-A707-473DCD16AAC7}" type="pres">
      <dgm:prSet presAssocID="{B5E9541D-3C47-E649-A6EE-7A2496D0ACA7}" presName="childTextBox" presStyleLbl="fgAccFollowNode1" presStyleIdx="0" presStyleCnt="10">
        <dgm:presLayoutVars>
          <dgm:bulletEnabled val="1"/>
        </dgm:presLayoutVars>
      </dgm:prSet>
      <dgm:spPr/>
      <dgm:t>
        <a:bodyPr/>
        <a:lstStyle/>
        <a:p>
          <a:endParaRPr lang="en-US"/>
        </a:p>
      </dgm:t>
    </dgm:pt>
    <dgm:pt modelId="{F32458D2-EB34-9249-BC3A-E8BAF03731E0}" type="pres">
      <dgm:prSet presAssocID="{EF0867D1-7B96-284F-8636-C638A584BCF7}" presName="childTextBox" presStyleLbl="fgAccFollowNode1" presStyleIdx="1" presStyleCnt="10">
        <dgm:presLayoutVars>
          <dgm:bulletEnabled val="1"/>
        </dgm:presLayoutVars>
      </dgm:prSet>
      <dgm:spPr/>
      <dgm:t>
        <a:bodyPr/>
        <a:lstStyle/>
        <a:p>
          <a:endParaRPr lang="en-US"/>
        </a:p>
      </dgm:t>
    </dgm:pt>
    <dgm:pt modelId="{F1992A3F-A03D-D845-99B3-2F9606A7CC6D}" type="pres">
      <dgm:prSet presAssocID="{5681E181-2806-6247-86CF-38777AD78FBA}" presName="childTextBox" presStyleLbl="fgAccFollowNode1" presStyleIdx="2" presStyleCnt="10">
        <dgm:presLayoutVars>
          <dgm:bulletEnabled val="1"/>
        </dgm:presLayoutVars>
      </dgm:prSet>
      <dgm:spPr/>
      <dgm:t>
        <a:bodyPr/>
        <a:lstStyle/>
        <a:p>
          <a:endParaRPr lang="en-US"/>
        </a:p>
      </dgm:t>
    </dgm:pt>
    <dgm:pt modelId="{69628F0E-D8FF-5B4A-81F9-0A4FF0671283}" type="pres">
      <dgm:prSet presAssocID="{7724B4EF-1FCC-DF42-AC33-156803235C81}" presName="sp" presStyleCnt="0"/>
      <dgm:spPr/>
    </dgm:pt>
    <dgm:pt modelId="{FA46A209-00A3-EE4B-8200-AB3F9A3C1EE0}" type="pres">
      <dgm:prSet presAssocID="{0EC9CAF8-4768-154D-9EA6-3DD0A1224BAC}" presName="arrowAndChildren" presStyleCnt="0"/>
      <dgm:spPr/>
    </dgm:pt>
    <dgm:pt modelId="{DC99AEC2-C676-0640-BF38-D2314CE6BF28}" type="pres">
      <dgm:prSet presAssocID="{0EC9CAF8-4768-154D-9EA6-3DD0A1224BAC}" presName="parentTextArrow" presStyleLbl="node1" presStyleIdx="0" presStyleCnt="4"/>
      <dgm:spPr/>
      <dgm:t>
        <a:bodyPr/>
        <a:lstStyle/>
        <a:p>
          <a:endParaRPr lang="en-US"/>
        </a:p>
      </dgm:t>
    </dgm:pt>
    <dgm:pt modelId="{EE27A3D3-EA74-C146-87FB-DEDDF8899F32}" type="pres">
      <dgm:prSet presAssocID="{0EC9CAF8-4768-154D-9EA6-3DD0A1224BAC}" presName="arrow" presStyleLbl="node1" presStyleIdx="1" presStyleCnt="4"/>
      <dgm:spPr/>
      <dgm:t>
        <a:bodyPr/>
        <a:lstStyle/>
        <a:p>
          <a:endParaRPr lang="en-US"/>
        </a:p>
      </dgm:t>
    </dgm:pt>
    <dgm:pt modelId="{3B0D130A-86A3-DB44-81B5-C434D31180B6}" type="pres">
      <dgm:prSet presAssocID="{0EC9CAF8-4768-154D-9EA6-3DD0A1224BAC}" presName="descendantArrow" presStyleCnt="0"/>
      <dgm:spPr/>
    </dgm:pt>
    <dgm:pt modelId="{87645978-0857-5549-86BC-4EE871395089}" type="pres">
      <dgm:prSet presAssocID="{EDCD0771-9948-E04F-A32A-FA90A243E13F}" presName="childTextArrow" presStyleLbl="fgAccFollowNode1" presStyleIdx="3" presStyleCnt="10">
        <dgm:presLayoutVars>
          <dgm:bulletEnabled val="1"/>
        </dgm:presLayoutVars>
      </dgm:prSet>
      <dgm:spPr/>
      <dgm:t>
        <a:bodyPr/>
        <a:lstStyle/>
        <a:p>
          <a:endParaRPr lang="en-US"/>
        </a:p>
      </dgm:t>
    </dgm:pt>
    <dgm:pt modelId="{3BCD39B7-1B8A-2F41-A8E1-9861400807A0}" type="pres">
      <dgm:prSet presAssocID="{95F5456B-E550-124F-871F-81E65FF0F760}" presName="childTextArrow" presStyleLbl="fgAccFollowNode1" presStyleIdx="4" presStyleCnt="10">
        <dgm:presLayoutVars>
          <dgm:bulletEnabled val="1"/>
        </dgm:presLayoutVars>
      </dgm:prSet>
      <dgm:spPr/>
      <dgm:t>
        <a:bodyPr/>
        <a:lstStyle/>
        <a:p>
          <a:endParaRPr lang="en-US"/>
        </a:p>
      </dgm:t>
    </dgm:pt>
    <dgm:pt modelId="{3AE1E9E6-9A72-E740-81C3-45308B818FC5}" type="pres">
      <dgm:prSet presAssocID="{CFFC4E78-9F38-AB4A-8D18-817169CBB83A}" presName="childTextArrow" presStyleLbl="fgAccFollowNode1" presStyleIdx="5" presStyleCnt="10">
        <dgm:presLayoutVars>
          <dgm:bulletEnabled val="1"/>
        </dgm:presLayoutVars>
      </dgm:prSet>
      <dgm:spPr/>
      <dgm:t>
        <a:bodyPr/>
        <a:lstStyle/>
        <a:p>
          <a:endParaRPr lang="en-US"/>
        </a:p>
      </dgm:t>
    </dgm:pt>
    <dgm:pt modelId="{34A90719-2FBD-EF46-BC0A-B42E4AA703E4}" type="pres">
      <dgm:prSet presAssocID="{1E93CDAB-A0F9-E948-B69D-D9DD0BF78CDC}" presName="sp" presStyleCnt="0"/>
      <dgm:spPr/>
    </dgm:pt>
    <dgm:pt modelId="{57C4298E-204E-4F43-9715-0FFEDB44FF9D}" type="pres">
      <dgm:prSet presAssocID="{5AE3E205-C078-E84F-AB00-578F99B66E78}" presName="arrowAndChildren" presStyleCnt="0"/>
      <dgm:spPr/>
    </dgm:pt>
    <dgm:pt modelId="{3231E51B-E0AA-9941-9203-D938B6D7B4AA}" type="pres">
      <dgm:prSet presAssocID="{5AE3E205-C078-E84F-AB00-578F99B66E78}" presName="parentTextArrow" presStyleLbl="node1" presStyleIdx="1" presStyleCnt="4"/>
      <dgm:spPr/>
      <dgm:t>
        <a:bodyPr/>
        <a:lstStyle/>
        <a:p>
          <a:endParaRPr lang="en-US"/>
        </a:p>
      </dgm:t>
    </dgm:pt>
    <dgm:pt modelId="{87CF3E2A-D4BF-D94A-9941-AD1553740B1C}" type="pres">
      <dgm:prSet presAssocID="{5AE3E205-C078-E84F-AB00-578F99B66E78}" presName="arrow" presStyleLbl="node1" presStyleIdx="2" presStyleCnt="4"/>
      <dgm:spPr/>
      <dgm:t>
        <a:bodyPr/>
        <a:lstStyle/>
        <a:p>
          <a:endParaRPr lang="en-US"/>
        </a:p>
      </dgm:t>
    </dgm:pt>
    <dgm:pt modelId="{0FD141EA-0054-4347-BAA5-ACDEACFEFEBA}" type="pres">
      <dgm:prSet presAssocID="{5AE3E205-C078-E84F-AB00-578F99B66E78}" presName="descendantArrow" presStyleCnt="0"/>
      <dgm:spPr/>
    </dgm:pt>
    <dgm:pt modelId="{124A7413-AE22-C246-82FF-619D1E83A923}" type="pres">
      <dgm:prSet presAssocID="{CD7CB714-70E5-F14C-8254-1EC37D4759A4}" presName="childTextArrow" presStyleLbl="fgAccFollowNode1" presStyleIdx="6" presStyleCnt="10">
        <dgm:presLayoutVars>
          <dgm:bulletEnabled val="1"/>
        </dgm:presLayoutVars>
      </dgm:prSet>
      <dgm:spPr/>
      <dgm:t>
        <a:bodyPr/>
        <a:lstStyle/>
        <a:p>
          <a:endParaRPr lang="en-US"/>
        </a:p>
      </dgm:t>
    </dgm:pt>
    <dgm:pt modelId="{050B42C7-9964-814E-A9E2-FCD2C8DA9C1D}" type="pres">
      <dgm:prSet presAssocID="{156E932F-8BDC-034F-81E5-0F60881D5775}" presName="childTextArrow" presStyleLbl="fgAccFollowNode1" presStyleIdx="7" presStyleCnt="10">
        <dgm:presLayoutVars>
          <dgm:bulletEnabled val="1"/>
        </dgm:presLayoutVars>
      </dgm:prSet>
      <dgm:spPr/>
      <dgm:t>
        <a:bodyPr/>
        <a:lstStyle/>
        <a:p>
          <a:endParaRPr lang="en-US"/>
        </a:p>
      </dgm:t>
    </dgm:pt>
    <dgm:pt modelId="{3E9C6EB2-3B62-2F4E-A3DD-D6FF25207A62}" type="pres">
      <dgm:prSet presAssocID="{8820A2A3-6FEE-374A-9873-E9950537F095}" presName="sp" presStyleCnt="0"/>
      <dgm:spPr/>
    </dgm:pt>
    <dgm:pt modelId="{6FAEB155-5839-A449-95FE-107DAAB408A3}" type="pres">
      <dgm:prSet presAssocID="{B3756A3D-D7E2-8D4F-807F-87DDCAC86A23}" presName="arrowAndChildren" presStyleCnt="0"/>
      <dgm:spPr/>
    </dgm:pt>
    <dgm:pt modelId="{E44AF4F5-A5F1-4049-A6B2-9CABAFF3D33B}" type="pres">
      <dgm:prSet presAssocID="{B3756A3D-D7E2-8D4F-807F-87DDCAC86A23}" presName="parentTextArrow" presStyleLbl="node1" presStyleIdx="2" presStyleCnt="4"/>
      <dgm:spPr/>
      <dgm:t>
        <a:bodyPr/>
        <a:lstStyle/>
        <a:p>
          <a:endParaRPr lang="en-US"/>
        </a:p>
      </dgm:t>
    </dgm:pt>
    <dgm:pt modelId="{C6467A45-6CA8-344F-B269-E8B75D5479CB}" type="pres">
      <dgm:prSet presAssocID="{B3756A3D-D7E2-8D4F-807F-87DDCAC86A23}" presName="arrow" presStyleLbl="node1" presStyleIdx="3" presStyleCnt="4"/>
      <dgm:spPr/>
      <dgm:t>
        <a:bodyPr/>
        <a:lstStyle/>
        <a:p>
          <a:endParaRPr lang="en-US"/>
        </a:p>
      </dgm:t>
    </dgm:pt>
    <dgm:pt modelId="{585B3ABF-B2F1-7645-AEAC-EED1F78E7287}" type="pres">
      <dgm:prSet presAssocID="{B3756A3D-D7E2-8D4F-807F-87DDCAC86A23}" presName="descendantArrow" presStyleCnt="0"/>
      <dgm:spPr/>
    </dgm:pt>
    <dgm:pt modelId="{4626796E-E5BC-BD4E-A403-78FB398F2647}" type="pres">
      <dgm:prSet presAssocID="{1E64DE2F-F157-E74F-ADD6-73EA052979FB}" presName="childTextArrow" presStyleLbl="fgAccFollowNode1" presStyleIdx="8" presStyleCnt="10">
        <dgm:presLayoutVars>
          <dgm:bulletEnabled val="1"/>
        </dgm:presLayoutVars>
      </dgm:prSet>
      <dgm:spPr/>
      <dgm:t>
        <a:bodyPr/>
        <a:lstStyle/>
        <a:p>
          <a:endParaRPr lang="en-US"/>
        </a:p>
      </dgm:t>
    </dgm:pt>
    <dgm:pt modelId="{8C4C30C4-0561-6F4C-B7DC-243B4CA56912}" type="pres">
      <dgm:prSet presAssocID="{78B524B9-297B-6E4A-A07B-4978EE2482D8}" presName="childTextArrow" presStyleLbl="fgAccFollowNode1" presStyleIdx="9" presStyleCnt="10">
        <dgm:presLayoutVars>
          <dgm:bulletEnabled val="1"/>
        </dgm:presLayoutVars>
      </dgm:prSet>
      <dgm:spPr/>
      <dgm:t>
        <a:bodyPr/>
        <a:lstStyle/>
        <a:p>
          <a:endParaRPr lang="en-US"/>
        </a:p>
      </dgm:t>
    </dgm:pt>
  </dgm:ptLst>
  <dgm:cxnLst>
    <dgm:cxn modelId="{3C67BC7F-A8C3-2A4E-B8C3-C96A6FDCC637}" srcId="{5AE3E205-C078-E84F-AB00-578F99B66E78}" destId="{CD7CB714-70E5-F14C-8254-1EC37D4759A4}" srcOrd="0" destOrd="0" parTransId="{48874919-13BB-1E4D-A49E-8A4FEA8C6D31}" sibTransId="{410E3CA5-FC62-9A4C-97D3-358F411CBDFF}"/>
    <dgm:cxn modelId="{E31868BC-9A1F-674E-AB66-9012F4225A3D}" type="presOf" srcId="{0EC9CAF8-4768-154D-9EA6-3DD0A1224BAC}" destId="{DC99AEC2-C676-0640-BF38-D2314CE6BF28}" srcOrd="0" destOrd="0" presId="urn:microsoft.com/office/officeart/2005/8/layout/process4"/>
    <dgm:cxn modelId="{0ECF3B0D-3243-3546-AFD1-FEB3C03AE974}" type="presOf" srcId="{5AE3E205-C078-E84F-AB00-578F99B66E78}" destId="{87CF3E2A-D4BF-D94A-9941-AD1553740B1C}" srcOrd="1" destOrd="0" presId="urn:microsoft.com/office/officeart/2005/8/layout/process4"/>
    <dgm:cxn modelId="{709593EA-AFA8-244C-B479-05525C05179D}" type="presOf" srcId="{1CF209EC-DFA0-F04F-8617-028E166A0225}" destId="{8B56C803-07AD-814B-B269-33AF6EC12200}" srcOrd="0" destOrd="0" presId="urn:microsoft.com/office/officeart/2005/8/layout/process4"/>
    <dgm:cxn modelId="{82C8AC19-B459-C043-B511-8902BD50DED0}" type="presOf" srcId="{CFFC4E78-9F38-AB4A-8D18-817169CBB83A}" destId="{3AE1E9E6-9A72-E740-81C3-45308B818FC5}" srcOrd="0" destOrd="0" presId="urn:microsoft.com/office/officeart/2005/8/layout/process4"/>
    <dgm:cxn modelId="{77CE3F07-18D9-A046-9EFD-898C23CD1F16}" srcId="{1CF209EC-DFA0-F04F-8617-028E166A0225}" destId="{EF0867D1-7B96-284F-8636-C638A584BCF7}" srcOrd="1" destOrd="0" parTransId="{F3F143BF-F2C9-294F-9D52-4036244C784B}" sibTransId="{122C5C3E-3C81-9542-A82B-012FA6F68500}"/>
    <dgm:cxn modelId="{9F88F670-20E5-8E42-B6FC-73B53B4CA0B0}" type="presOf" srcId="{95F5456B-E550-124F-871F-81E65FF0F760}" destId="{3BCD39B7-1B8A-2F41-A8E1-9861400807A0}" srcOrd="0" destOrd="0" presId="urn:microsoft.com/office/officeart/2005/8/layout/process4"/>
    <dgm:cxn modelId="{BDA2DF43-2D4D-4C42-B017-3B6790579F01}" srcId="{0EC9CAF8-4768-154D-9EA6-3DD0A1224BAC}" destId="{95F5456B-E550-124F-871F-81E65FF0F760}" srcOrd="1" destOrd="0" parTransId="{5BE9DB8F-7A07-6747-892E-EE0EB5EE325F}" sibTransId="{50DD8130-E268-2D43-9A40-A2F27DBD9C57}"/>
    <dgm:cxn modelId="{6F141D52-2163-B94A-A617-B8DB719517E5}" srcId="{0EC9CAF8-4768-154D-9EA6-3DD0A1224BAC}" destId="{EDCD0771-9948-E04F-A32A-FA90A243E13F}" srcOrd="0" destOrd="0" parTransId="{80AD9D01-62C7-C741-8513-3F58F3DE9ED9}" sibTransId="{D1C80805-51D7-F143-BF79-D94B0FD9D3C5}"/>
    <dgm:cxn modelId="{C1E74093-23C4-DB49-8F98-D3039C205BBA}" srcId="{1CF209EC-DFA0-F04F-8617-028E166A0225}" destId="{B5E9541D-3C47-E649-A6EE-7A2496D0ACA7}" srcOrd="0" destOrd="0" parTransId="{F5B6BF2C-2B65-0E41-A9E4-DC3B26DC68B8}" sibTransId="{EEE5E77D-5F68-FB4F-B2BC-6CABE5359881}"/>
    <dgm:cxn modelId="{9AEE6C47-DFDC-A844-9037-61CC1A99DDAC}" srcId="{8848B04E-0DC8-D44F-98D3-25DCCAB40008}" destId="{5AE3E205-C078-E84F-AB00-578F99B66E78}" srcOrd="1" destOrd="0" parTransId="{A855D9A3-4A98-0A41-8846-C132BA84DE75}" sibTransId="{1E93CDAB-A0F9-E948-B69D-D9DD0BF78CDC}"/>
    <dgm:cxn modelId="{E9B1EB51-B377-5649-97BE-15FAA2848558}" srcId="{1CF209EC-DFA0-F04F-8617-028E166A0225}" destId="{5681E181-2806-6247-86CF-38777AD78FBA}" srcOrd="2" destOrd="0" parTransId="{73895E7F-9EF3-B446-A1FB-DA4BC4218EF9}" sibTransId="{A7A8482D-007B-B945-B097-7CB2AF963A18}"/>
    <dgm:cxn modelId="{2DCF1C3F-C33B-6B48-B977-8325F8C41CB4}" srcId="{B3756A3D-D7E2-8D4F-807F-87DDCAC86A23}" destId="{78B524B9-297B-6E4A-A07B-4978EE2482D8}" srcOrd="1" destOrd="0" parTransId="{3F9E18CE-981E-9F40-8D00-B00BA98EFDFD}" sibTransId="{FDECFE45-CF80-DD41-9C62-CDB7C1092ECB}"/>
    <dgm:cxn modelId="{8AA943CF-6C62-F940-8C15-8DCC74ED3032}" type="presOf" srcId="{1E64DE2F-F157-E74F-ADD6-73EA052979FB}" destId="{4626796E-E5BC-BD4E-A403-78FB398F2647}" srcOrd="0" destOrd="0" presId="urn:microsoft.com/office/officeart/2005/8/layout/process4"/>
    <dgm:cxn modelId="{14572CC1-7E5E-F342-9661-94A003B0DEC5}" type="presOf" srcId="{156E932F-8BDC-034F-81E5-0F60881D5775}" destId="{050B42C7-9964-814E-A9E2-FCD2C8DA9C1D}" srcOrd="0" destOrd="0" presId="urn:microsoft.com/office/officeart/2005/8/layout/process4"/>
    <dgm:cxn modelId="{03EB0047-97C8-DA48-A488-A973AD7FA4E3}" type="presOf" srcId="{B3756A3D-D7E2-8D4F-807F-87DDCAC86A23}" destId="{E44AF4F5-A5F1-4049-A6B2-9CABAFF3D33B}" srcOrd="0" destOrd="0" presId="urn:microsoft.com/office/officeart/2005/8/layout/process4"/>
    <dgm:cxn modelId="{AE6E8288-AE28-A449-BCFD-645D3409BF43}" type="presOf" srcId="{CD7CB714-70E5-F14C-8254-1EC37D4759A4}" destId="{124A7413-AE22-C246-82FF-619D1E83A923}" srcOrd="0" destOrd="0" presId="urn:microsoft.com/office/officeart/2005/8/layout/process4"/>
    <dgm:cxn modelId="{3DE84783-64E1-2949-834E-EBA9B17F64DC}" type="presOf" srcId="{78B524B9-297B-6E4A-A07B-4978EE2482D8}" destId="{8C4C30C4-0561-6F4C-B7DC-243B4CA56912}" srcOrd="0" destOrd="0" presId="urn:microsoft.com/office/officeart/2005/8/layout/process4"/>
    <dgm:cxn modelId="{D979FD45-279B-7846-84F8-87F3B862EF87}" type="presOf" srcId="{B3756A3D-D7E2-8D4F-807F-87DDCAC86A23}" destId="{C6467A45-6CA8-344F-B269-E8B75D5479CB}" srcOrd="1" destOrd="0" presId="urn:microsoft.com/office/officeart/2005/8/layout/process4"/>
    <dgm:cxn modelId="{17313A74-74C9-5A4A-B067-A84287A78071}" srcId="{8848B04E-0DC8-D44F-98D3-25DCCAB40008}" destId="{0EC9CAF8-4768-154D-9EA6-3DD0A1224BAC}" srcOrd="2" destOrd="0" parTransId="{A8C5E6F0-7550-1F44-83D5-DD88E4F00B6C}" sibTransId="{7724B4EF-1FCC-DF42-AC33-156803235C81}"/>
    <dgm:cxn modelId="{A1424FB1-2D3D-A648-8B78-EEAE5A262393}" type="presOf" srcId="{0EC9CAF8-4768-154D-9EA6-3DD0A1224BAC}" destId="{EE27A3D3-EA74-C146-87FB-DEDDF8899F32}" srcOrd="1" destOrd="0" presId="urn:microsoft.com/office/officeart/2005/8/layout/process4"/>
    <dgm:cxn modelId="{2C4C9326-4E98-0542-ADF0-EB2D9CE2F9ED}" type="presOf" srcId="{5681E181-2806-6247-86CF-38777AD78FBA}" destId="{F1992A3F-A03D-D845-99B3-2F9606A7CC6D}" srcOrd="0" destOrd="0" presId="urn:microsoft.com/office/officeart/2005/8/layout/process4"/>
    <dgm:cxn modelId="{306A82EC-C5B9-D14E-8F3B-CA9B1FF31D28}" srcId="{5AE3E205-C078-E84F-AB00-578F99B66E78}" destId="{156E932F-8BDC-034F-81E5-0F60881D5775}" srcOrd="1" destOrd="0" parTransId="{4927AD17-5BF4-834C-9DE7-AD0AC902866C}" sibTransId="{C4E81999-5D79-F34A-9DBF-3862A4A525DF}"/>
    <dgm:cxn modelId="{CE33DB31-7924-F84B-88E0-A42FD8DE4CD5}" type="presOf" srcId="{EF0867D1-7B96-284F-8636-C638A584BCF7}" destId="{F32458D2-EB34-9249-BC3A-E8BAF03731E0}" srcOrd="0" destOrd="0" presId="urn:microsoft.com/office/officeart/2005/8/layout/process4"/>
    <dgm:cxn modelId="{72D6A14E-E15F-904C-9C7F-4B1C7581AD0E}" srcId="{8848B04E-0DC8-D44F-98D3-25DCCAB40008}" destId="{1CF209EC-DFA0-F04F-8617-028E166A0225}" srcOrd="3" destOrd="0" parTransId="{6399489E-0A41-2040-9E77-D16DCCFAFD97}" sibTransId="{F593B134-1554-4C45-8988-46853AA22645}"/>
    <dgm:cxn modelId="{FE6EF0E9-D49A-AA48-ADA1-95CA5E70971C}" srcId="{0EC9CAF8-4768-154D-9EA6-3DD0A1224BAC}" destId="{CFFC4E78-9F38-AB4A-8D18-817169CBB83A}" srcOrd="2" destOrd="0" parTransId="{E255B27D-52A4-D943-B8FA-41FC2EC818E8}" sibTransId="{1BA921B8-827D-C648-B2B3-F683DCB8B006}"/>
    <dgm:cxn modelId="{D9D4AFFE-3105-4241-B9E2-9A100B19771F}" type="presOf" srcId="{EDCD0771-9948-E04F-A32A-FA90A243E13F}" destId="{87645978-0857-5549-86BC-4EE871395089}" srcOrd="0" destOrd="0" presId="urn:microsoft.com/office/officeart/2005/8/layout/process4"/>
    <dgm:cxn modelId="{D0DC1892-7D76-CF43-A2F0-248FEE21330F}" type="presOf" srcId="{1CF209EC-DFA0-F04F-8617-028E166A0225}" destId="{88260471-26A3-D243-A482-9B8AC974F990}" srcOrd="1" destOrd="0" presId="urn:microsoft.com/office/officeart/2005/8/layout/process4"/>
    <dgm:cxn modelId="{894F1E64-D0D3-B040-A164-1F05ACF5E497}" type="presOf" srcId="{8848B04E-0DC8-D44F-98D3-25DCCAB40008}" destId="{D1A2207A-5BD2-F047-9B7F-31401A50F35A}" srcOrd="0" destOrd="0" presId="urn:microsoft.com/office/officeart/2005/8/layout/process4"/>
    <dgm:cxn modelId="{04895707-31A2-9047-93D0-12734CB16B61}" type="presOf" srcId="{B5E9541D-3C47-E649-A6EE-7A2496D0ACA7}" destId="{51639E85-5883-494A-A707-473DCD16AAC7}" srcOrd="0" destOrd="0" presId="urn:microsoft.com/office/officeart/2005/8/layout/process4"/>
    <dgm:cxn modelId="{30675CFD-A07C-2645-AA75-0FA497A9451F}" srcId="{8848B04E-0DC8-D44F-98D3-25DCCAB40008}" destId="{B3756A3D-D7E2-8D4F-807F-87DDCAC86A23}" srcOrd="0" destOrd="0" parTransId="{A0295EA1-ED9B-1745-A3B8-F886C9568CF8}" sibTransId="{8820A2A3-6FEE-374A-9873-E9950537F095}"/>
    <dgm:cxn modelId="{5C03DE0A-8C6E-404A-A710-C0FB7A8B5F7D}" type="presOf" srcId="{5AE3E205-C078-E84F-AB00-578F99B66E78}" destId="{3231E51B-E0AA-9941-9203-D938B6D7B4AA}" srcOrd="0" destOrd="0" presId="urn:microsoft.com/office/officeart/2005/8/layout/process4"/>
    <dgm:cxn modelId="{6EFF475B-FEE7-1247-97F8-625F7068BE9C}" srcId="{B3756A3D-D7E2-8D4F-807F-87DDCAC86A23}" destId="{1E64DE2F-F157-E74F-ADD6-73EA052979FB}" srcOrd="0" destOrd="0" parTransId="{8F1D1533-EB0F-4E40-9232-A9230C711BA0}" sibTransId="{971437C6-9946-1348-B9EC-30A20BD551D8}"/>
    <dgm:cxn modelId="{6EDE57CA-AF7D-D44E-9291-478FD1621EB4}" type="presParOf" srcId="{D1A2207A-5BD2-F047-9B7F-31401A50F35A}" destId="{9633FF58-9F18-4B48-B02A-F9FD05B356CD}" srcOrd="0" destOrd="0" presId="urn:microsoft.com/office/officeart/2005/8/layout/process4"/>
    <dgm:cxn modelId="{C777E007-54B9-2B4A-BEAE-7F710BFEB9FF}" type="presParOf" srcId="{9633FF58-9F18-4B48-B02A-F9FD05B356CD}" destId="{8B56C803-07AD-814B-B269-33AF6EC12200}" srcOrd="0" destOrd="0" presId="urn:microsoft.com/office/officeart/2005/8/layout/process4"/>
    <dgm:cxn modelId="{1D1725B2-7603-EA45-AB3F-21E15DA534E7}" type="presParOf" srcId="{9633FF58-9F18-4B48-B02A-F9FD05B356CD}" destId="{88260471-26A3-D243-A482-9B8AC974F990}" srcOrd="1" destOrd="0" presId="urn:microsoft.com/office/officeart/2005/8/layout/process4"/>
    <dgm:cxn modelId="{4BB67849-9C26-184D-BDE7-E4D2AFEF9062}" type="presParOf" srcId="{9633FF58-9F18-4B48-B02A-F9FD05B356CD}" destId="{A5F7E2CD-DE35-7B48-84FD-B6B98C6E6092}" srcOrd="2" destOrd="0" presId="urn:microsoft.com/office/officeart/2005/8/layout/process4"/>
    <dgm:cxn modelId="{7DC04C4A-09A3-BD4B-A755-19AB45F71B68}" type="presParOf" srcId="{A5F7E2CD-DE35-7B48-84FD-B6B98C6E6092}" destId="{51639E85-5883-494A-A707-473DCD16AAC7}" srcOrd="0" destOrd="0" presId="urn:microsoft.com/office/officeart/2005/8/layout/process4"/>
    <dgm:cxn modelId="{B1DE0167-A3CF-E94D-91CF-22DB0E8DF000}" type="presParOf" srcId="{A5F7E2CD-DE35-7B48-84FD-B6B98C6E6092}" destId="{F32458D2-EB34-9249-BC3A-E8BAF03731E0}" srcOrd="1" destOrd="0" presId="urn:microsoft.com/office/officeart/2005/8/layout/process4"/>
    <dgm:cxn modelId="{9C94A043-97A4-EC48-8344-96D29BD75295}" type="presParOf" srcId="{A5F7E2CD-DE35-7B48-84FD-B6B98C6E6092}" destId="{F1992A3F-A03D-D845-99B3-2F9606A7CC6D}" srcOrd="2" destOrd="0" presId="urn:microsoft.com/office/officeart/2005/8/layout/process4"/>
    <dgm:cxn modelId="{7A1EB4F4-931C-DC40-B452-C14AA5B24C83}" type="presParOf" srcId="{D1A2207A-5BD2-F047-9B7F-31401A50F35A}" destId="{69628F0E-D8FF-5B4A-81F9-0A4FF0671283}" srcOrd="1" destOrd="0" presId="urn:microsoft.com/office/officeart/2005/8/layout/process4"/>
    <dgm:cxn modelId="{C6433863-8FB7-3845-85FA-46F12E894BDD}" type="presParOf" srcId="{D1A2207A-5BD2-F047-9B7F-31401A50F35A}" destId="{FA46A209-00A3-EE4B-8200-AB3F9A3C1EE0}" srcOrd="2" destOrd="0" presId="urn:microsoft.com/office/officeart/2005/8/layout/process4"/>
    <dgm:cxn modelId="{62D65903-DF3C-DE41-BD21-75A7693A04C4}" type="presParOf" srcId="{FA46A209-00A3-EE4B-8200-AB3F9A3C1EE0}" destId="{DC99AEC2-C676-0640-BF38-D2314CE6BF28}" srcOrd="0" destOrd="0" presId="urn:microsoft.com/office/officeart/2005/8/layout/process4"/>
    <dgm:cxn modelId="{5865337D-301A-8C47-9473-25C7BC1B6BBA}" type="presParOf" srcId="{FA46A209-00A3-EE4B-8200-AB3F9A3C1EE0}" destId="{EE27A3D3-EA74-C146-87FB-DEDDF8899F32}" srcOrd="1" destOrd="0" presId="urn:microsoft.com/office/officeart/2005/8/layout/process4"/>
    <dgm:cxn modelId="{95F9A525-72D5-BD4C-AB91-9495E9C89806}" type="presParOf" srcId="{FA46A209-00A3-EE4B-8200-AB3F9A3C1EE0}" destId="{3B0D130A-86A3-DB44-81B5-C434D31180B6}" srcOrd="2" destOrd="0" presId="urn:microsoft.com/office/officeart/2005/8/layout/process4"/>
    <dgm:cxn modelId="{D80C9A94-99E6-9E48-BBB7-0AC03386D739}" type="presParOf" srcId="{3B0D130A-86A3-DB44-81B5-C434D31180B6}" destId="{87645978-0857-5549-86BC-4EE871395089}" srcOrd="0" destOrd="0" presId="urn:microsoft.com/office/officeart/2005/8/layout/process4"/>
    <dgm:cxn modelId="{CF3C4CFC-F799-B945-A6BA-F11C5F12121A}" type="presParOf" srcId="{3B0D130A-86A3-DB44-81B5-C434D31180B6}" destId="{3BCD39B7-1B8A-2F41-A8E1-9861400807A0}" srcOrd="1" destOrd="0" presId="urn:microsoft.com/office/officeart/2005/8/layout/process4"/>
    <dgm:cxn modelId="{017657D1-AB14-364D-BF05-114B04DE9E59}" type="presParOf" srcId="{3B0D130A-86A3-DB44-81B5-C434D31180B6}" destId="{3AE1E9E6-9A72-E740-81C3-45308B818FC5}" srcOrd="2" destOrd="0" presId="urn:microsoft.com/office/officeart/2005/8/layout/process4"/>
    <dgm:cxn modelId="{19B7B458-8BFD-A144-B49F-2D33C66E9754}" type="presParOf" srcId="{D1A2207A-5BD2-F047-9B7F-31401A50F35A}" destId="{34A90719-2FBD-EF46-BC0A-B42E4AA703E4}" srcOrd="3" destOrd="0" presId="urn:microsoft.com/office/officeart/2005/8/layout/process4"/>
    <dgm:cxn modelId="{582C6551-6728-D14C-A725-E4F67FB21F3F}" type="presParOf" srcId="{D1A2207A-5BD2-F047-9B7F-31401A50F35A}" destId="{57C4298E-204E-4F43-9715-0FFEDB44FF9D}" srcOrd="4" destOrd="0" presId="urn:microsoft.com/office/officeart/2005/8/layout/process4"/>
    <dgm:cxn modelId="{612EE690-F88B-F049-9850-9BAB8D855362}" type="presParOf" srcId="{57C4298E-204E-4F43-9715-0FFEDB44FF9D}" destId="{3231E51B-E0AA-9941-9203-D938B6D7B4AA}" srcOrd="0" destOrd="0" presId="urn:microsoft.com/office/officeart/2005/8/layout/process4"/>
    <dgm:cxn modelId="{C2576704-F287-724E-9277-204A62C0FF58}" type="presParOf" srcId="{57C4298E-204E-4F43-9715-0FFEDB44FF9D}" destId="{87CF3E2A-D4BF-D94A-9941-AD1553740B1C}" srcOrd="1" destOrd="0" presId="urn:microsoft.com/office/officeart/2005/8/layout/process4"/>
    <dgm:cxn modelId="{E81A4BCE-5592-504B-9B79-9DBF371F535A}" type="presParOf" srcId="{57C4298E-204E-4F43-9715-0FFEDB44FF9D}" destId="{0FD141EA-0054-4347-BAA5-ACDEACFEFEBA}" srcOrd="2" destOrd="0" presId="urn:microsoft.com/office/officeart/2005/8/layout/process4"/>
    <dgm:cxn modelId="{5A6A8A16-40E1-2D4E-B905-01B5A18D245F}" type="presParOf" srcId="{0FD141EA-0054-4347-BAA5-ACDEACFEFEBA}" destId="{124A7413-AE22-C246-82FF-619D1E83A923}" srcOrd="0" destOrd="0" presId="urn:microsoft.com/office/officeart/2005/8/layout/process4"/>
    <dgm:cxn modelId="{3854B128-CCA8-5746-9071-3BB7D8396C17}" type="presParOf" srcId="{0FD141EA-0054-4347-BAA5-ACDEACFEFEBA}" destId="{050B42C7-9964-814E-A9E2-FCD2C8DA9C1D}" srcOrd="1" destOrd="0" presId="urn:microsoft.com/office/officeart/2005/8/layout/process4"/>
    <dgm:cxn modelId="{88A16C21-B54A-F042-A1CC-A02AFA93E072}" type="presParOf" srcId="{D1A2207A-5BD2-F047-9B7F-31401A50F35A}" destId="{3E9C6EB2-3B62-2F4E-A3DD-D6FF25207A62}" srcOrd="5" destOrd="0" presId="urn:microsoft.com/office/officeart/2005/8/layout/process4"/>
    <dgm:cxn modelId="{C0424449-069B-914C-B059-77232265386E}" type="presParOf" srcId="{D1A2207A-5BD2-F047-9B7F-31401A50F35A}" destId="{6FAEB155-5839-A449-95FE-107DAAB408A3}" srcOrd="6" destOrd="0" presId="urn:microsoft.com/office/officeart/2005/8/layout/process4"/>
    <dgm:cxn modelId="{FE07F9AD-6779-8E4C-9AB7-68817C8ACB7C}" type="presParOf" srcId="{6FAEB155-5839-A449-95FE-107DAAB408A3}" destId="{E44AF4F5-A5F1-4049-A6B2-9CABAFF3D33B}" srcOrd="0" destOrd="0" presId="urn:microsoft.com/office/officeart/2005/8/layout/process4"/>
    <dgm:cxn modelId="{32ACCBEA-E053-B146-95B2-0C1EC032CDCC}" type="presParOf" srcId="{6FAEB155-5839-A449-95FE-107DAAB408A3}" destId="{C6467A45-6CA8-344F-B269-E8B75D5479CB}" srcOrd="1" destOrd="0" presId="urn:microsoft.com/office/officeart/2005/8/layout/process4"/>
    <dgm:cxn modelId="{4CD96B1C-831B-0D41-B575-8DCF33CB4158}" type="presParOf" srcId="{6FAEB155-5839-A449-95FE-107DAAB408A3}" destId="{585B3ABF-B2F1-7645-AEAC-EED1F78E7287}" srcOrd="2" destOrd="0" presId="urn:microsoft.com/office/officeart/2005/8/layout/process4"/>
    <dgm:cxn modelId="{F4A8ECD5-8EDD-D342-AC52-420AE3FCEB3C}" type="presParOf" srcId="{585B3ABF-B2F1-7645-AEAC-EED1F78E7287}" destId="{4626796E-E5BC-BD4E-A403-78FB398F2647}" srcOrd="0" destOrd="0" presId="urn:microsoft.com/office/officeart/2005/8/layout/process4"/>
    <dgm:cxn modelId="{B956F8B8-12B8-CC4C-A03C-533CB8E1C11D}" type="presParOf" srcId="{585B3ABF-B2F1-7645-AEAC-EED1F78E7287}" destId="{8C4C30C4-0561-6F4C-B7DC-243B4CA56912}"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60471-26A3-D243-A482-9B8AC974F990}">
      <dsp:nvSpPr>
        <dsp:cNvPr id="0" name=""/>
        <dsp:cNvSpPr/>
      </dsp:nvSpPr>
      <dsp:spPr>
        <a:xfrm>
          <a:off x="0" y="5062541"/>
          <a:ext cx="8482531" cy="1107560"/>
        </a:xfrm>
        <a:prstGeom prst="rec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Post-Teaching Collaborative Assessment – Domains: 1, 2</a:t>
          </a:r>
          <a:r>
            <a:rPr lang="en-US" sz="2100" kern="1200" smtClean="0"/>
            <a:t>, </a:t>
          </a:r>
          <a:r>
            <a:rPr lang="en-US" sz="2100" kern="1200" smtClean="0"/>
            <a:t>3 </a:t>
          </a:r>
          <a:r>
            <a:rPr lang="en-US" sz="2100" kern="1200" dirty="0" smtClean="0"/>
            <a:t>and 4</a:t>
          </a:r>
          <a:endParaRPr lang="en-US" sz="2100" kern="1200" dirty="0"/>
        </a:p>
      </dsp:txBody>
      <dsp:txXfrm>
        <a:off x="0" y="5062541"/>
        <a:ext cx="8482531" cy="598082"/>
      </dsp:txXfrm>
    </dsp:sp>
    <dsp:sp modelId="{51639E85-5883-494A-A707-473DCD16AAC7}">
      <dsp:nvSpPr>
        <dsp:cNvPr id="0" name=""/>
        <dsp:cNvSpPr/>
      </dsp:nvSpPr>
      <dsp:spPr>
        <a:xfrm>
          <a:off x="4141" y="5638472"/>
          <a:ext cx="2824749" cy="50947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and Evaluator discuss agreed upon items</a:t>
          </a:r>
          <a:endParaRPr lang="en-US" sz="1100" kern="1200" dirty="0"/>
        </a:p>
      </dsp:txBody>
      <dsp:txXfrm>
        <a:off x="4141" y="5638472"/>
        <a:ext cx="2824749" cy="509477"/>
      </dsp:txXfrm>
    </dsp:sp>
    <dsp:sp modelId="{F32458D2-EB34-9249-BC3A-E8BAF03731E0}">
      <dsp:nvSpPr>
        <dsp:cNvPr id="0" name=""/>
        <dsp:cNvSpPr/>
      </dsp:nvSpPr>
      <dsp:spPr>
        <a:xfrm>
          <a:off x="2828890" y="5638472"/>
          <a:ext cx="2824749" cy="50947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invites teacher to discuss areas of disagreement</a:t>
          </a:r>
          <a:endParaRPr lang="en-US" sz="1100" kern="1200" dirty="0"/>
        </a:p>
      </dsp:txBody>
      <dsp:txXfrm>
        <a:off x="2828890" y="5638472"/>
        <a:ext cx="2824749" cy="509477"/>
      </dsp:txXfrm>
    </dsp:sp>
    <dsp:sp modelId="{F1992A3F-A03D-D845-99B3-2F9606A7CC6D}">
      <dsp:nvSpPr>
        <dsp:cNvPr id="0" name=""/>
        <dsp:cNvSpPr/>
      </dsp:nvSpPr>
      <dsp:spPr>
        <a:xfrm>
          <a:off x="5653640" y="5638472"/>
          <a:ext cx="2824749" cy="50947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develops self-assessment summary</a:t>
          </a:r>
          <a:endParaRPr lang="en-US" sz="1100" kern="1200" dirty="0"/>
        </a:p>
      </dsp:txBody>
      <dsp:txXfrm>
        <a:off x="5653640" y="5638472"/>
        <a:ext cx="2824749" cy="509477"/>
      </dsp:txXfrm>
    </dsp:sp>
    <dsp:sp modelId="{EE27A3D3-EA74-C146-87FB-DEDDF8899F32}">
      <dsp:nvSpPr>
        <dsp:cNvPr id="0" name=""/>
        <dsp:cNvSpPr/>
      </dsp:nvSpPr>
      <dsp:spPr>
        <a:xfrm rot="10800000">
          <a:off x="0" y="3375727"/>
          <a:ext cx="8482531" cy="1703427"/>
        </a:xfrm>
        <a:prstGeom prst="upArrowCallou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Preparing for Post-Observation – Domains 1, 2, 3 and 4</a:t>
          </a:r>
          <a:endParaRPr lang="en-US" sz="2100" kern="1200" dirty="0"/>
        </a:p>
      </dsp:txBody>
      <dsp:txXfrm rot="-10800000">
        <a:off x="0" y="3375727"/>
        <a:ext cx="8482531" cy="597903"/>
      </dsp:txXfrm>
    </dsp:sp>
    <dsp:sp modelId="{87645978-0857-5549-86BC-4EE871395089}">
      <dsp:nvSpPr>
        <dsp:cNvPr id="0" name=""/>
        <dsp:cNvSpPr/>
      </dsp:nvSpPr>
      <dsp:spPr>
        <a:xfrm>
          <a:off x="4141" y="3973630"/>
          <a:ext cx="2824749"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provides Teacher with Evidence Collected during the Observation</a:t>
          </a:r>
          <a:endParaRPr lang="en-US" sz="1100" kern="1200" dirty="0"/>
        </a:p>
      </dsp:txBody>
      <dsp:txXfrm>
        <a:off x="4141" y="3973630"/>
        <a:ext cx="2824749" cy="509324"/>
      </dsp:txXfrm>
    </dsp:sp>
    <dsp:sp modelId="{3BCD39B7-1B8A-2F41-A8E1-9861400807A0}">
      <dsp:nvSpPr>
        <dsp:cNvPr id="0" name=""/>
        <dsp:cNvSpPr/>
      </dsp:nvSpPr>
      <dsp:spPr>
        <a:xfrm>
          <a:off x="2828890" y="3973630"/>
          <a:ext cx="2824749"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self-assesses using highlighter and rubric –and gives to evaluator</a:t>
          </a:r>
          <a:endParaRPr lang="en-US" sz="1100" kern="1200" dirty="0"/>
        </a:p>
      </dsp:txBody>
      <dsp:txXfrm>
        <a:off x="2828890" y="3973630"/>
        <a:ext cx="2824749" cy="509324"/>
      </dsp:txXfrm>
    </dsp:sp>
    <dsp:sp modelId="{3AE1E9E6-9A72-E740-81C3-45308B818FC5}">
      <dsp:nvSpPr>
        <dsp:cNvPr id="0" name=""/>
        <dsp:cNvSpPr/>
      </dsp:nvSpPr>
      <dsp:spPr>
        <a:xfrm>
          <a:off x="5653640" y="3973630"/>
          <a:ext cx="2824749"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assesses and marks all agreed upon – leaves areas of concern blank to discuss</a:t>
          </a:r>
          <a:endParaRPr lang="en-US" sz="1100" kern="1200" dirty="0"/>
        </a:p>
      </dsp:txBody>
      <dsp:txXfrm>
        <a:off x="5653640" y="3973630"/>
        <a:ext cx="2824749" cy="509324"/>
      </dsp:txXfrm>
    </dsp:sp>
    <dsp:sp modelId="{87CF3E2A-D4BF-D94A-9941-AD1553740B1C}">
      <dsp:nvSpPr>
        <dsp:cNvPr id="0" name=""/>
        <dsp:cNvSpPr/>
      </dsp:nvSpPr>
      <dsp:spPr>
        <a:xfrm rot="10800000">
          <a:off x="0" y="1688912"/>
          <a:ext cx="8482531" cy="1703427"/>
        </a:xfrm>
        <a:prstGeom prst="upArrowCallou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During the Observation – </a:t>
          </a:r>
          <a:r>
            <a:rPr lang="en-US" sz="2100" kern="1200" dirty="0" smtClean="0"/>
            <a:t>Domains 1</a:t>
          </a:r>
          <a:r>
            <a:rPr lang="en-US" sz="2100" kern="1200" dirty="0" smtClean="0"/>
            <a:t>, </a:t>
          </a:r>
          <a:r>
            <a:rPr lang="en-US" sz="2100" kern="1200" dirty="0" smtClean="0"/>
            <a:t>2 </a:t>
          </a:r>
          <a:r>
            <a:rPr lang="en-US" sz="2100" kern="1200" dirty="0" smtClean="0"/>
            <a:t>and 3</a:t>
          </a:r>
          <a:endParaRPr lang="en-US" sz="2100" kern="1200" dirty="0"/>
        </a:p>
      </dsp:txBody>
      <dsp:txXfrm rot="-10800000">
        <a:off x="0" y="1688912"/>
        <a:ext cx="8482531" cy="597903"/>
      </dsp:txXfrm>
    </dsp:sp>
    <dsp:sp modelId="{124A7413-AE22-C246-82FF-619D1E83A923}">
      <dsp:nvSpPr>
        <dsp:cNvPr id="0" name=""/>
        <dsp:cNvSpPr/>
      </dsp:nvSpPr>
      <dsp:spPr>
        <a:xfrm>
          <a:off x="0" y="2286815"/>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arrives early – Walks the Walls</a:t>
          </a:r>
          <a:endParaRPr lang="en-US" sz="1100" kern="1200" dirty="0"/>
        </a:p>
      </dsp:txBody>
      <dsp:txXfrm>
        <a:off x="0" y="2286815"/>
        <a:ext cx="4241265" cy="509324"/>
      </dsp:txXfrm>
    </dsp:sp>
    <dsp:sp modelId="{050B42C7-9964-814E-A9E2-FCD2C8DA9C1D}">
      <dsp:nvSpPr>
        <dsp:cNvPr id="0" name=""/>
        <dsp:cNvSpPr/>
      </dsp:nvSpPr>
      <dsp:spPr>
        <a:xfrm>
          <a:off x="4241265" y="2286815"/>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Evidence Collected during the lesson: Avoid Opinions</a:t>
          </a:r>
          <a:endParaRPr lang="en-US" sz="1100" kern="1200" dirty="0"/>
        </a:p>
      </dsp:txBody>
      <dsp:txXfrm>
        <a:off x="4241265" y="2286815"/>
        <a:ext cx="4241265" cy="509324"/>
      </dsp:txXfrm>
    </dsp:sp>
    <dsp:sp modelId="{C6467A45-6CA8-344F-B269-E8B75D5479CB}">
      <dsp:nvSpPr>
        <dsp:cNvPr id="0" name=""/>
        <dsp:cNvSpPr/>
      </dsp:nvSpPr>
      <dsp:spPr>
        <a:xfrm rot="10800000">
          <a:off x="0" y="2098"/>
          <a:ext cx="8482531" cy="1703427"/>
        </a:xfrm>
        <a:prstGeom prst="upArrowCallou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Pre-Observation – Domain </a:t>
          </a:r>
          <a:r>
            <a:rPr lang="en-US" sz="2100" kern="1200" dirty="0" smtClean="0"/>
            <a:t>1 and 4</a:t>
          </a:r>
          <a:endParaRPr lang="en-US" sz="2100" kern="1200" dirty="0"/>
        </a:p>
      </dsp:txBody>
      <dsp:txXfrm rot="-10800000">
        <a:off x="0" y="2098"/>
        <a:ext cx="8482531" cy="597903"/>
      </dsp:txXfrm>
    </dsp:sp>
    <dsp:sp modelId="{4626796E-E5BC-BD4E-A403-78FB398F2647}">
      <dsp:nvSpPr>
        <dsp:cNvPr id="0" name=""/>
        <dsp:cNvSpPr/>
      </dsp:nvSpPr>
      <dsp:spPr>
        <a:xfrm>
          <a:off x="0" y="600001"/>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2 days before: Teacher provides evidence using Lesson Plan Form</a:t>
          </a:r>
          <a:endParaRPr lang="en-US" sz="1100" kern="1200" dirty="0"/>
        </a:p>
      </dsp:txBody>
      <dsp:txXfrm>
        <a:off x="0" y="600001"/>
        <a:ext cx="4241265" cy="509324"/>
      </dsp:txXfrm>
    </dsp:sp>
    <dsp:sp modelId="{8C4C30C4-0561-6F4C-B7DC-243B4CA56912}">
      <dsp:nvSpPr>
        <dsp:cNvPr id="0" name=""/>
        <dsp:cNvSpPr/>
      </dsp:nvSpPr>
      <dsp:spPr>
        <a:xfrm>
          <a:off x="4241265" y="600001"/>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and Evaluator discuss evidence provided; Evaluator Collects additional Evidence through Questioning</a:t>
          </a:r>
          <a:endParaRPr lang="en-US" sz="1100" kern="1200" dirty="0"/>
        </a:p>
      </dsp:txBody>
      <dsp:txXfrm>
        <a:off x="4241265" y="600001"/>
        <a:ext cx="4241265" cy="5093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60471-26A3-D243-A482-9B8AC974F990}">
      <dsp:nvSpPr>
        <dsp:cNvPr id="0" name=""/>
        <dsp:cNvSpPr/>
      </dsp:nvSpPr>
      <dsp:spPr>
        <a:xfrm>
          <a:off x="0" y="5062541"/>
          <a:ext cx="8482531" cy="1107560"/>
        </a:xfrm>
        <a:prstGeom prst="rec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Post-Teaching Collaborative Assessment – Domains: 1, 2, </a:t>
          </a:r>
          <a:r>
            <a:rPr lang="en-US" sz="2100" kern="1200" dirty="0" smtClean="0"/>
            <a:t>3 </a:t>
          </a:r>
          <a:r>
            <a:rPr lang="en-US" sz="2100" kern="1200" dirty="0" smtClean="0"/>
            <a:t>and 4</a:t>
          </a:r>
          <a:endParaRPr lang="en-US" sz="2100" kern="1200" dirty="0"/>
        </a:p>
      </dsp:txBody>
      <dsp:txXfrm>
        <a:off x="0" y="5062541"/>
        <a:ext cx="8482531" cy="598082"/>
      </dsp:txXfrm>
    </dsp:sp>
    <dsp:sp modelId="{51639E85-5883-494A-A707-473DCD16AAC7}">
      <dsp:nvSpPr>
        <dsp:cNvPr id="0" name=""/>
        <dsp:cNvSpPr/>
      </dsp:nvSpPr>
      <dsp:spPr>
        <a:xfrm>
          <a:off x="4141" y="5638472"/>
          <a:ext cx="2824749" cy="50947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and Evaluator discuss agreed upon items</a:t>
          </a:r>
          <a:endParaRPr lang="en-US" sz="1100" kern="1200" dirty="0"/>
        </a:p>
      </dsp:txBody>
      <dsp:txXfrm>
        <a:off x="4141" y="5638472"/>
        <a:ext cx="2824749" cy="509477"/>
      </dsp:txXfrm>
    </dsp:sp>
    <dsp:sp modelId="{F32458D2-EB34-9249-BC3A-E8BAF03731E0}">
      <dsp:nvSpPr>
        <dsp:cNvPr id="0" name=""/>
        <dsp:cNvSpPr/>
      </dsp:nvSpPr>
      <dsp:spPr>
        <a:xfrm>
          <a:off x="2828890" y="5638472"/>
          <a:ext cx="2824749" cy="50947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invites teacher to discuss areas of disagreement</a:t>
          </a:r>
          <a:endParaRPr lang="en-US" sz="1100" kern="1200" dirty="0"/>
        </a:p>
      </dsp:txBody>
      <dsp:txXfrm>
        <a:off x="2828890" y="5638472"/>
        <a:ext cx="2824749" cy="509477"/>
      </dsp:txXfrm>
    </dsp:sp>
    <dsp:sp modelId="{F1992A3F-A03D-D845-99B3-2F9606A7CC6D}">
      <dsp:nvSpPr>
        <dsp:cNvPr id="0" name=""/>
        <dsp:cNvSpPr/>
      </dsp:nvSpPr>
      <dsp:spPr>
        <a:xfrm>
          <a:off x="5653640" y="5638472"/>
          <a:ext cx="2824749" cy="50947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develops self-assessment summary</a:t>
          </a:r>
          <a:endParaRPr lang="en-US" sz="1100" kern="1200" dirty="0"/>
        </a:p>
      </dsp:txBody>
      <dsp:txXfrm>
        <a:off x="5653640" y="5638472"/>
        <a:ext cx="2824749" cy="509477"/>
      </dsp:txXfrm>
    </dsp:sp>
    <dsp:sp modelId="{EE27A3D3-EA74-C146-87FB-DEDDF8899F32}">
      <dsp:nvSpPr>
        <dsp:cNvPr id="0" name=""/>
        <dsp:cNvSpPr/>
      </dsp:nvSpPr>
      <dsp:spPr>
        <a:xfrm rot="10800000">
          <a:off x="0" y="3375727"/>
          <a:ext cx="8482531" cy="1703427"/>
        </a:xfrm>
        <a:prstGeom prst="upArrowCallou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Preparing for Post-Observation – Domains 1, 2, 3 and 4</a:t>
          </a:r>
          <a:endParaRPr lang="en-US" sz="2100" kern="1200" dirty="0"/>
        </a:p>
      </dsp:txBody>
      <dsp:txXfrm rot="-10800000">
        <a:off x="0" y="3375727"/>
        <a:ext cx="8482531" cy="597903"/>
      </dsp:txXfrm>
    </dsp:sp>
    <dsp:sp modelId="{87645978-0857-5549-86BC-4EE871395089}">
      <dsp:nvSpPr>
        <dsp:cNvPr id="0" name=""/>
        <dsp:cNvSpPr/>
      </dsp:nvSpPr>
      <dsp:spPr>
        <a:xfrm>
          <a:off x="4141" y="3973630"/>
          <a:ext cx="2824749"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provides Teacher with Evidence Collected during the Observation</a:t>
          </a:r>
          <a:endParaRPr lang="en-US" sz="1100" kern="1200" dirty="0"/>
        </a:p>
      </dsp:txBody>
      <dsp:txXfrm>
        <a:off x="4141" y="3973630"/>
        <a:ext cx="2824749" cy="509324"/>
      </dsp:txXfrm>
    </dsp:sp>
    <dsp:sp modelId="{3BCD39B7-1B8A-2F41-A8E1-9861400807A0}">
      <dsp:nvSpPr>
        <dsp:cNvPr id="0" name=""/>
        <dsp:cNvSpPr/>
      </dsp:nvSpPr>
      <dsp:spPr>
        <a:xfrm>
          <a:off x="2828890" y="3973630"/>
          <a:ext cx="2824749"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self-assesses using highlighter and rubric –and gives to evaluator</a:t>
          </a:r>
          <a:endParaRPr lang="en-US" sz="1100" kern="1200" dirty="0"/>
        </a:p>
      </dsp:txBody>
      <dsp:txXfrm>
        <a:off x="2828890" y="3973630"/>
        <a:ext cx="2824749" cy="509324"/>
      </dsp:txXfrm>
    </dsp:sp>
    <dsp:sp modelId="{3AE1E9E6-9A72-E740-81C3-45308B818FC5}">
      <dsp:nvSpPr>
        <dsp:cNvPr id="0" name=""/>
        <dsp:cNvSpPr/>
      </dsp:nvSpPr>
      <dsp:spPr>
        <a:xfrm>
          <a:off x="5653640" y="3973630"/>
          <a:ext cx="2824749"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assesses and marks all agreed upon – leaves areas of concern blank to discuss</a:t>
          </a:r>
          <a:endParaRPr lang="en-US" sz="1100" kern="1200" dirty="0"/>
        </a:p>
      </dsp:txBody>
      <dsp:txXfrm>
        <a:off x="5653640" y="3973630"/>
        <a:ext cx="2824749" cy="509324"/>
      </dsp:txXfrm>
    </dsp:sp>
    <dsp:sp modelId="{87CF3E2A-D4BF-D94A-9941-AD1553740B1C}">
      <dsp:nvSpPr>
        <dsp:cNvPr id="0" name=""/>
        <dsp:cNvSpPr/>
      </dsp:nvSpPr>
      <dsp:spPr>
        <a:xfrm rot="10800000">
          <a:off x="0" y="1688912"/>
          <a:ext cx="8482531" cy="1703427"/>
        </a:xfrm>
        <a:prstGeom prst="upArrowCallou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During the Observation – </a:t>
          </a:r>
          <a:r>
            <a:rPr lang="en-US" sz="2100" kern="1200" dirty="0" smtClean="0"/>
            <a:t>Domains 1</a:t>
          </a:r>
          <a:r>
            <a:rPr lang="en-US" sz="2100" kern="1200" dirty="0" smtClean="0"/>
            <a:t>, </a:t>
          </a:r>
          <a:r>
            <a:rPr lang="en-US" sz="2100" kern="1200" dirty="0" smtClean="0"/>
            <a:t>2 </a:t>
          </a:r>
          <a:r>
            <a:rPr lang="en-US" sz="2100" kern="1200" dirty="0" smtClean="0"/>
            <a:t>and 3</a:t>
          </a:r>
          <a:endParaRPr lang="en-US" sz="2100" kern="1200" dirty="0"/>
        </a:p>
      </dsp:txBody>
      <dsp:txXfrm rot="-10800000">
        <a:off x="0" y="1688912"/>
        <a:ext cx="8482531" cy="597903"/>
      </dsp:txXfrm>
    </dsp:sp>
    <dsp:sp modelId="{124A7413-AE22-C246-82FF-619D1E83A923}">
      <dsp:nvSpPr>
        <dsp:cNvPr id="0" name=""/>
        <dsp:cNvSpPr/>
      </dsp:nvSpPr>
      <dsp:spPr>
        <a:xfrm>
          <a:off x="0" y="2286815"/>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Evaluator arrives early – Walks the Walls</a:t>
          </a:r>
          <a:endParaRPr lang="en-US" sz="1100" kern="1200" dirty="0"/>
        </a:p>
      </dsp:txBody>
      <dsp:txXfrm>
        <a:off x="0" y="2286815"/>
        <a:ext cx="4241265" cy="509324"/>
      </dsp:txXfrm>
    </dsp:sp>
    <dsp:sp modelId="{050B42C7-9964-814E-A9E2-FCD2C8DA9C1D}">
      <dsp:nvSpPr>
        <dsp:cNvPr id="0" name=""/>
        <dsp:cNvSpPr/>
      </dsp:nvSpPr>
      <dsp:spPr>
        <a:xfrm>
          <a:off x="4241265" y="2286815"/>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Evidence Collected during the lesson: Avoid Opinions</a:t>
          </a:r>
          <a:endParaRPr lang="en-US" sz="1100" kern="1200" dirty="0"/>
        </a:p>
      </dsp:txBody>
      <dsp:txXfrm>
        <a:off x="4241265" y="2286815"/>
        <a:ext cx="4241265" cy="509324"/>
      </dsp:txXfrm>
    </dsp:sp>
    <dsp:sp modelId="{C6467A45-6CA8-344F-B269-E8B75D5479CB}">
      <dsp:nvSpPr>
        <dsp:cNvPr id="0" name=""/>
        <dsp:cNvSpPr/>
      </dsp:nvSpPr>
      <dsp:spPr>
        <a:xfrm rot="10800000">
          <a:off x="0" y="2098"/>
          <a:ext cx="8482531" cy="1703427"/>
        </a:xfrm>
        <a:prstGeom prst="upArrowCallout">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Pre-Observation – Domain </a:t>
          </a:r>
          <a:r>
            <a:rPr lang="en-US" sz="2100" kern="1200" dirty="0" smtClean="0"/>
            <a:t>1 and 4</a:t>
          </a:r>
          <a:endParaRPr lang="en-US" sz="2100" kern="1200" dirty="0"/>
        </a:p>
      </dsp:txBody>
      <dsp:txXfrm rot="-10800000">
        <a:off x="0" y="2098"/>
        <a:ext cx="8482531" cy="597903"/>
      </dsp:txXfrm>
    </dsp:sp>
    <dsp:sp modelId="{4626796E-E5BC-BD4E-A403-78FB398F2647}">
      <dsp:nvSpPr>
        <dsp:cNvPr id="0" name=""/>
        <dsp:cNvSpPr/>
      </dsp:nvSpPr>
      <dsp:spPr>
        <a:xfrm>
          <a:off x="0" y="600001"/>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2 days before: Teacher provides evidence using Lesson Plan Form</a:t>
          </a:r>
          <a:endParaRPr lang="en-US" sz="1100" kern="1200" dirty="0"/>
        </a:p>
      </dsp:txBody>
      <dsp:txXfrm>
        <a:off x="0" y="600001"/>
        <a:ext cx="4241265" cy="509324"/>
      </dsp:txXfrm>
    </dsp:sp>
    <dsp:sp modelId="{8C4C30C4-0561-6F4C-B7DC-243B4CA56912}">
      <dsp:nvSpPr>
        <dsp:cNvPr id="0" name=""/>
        <dsp:cNvSpPr/>
      </dsp:nvSpPr>
      <dsp:spPr>
        <a:xfrm>
          <a:off x="4241265" y="600001"/>
          <a:ext cx="4241265" cy="50932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Teacher and Evaluator discuss evidence provided; Evaluator Collects additional Evidence through Questioning</a:t>
          </a:r>
          <a:endParaRPr lang="en-US" sz="1100" kern="1200" dirty="0"/>
        </a:p>
      </dsp:txBody>
      <dsp:txXfrm>
        <a:off x="4241265" y="600001"/>
        <a:ext cx="4241265" cy="509324"/>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drawing1.xml><?xml version="1.0" encoding="utf-8"?>
<c:userShapes xmlns:c="http://schemas.openxmlformats.org/drawingml/2006/chart">
  <cdr:relSizeAnchor xmlns:cdr="http://schemas.openxmlformats.org/drawingml/2006/chartDrawing">
    <cdr:from>
      <cdr:x>0.58438</cdr:x>
      <cdr:y>0.46007</cdr:y>
    </cdr:from>
    <cdr:to>
      <cdr:x>0.85104</cdr:x>
      <cdr:y>0.76215</cdr:y>
    </cdr:to>
    <cdr:sp macro="" textlink="">
      <cdr:nvSpPr>
        <cdr:cNvPr id="2" name="TextBox 1"/>
        <cdr:cNvSpPr txBox="1"/>
      </cdr:nvSpPr>
      <cdr:spPr>
        <a:xfrm xmlns:a="http://schemas.openxmlformats.org/drawingml/2006/main">
          <a:off x="2671763" y="1262063"/>
          <a:ext cx="1219200" cy="8286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BD79E3D6-C83A-4ABB-8C1B-A19AC1994761}" type="datetimeFigureOut">
              <a:rPr lang="en-US" smtClean="0"/>
              <a:t>11/16/11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5F86A001-28E7-4A01-882A-C9596CD23086}" type="slidenum">
              <a:rPr lang="en-US" smtClean="0"/>
              <a:t>‹#›</a:t>
            </a:fld>
            <a:endParaRPr lang="en-US"/>
          </a:p>
        </p:txBody>
      </p:sp>
    </p:spTree>
    <p:extLst>
      <p:ext uri="{BB962C8B-B14F-4D97-AF65-F5344CB8AC3E}">
        <p14:creationId xmlns:p14="http://schemas.microsoft.com/office/powerpoint/2010/main" val="714888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81F128BF-D35A-FB4E-9E2A-B90CE2940EEA}" type="datetimeFigureOut">
              <a:rPr lang="en-US" smtClean="0"/>
              <a:t>11/16/11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3E5487F5-2A5F-BF49-AE7B-7DE250772C5C}" type="slidenum">
              <a:rPr lang="en-US" smtClean="0"/>
              <a:t>‹#›</a:t>
            </a:fld>
            <a:endParaRPr lang="en-US"/>
          </a:p>
        </p:txBody>
      </p:sp>
    </p:spTree>
    <p:extLst>
      <p:ext uri="{BB962C8B-B14F-4D97-AF65-F5344CB8AC3E}">
        <p14:creationId xmlns:p14="http://schemas.microsoft.com/office/powerpoint/2010/main" val="18709560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mailto:jallen@mathematica-mpr.com?subject=Request%20a%20copy%20of%2040th%20report" TargetMode="Externa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Cristine</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a:t>
            </a:fld>
            <a:endParaRPr lang="en-US"/>
          </a:p>
        </p:txBody>
      </p:sp>
    </p:spTree>
    <p:extLst>
      <p:ext uri="{BB962C8B-B14F-4D97-AF65-F5344CB8AC3E}">
        <p14:creationId xmlns:p14="http://schemas.microsoft.com/office/powerpoint/2010/main" val="2545058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a:latin typeface="Times New Roman" charset="0"/>
              </a:rPr>
              <a:t>(5 minutes total)</a:t>
            </a:r>
          </a:p>
          <a:p>
            <a:r>
              <a:rPr lang="en-US" sz="1000" i="1">
                <a:latin typeface="Times New Roman" charset="0"/>
              </a:rPr>
              <a:t>The goal of this activity is to connect participants</a:t>
            </a:r>
            <a:r>
              <a:rPr lang="ja-JP" altLang="en-US" sz="1000" i="1">
                <a:latin typeface="Times New Roman" charset="0"/>
              </a:rPr>
              <a:t>’</a:t>
            </a:r>
            <a:r>
              <a:rPr lang="en-US" altLang="ja-JP" sz="1000" i="1">
                <a:latin typeface="Times New Roman" charset="0"/>
              </a:rPr>
              <a:t> qualities of good teaching to the domains of the Framework.</a:t>
            </a:r>
          </a:p>
          <a:p>
            <a:endParaRPr lang="en-US" sz="1000" i="1">
              <a:latin typeface="Times New Roman" charset="0"/>
            </a:endParaRPr>
          </a:p>
          <a:p>
            <a:r>
              <a:rPr lang="en-US" sz="1000" b="1">
                <a:latin typeface="Times New Roman" charset="0"/>
              </a:rPr>
              <a:t>Give Directions: </a:t>
            </a:r>
            <a:r>
              <a:rPr lang="en-US" sz="1000">
                <a:latin typeface="Times New Roman" charset="0"/>
              </a:rPr>
              <a:t>Show the slide </a:t>
            </a:r>
            <a:r>
              <a:rPr lang="ja-JP" altLang="en-US" sz="1000">
                <a:latin typeface="Times New Roman" charset="0"/>
              </a:rPr>
              <a:t>“</a:t>
            </a:r>
            <a:r>
              <a:rPr lang="en-US" altLang="ja-JP" sz="1000">
                <a:latin typeface="Times New Roman" charset="0"/>
              </a:rPr>
              <a:t>The Domains</a:t>
            </a:r>
            <a:r>
              <a:rPr lang="ja-JP" altLang="en-US" sz="1000">
                <a:latin typeface="Times New Roman" charset="0"/>
              </a:rPr>
              <a:t>”</a:t>
            </a:r>
            <a:r>
              <a:rPr lang="en-US" altLang="ja-JP" sz="1000">
                <a:latin typeface="Times New Roman" charset="0"/>
              </a:rPr>
              <a:t> and explain that these are the four domains of the Framework. Tell participants to put a #1 beside any item on their list that is related most to Domain 1, a #2 beside any items that most relate to domain 2 and so on for all four domains of the Framework</a:t>
            </a:r>
          </a:p>
          <a:p>
            <a:r>
              <a:rPr lang="en-US" sz="1000">
                <a:latin typeface="Times New Roman" charset="0"/>
              </a:rPr>
              <a:t> </a:t>
            </a:r>
          </a:p>
          <a:p>
            <a:r>
              <a:rPr lang="en-US" sz="1000" b="1">
                <a:latin typeface="Times New Roman" charset="0"/>
              </a:rPr>
              <a:t>Remind: </a:t>
            </a:r>
            <a:r>
              <a:rPr lang="en-US" sz="1000">
                <a:latin typeface="Times New Roman" charset="0"/>
              </a:rPr>
              <a:t>Only one number per item on the list; decide on </a:t>
            </a:r>
            <a:r>
              <a:rPr lang="ja-JP" altLang="en-US" sz="1000">
                <a:latin typeface="Times New Roman" charset="0"/>
              </a:rPr>
              <a:t>‘</a:t>
            </a:r>
            <a:r>
              <a:rPr lang="en-US" altLang="ja-JP" sz="1000">
                <a:latin typeface="Times New Roman" charset="0"/>
              </a:rPr>
              <a:t>best fit</a:t>
            </a:r>
            <a:r>
              <a:rPr lang="ja-JP" altLang="en-US" sz="1000">
                <a:latin typeface="Times New Roman" charset="0"/>
              </a:rPr>
              <a:t>’</a:t>
            </a:r>
            <a:r>
              <a:rPr lang="en-US" altLang="ja-JP" sz="1000">
                <a:latin typeface="Times New Roman" charset="0"/>
              </a:rPr>
              <a:t>.</a:t>
            </a:r>
          </a:p>
          <a:p>
            <a:r>
              <a:rPr lang="en-US" sz="1000">
                <a:latin typeface="Times New Roman" charset="0"/>
              </a:rPr>
              <a:t> </a:t>
            </a:r>
          </a:p>
          <a:p>
            <a:r>
              <a:rPr lang="en-US" sz="1000" b="1">
                <a:latin typeface="Times New Roman" charset="0"/>
              </a:rPr>
              <a:t>Allow  @ 3 minutes. </a:t>
            </a:r>
            <a:endParaRPr lang="en-US" sz="1000">
              <a:latin typeface="Times New Roman" charset="0"/>
            </a:endParaRPr>
          </a:p>
          <a:p>
            <a:r>
              <a:rPr lang="en-US" sz="1000" b="1">
                <a:latin typeface="Times New Roman" charset="0"/>
              </a:rPr>
              <a:t> </a:t>
            </a:r>
            <a:endParaRPr lang="en-US" sz="1000">
              <a:latin typeface="Times New Roman" charset="0"/>
            </a:endParaRPr>
          </a:p>
          <a:p>
            <a:endParaRPr lang="en-US" sz="1000">
              <a:latin typeface="Times New Roman" charset="0"/>
            </a:endParaRPr>
          </a:p>
        </p:txBody>
      </p:sp>
      <p:sp>
        <p:nvSpPr>
          <p:cNvPr id="286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9FB3223C-D07A-D74A-BCC1-398DAB530AE1}" type="slidenum">
              <a:rPr lang="en-US" sz="1200" b="0">
                <a:solidFill>
                  <a:prstClr val="black"/>
                </a:solidFill>
                <a:latin typeface="Times New Roman" charset="0"/>
              </a:rPr>
              <a:pPr/>
              <a:t>16</a:t>
            </a:fld>
            <a:endParaRPr lang="en-US" sz="1200" b="0">
              <a:solidFill>
                <a:prstClr val="black"/>
              </a:solidFill>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activity is to expand participants</a:t>
            </a:r>
            <a:r>
              <a:rPr lang="ja-JP" altLang="en-US" sz="900" i="1" dirty="0">
                <a:latin typeface="Times New Roman" charset="0"/>
              </a:rPr>
              <a:t>’</a:t>
            </a:r>
            <a:r>
              <a:rPr lang="en-US" altLang="ja-JP" sz="900" i="1" dirty="0">
                <a:latin typeface="Times New Roman" charset="0"/>
              </a:rPr>
              <a:t> knowledge of the Framework domains to include the 22 components they contain.</a:t>
            </a:r>
          </a:p>
          <a:p>
            <a:endParaRPr lang="en-US" sz="900" b="1" i="1" dirty="0">
              <a:latin typeface="Times New Roman" charset="0"/>
            </a:endParaRPr>
          </a:p>
          <a:p>
            <a:r>
              <a:rPr lang="en-US" sz="900" b="1" dirty="0">
                <a:latin typeface="Times New Roman" charset="0"/>
              </a:rPr>
              <a:t>Show: </a:t>
            </a:r>
            <a:r>
              <a:rPr lang="en-US" sz="900" dirty="0">
                <a:latin typeface="Times New Roman" charset="0"/>
              </a:rPr>
              <a:t>Slide, </a:t>
            </a:r>
            <a:r>
              <a:rPr lang="ja-JP" altLang="en-US" sz="900" dirty="0">
                <a:latin typeface="Times New Roman" charset="0"/>
              </a:rPr>
              <a:t>“</a:t>
            </a:r>
            <a:r>
              <a:rPr lang="en-US" altLang="ja-JP" sz="900" dirty="0">
                <a:latin typeface="Times New Roman" charset="0"/>
              </a:rPr>
              <a:t>The Framework for Teaching</a:t>
            </a:r>
            <a:r>
              <a:rPr lang="ja-JP" altLang="en-US" sz="900" dirty="0">
                <a:latin typeface="Times New Roman" charset="0"/>
              </a:rPr>
              <a:t>”</a:t>
            </a:r>
            <a:r>
              <a:rPr lang="en-US" altLang="ja-JP" sz="900" dirty="0">
                <a:latin typeface="Times New Roman" charset="0"/>
              </a:rPr>
              <a:t> and invite participants to adjust the numbers on their list if they need to, based on this additional information.</a:t>
            </a:r>
          </a:p>
          <a:p>
            <a:r>
              <a:rPr lang="en-US" sz="900" dirty="0">
                <a:latin typeface="Times New Roman" charset="0"/>
              </a:rPr>
              <a:t> </a:t>
            </a:r>
          </a:p>
          <a:p>
            <a:r>
              <a:rPr lang="en-US" sz="900" b="1" dirty="0">
                <a:latin typeface="Times New Roman" charset="0"/>
              </a:rPr>
              <a:t>Allow 3 minutes</a:t>
            </a:r>
          </a:p>
          <a:p>
            <a:endParaRPr lang="en-US" sz="900" b="1" dirty="0">
              <a:latin typeface="Times New Roman" charset="0"/>
            </a:endParaRPr>
          </a:p>
          <a:p>
            <a:r>
              <a:rPr lang="en-US" sz="900" b="1" dirty="0">
                <a:latin typeface="Times New Roman" charset="0"/>
              </a:rPr>
              <a:t>Say: </a:t>
            </a:r>
            <a:r>
              <a:rPr lang="en-US" sz="900" dirty="0">
                <a:latin typeface="Times New Roman" charset="0"/>
              </a:rPr>
              <a:t> How many had number four as the </a:t>
            </a:r>
            <a:r>
              <a:rPr lang="en-US" sz="900" i="1" u="sng" dirty="0">
                <a:latin typeface="Times New Roman" charset="0"/>
              </a:rPr>
              <a:t>least frequently occurring</a:t>
            </a:r>
            <a:r>
              <a:rPr lang="en-US" sz="900" u="sng" dirty="0">
                <a:latin typeface="Times New Roman" charset="0"/>
              </a:rPr>
              <a:t>  </a:t>
            </a:r>
            <a:r>
              <a:rPr lang="en-US" sz="900" dirty="0">
                <a:latin typeface="Times New Roman" charset="0"/>
              </a:rPr>
              <a:t> item on the list? Why do you think this is so? (because most of us think of the items in Domain 4 as just things we </a:t>
            </a:r>
            <a:r>
              <a:rPr lang="ja-JP" altLang="en-US" sz="900" dirty="0">
                <a:latin typeface="Times New Roman" charset="0"/>
              </a:rPr>
              <a:t>“</a:t>
            </a:r>
            <a:r>
              <a:rPr lang="en-US" altLang="ja-JP" sz="900" dirty="0">
                <a:latin typeface="Times New Roman" charset="0"/>
              </a:rPr>
              <a:t>have to do</a:t>
            </a:r>
            <a:r>
              <a:rPr lang="ja-JP" altLang="en-US" sz="900" dirty="0">
                <a:latin typeface="Times New Roman" charset="0"/>
              </a:rPr>
              <a:t>”</a:t>
            </a:r>
            <a:r>
              <a:rPr lang="en-US" altLang="ja-JP" sz="900" dirty="0">
                <a:latin typeface="Times New Roman" charset="0"/>
              </a:rPr>
              <a:t> and not components that are connected to student learning. </a:t>
            </a:r>
          </a:p>
          <a:p>
            <a:endParaRPr lang="en-US" sz="900" dirty="0">
              <a:latin typeface="Times New Roman" charset="0"/>
            </a:endParaRPr>
          </a:p>
          <a:p>
            <a:r>
              <a:rPr lang="en-US" sz="900" dirty="0">
                <a:latin typeface="Times New Roman" charset="0"/>
              </a:rPr>
              <a:t>Explain that the items on the right-hand side of the chart are the on-stage components of the Framework, those that we see when we observe in a classroom. On the other hand, Domains 1 and 4, on the left, are the off-stage domains of the Framework. They occur outside the act of teaching. </a:t>
            </a:r>
          </a:p>
          <a:p>
            <a:endParaRPr lang="en-US" sz="900" dirty="0">
              <a:latin typeface="Times New Roman" charset="0"/>
            </a:endParaRPr>
          </a:p>
          <a:p>
            <a:r>
              <a:rPr lang="en-US" sz="900" dirty="0">
                <a:latin typeface="Times New Roman" charset="0"/>
              </a:rPr>
              <a:t>Tell participants that, just like any other content, the Framework has its own vocabulary. There are four domains, and 22 components. Ask them to try to use the correct terms when referring to these concepts going forward. </a:t>
            </a:r>
          </a:p>
          <a:p>
            <a:endParaRPr lang="en-US" sz="900" dirty="0">
              <a:latin typeface="Times New Roman" charset="0"/>
            </a:endParaRPr>
          </a:p>
          <a:p>
            <a:r>
              <a:rPr lang="en-US" sz="900" i="1" dirty="0">
                <a:latin typeface="Times New Roman" charset="0"/>
              </a:rPr>
              <a:t>Note: if the Framework for  Teaching is to be used for teacher evaluation, point out that the off-stage domains are important, and because they are </a:t>
            </a:r>
            <a:r>
              <a:rPr lang="ja-JP" altLang="en-US" sz="900" i="1" dirty="0">
                <a:latin typeface="Times New Roman" charset="0"/>
              </a:rPr>
              <a:t>“</a:t>
            </a:r>
            <a:r>
              <a:rPr lang="en-US" altLang="ja-JP" sz="900" i="1" dirty="0">
                <a:latin typeface="Times New Roman" charset="0"/>
              </a:rPr>
              <a:t>behind the scenes</a:t>
            </a:r>
            <a:r>
              <a:rPr lang="ja-JP" altLang="en-US" sz="900" i="1" dirty="0">
                <a:latin typeface="Times New Roman" charset="0"/>
              </a:rPr>
              <a:t>”</a:t>
            </a:r>
            <a:r>
              <a:rPr lang="en-US" altLang="ja-JP" sz="900" i="1" dirty="0">
                <a:latin typeface="Times New Roman" charset="0"/>
              </a:rPr>
              <a:t>,  we have to make sure to collect information about them before and after the observed lesson. </a:t>
            </a:r>
            <a:endParaRPr lang="en-US" sz="900" i="1" dirty="0">
              <a:latin typeface="Times New Roman" charset="0"/>
            </a:endParaRP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0BB72B3C-ABD7-C048-B211-D7969F5C44FA}" type="slidenum">
              <a:rPr lang="en-US" sz="1200" b="0">
                <a:solidFill>
                  <a:prstClr val="black"/>
                </a:solidFill>
                <a:latin typeface="Times New Roman" charset="0"/>
              </a:rPr>
              <a:pPr/>
              <a:t>17</a:t>
            </a:fld>
            <a:endParaRPr lang="en-US" sz="1200" b="0">
              <a:solidFill>
                <a:prstClr val="black"/>
              </a:solidFill>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dirty="0">
                <a:latin typeface="Times New Roman" charset="0"/>
              </a:rPr>
              <a:t>(10 minutes)</a:t>
            </a:r>
          </a:p>
          <a:p>
            <a:endParaRPr lang="en-US" sz="900" dirty="0">
              <a:latin typeface="Times New Roman" charset="0"/>
            </a:endParaRPr>
          </a:p>
          <a:p>
            <a:r>
              <a:rPr lang="en-US" sz="900" i="1" dirty="0">
                <a:latin typeface="Times New Roman" charset="0"/>
              </a:rPr>
              <a:t>The goal of this activity is to conclude the initial learning about the Framework by having participants match scenarios to the correct Domain of the Framework. </a:t>
            </a:r>
          </a:p>
          <a:p>
            <a:r>
              <a:rPr lang="en-US" sz="900" dirty="0">
                <a:latin typeface="Times New Roman" charset="0"/>
              </a:rPr>
              <a:t>Now, invite participants to extend their learning about the Domains of the Framework,  and direct them to Worksheet #2. </a:t>
            </a:r>
          </a:p>
          <a:p>
            <a:endParaRPr lang="en-US" sz="900" dirty="0">
              <a:latin typeface="Times New Roman" charset="0"/>
            </a:endParaRPr>
          </a:p>
          <a:p>
            <a:r>
              <a:rPr lang="en-US" sz="900" dirty="0">
                <a:latin typeface="Times New Roman" charset="0"/>
              </a:rPr>
              <a:t>Instruct them to work as a table group and to place the number of the Domain in the space beside each statement, indicating which Domain is most closely related to that statement. </a:t>
            </a:r>
          </a:p>
          <a:p>
            <a:endParaRPr lang="en-US" sz="900" dirty="0">
              <a:latin typeface="Times New Roman" charset="0"/>
            </a:endParaRPr>
          </a:p>
          <a:p>
            <a:r>
              <a:rPr lang="en-US" sz="900" dirty="0">
                <a:latin typeface="Times New Roman" charset="0"/>
              </a:rPr>
              <a:t>Only one domain number per items is permissible. </a:t>
            </a:r>
          </a:p>
          <a:p>
            <a:endParaRPr lang="en-US" sz="900" dirty="0">
              <a:latin typeface="Times New Roman" charset="0"/>
            </a:endParaRPr>
          </a:p>
          <a:p>
            <a:r>
              <a:rPr lang="en-US" sz="900" dirty="0">
                <a:latin typeface="Times New Roman" charset="0"/>
              </a:rPr>
              <a:t>Allow @5 minutes, then process chorally: facilitator says letter of the item and the class calls out the letter. If there is dissonance, stop and discuss.</a:t>
            </a:r>
          </a:p>
          <a:p>
            <a:endParaRPr lang="en-US" sz="900" dirty="0">
              <a:latin typeface="Times New Roman" charset="0"/>
            </a:endParaRPr>
          </a:p>
          <a:p>
            <a:r>
              <a:rPr lang="en-US" sz="900" dirty="0">
                <a:latin typeface="Times New Roman" charset="0"/>
              </a:rPr>
              <a:t>Answers to WORKSHEET #2:</a:t>
            </a:r>
          </a:p>
          <a:p>
            <a:r>
              <a:rPr lang="en-US" sz="900" dirty="0">
                <a:latin typeface="Times New Roman" charset="0"/>
              </a:rPr>
              <a:t>A. 2</a:t>
            </a:r>
          </a:p>
          <a:p>
            <a:r>
              <a:rPr lang="en-US" sz="900" dirty="0">
                <a:latin typeface="Times New Roman" charset="0"/>
              </a:rPr>
              <a:t>B. 3</a:t>
            </a:r>
          </a:p>
          <a:p>
            <a:r>
              <a:rPr lang="en-US" sz="900" dirty="0">
                <a:latin typeface="Times New Roman" charset="0"/>
              </a:rPr>
              <a:t>C. 1</a:t>
            </a:r>
          </a:p>
          <a:p>
            <a:r>
              <a:rPr lang="en-US" sz="900" dirty="0">
                <a:latin typeface="Times New Roman" charset="0"/>
              </a:rPr>
              <a:t>D. 4</a:t>
            </a:r>
          </a:p>
          <a:p>
            <a:r>
              <a:rPr lang="en-US" sz="900" dirty="0">
                <a:latin typeface="Times New Roman" charset="0"/>
              </a:rPr>
              <a:t>E. 1</a:t>
            </a:r>
          </a:p>
          <a:p>
            <a:r>
              <a:rPr lang="en-US" sz="900" dirty="0">
                <a:latin typeface="Times New Roman" charset="0"/>
              </a:rPr>
              <a:t>F. 2</a:t>
            </a:r>
          </a:p>
          <a:p>
            <a:r>
              <a:rPr lang="en-US" sz="900" dirty="0">
                <a:latin typeface="Times New Roman" charset="0"/>
              </a:rPr>
              <a:t>G. 4</a:t>
            </a:r>
          </a:p>
          <a:p>
            <a:r>
              <a:rPr lang="en-US" sz="900" dirty="0">
                <a:latin typeface="Times New Roman" charset="0"/>
              </a:rPr>
              <a:t> H. 1</a:t>
            </a:r>
          </a:p>
          <a:p>
            <a:r>
              <a:rPr lang="en-US" sz="900" dirty="0">
                <a:latin typeface="Times New Roman" charset="0"/>
              </a:rPr>
              <a:t>I.  3</a:t>
            </a:r>
          </a:p>
          <a:p>
            <a:r>
              <a:rPr lang="en-US" sz="900" dirty="0">
                <a:latin typeface="Times New Roman" charset="0"/>
              </a:rPr>
              <a:t>J. 4</a:t>
            </a:r>
          </a:p>
          <a:p>
            <a:r>
              <a:rPr lang="en-US" sz="900" dirty="0">
                <a:latin typeface="Times New Roman" charset="0"/>
              </a:rPr>
              <a:t>K. 2</a:t>
            </a:r>
          </a:p>
          <a:p>
            <a:endParaRPr lang="en-US" sz="900" dirty="0">
              <a:latin typeface="Times New Roman" charset="0"/>
            </a:endParaRP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xfrm>
            <a:off x="1181100" y="696913"/>
            <a:ext cx="4648200" cy="3486150"/>
          </a:xfrm>
          <a:ln/>
        </p:spPr>
      </p:sp>
      <p:sp>
        <p:nvSpPr>
          <p:cNvPr id="34818"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slide is to illustrate that not all components of teaching can be seen during a lesson. </a:t>
            </a:r>
          </a:p>
          <a:p>
            <a:endParaRPr lang="en-US" sz="900" b="1" dirty="0">
              <a:latin typeface="Times New Roman" charset="0"/>
            </a:endParaRPr>
          </a:p>
          <a:p>
            <a:r>
              <a:rPr lang="en-US" sz="900" b="1" dirty="0">
                <a:latin typeface="Times New Roman" charset="0"/>
              </a:rPr>
              <a:t>Show: </a:t>
            </a:r>
            <a:r>
              <a:rPr lang="en-US" sz="900" dirty="0">
                <a:latin typeface="Times New Roman" charset="0"/>
              </a:rPr>
              <a:t>The</a:t>
            </a:r>
            <a:r>
              <a:rPr lang="en-US" sz="900" b="1" dirty="0">
                <a:latin typeface="Times New Roman" charset="0"/>
              </a:rPr>
              <a:t> </a:t>
            </a:r>
            <a:r>
              <a:rPr lang="en-US" sz="900" dirty="0">
                <a:latin typeface="Times New Roman" charset="0"/>
              </a:rPr>
              <a:t>slide of the Framework for Teaching and remind participants that it contains four domains and 22 components, all of which describe the qualities of teaching that are tied to student learning.</a:t>
            </a:r>
          </a:p>
          <a:p>
            <a:r>
              <a:rPr lang="en-US" sz="900" b="1" dirty="0">
                <a:latin typeface="Times New Roman" charset="0"/>
              </a:rPr>
              <a:t> </a:t>
            </a:r>
            <a:endParaRPr lang="en-US" sz="900" dirty="0">
              <a:latin typeface="Times New Roman" charset="0"/>
            </a:endParaRPr>
          </a:p>
          <a:p>
            <a:r>
              <a:rPr lang="en-US" sz="900" b="1" dirty="0">
                <a:latin typeface="Times New Roman" charset="0"/>
              </a:rPr>
              <a:t>Remind: </a:t>
            </a:r>
            <a:r>
              <a:rPr lang="en-US" sz="900" dirty="0">
                <a:latin typeface="Times New Roman" charset="0"/>
              </a:rPr>
              <a:t> That the </a:t>
            </a:r>
            <a:r>
              <a:rPr lang="ja-JP" altLang="en-US" sz="900" dirty="0" smtClean="0">
                <a:latin typeface="Times New Roman" charset="0"/>
              </a:rPr>
              <a:t>“</a:t>
            </a:r>
            <a:r>
              <a:rPr lang="en-US" altLang="ja-JP" sz="900" dirty="0" smtClean="0">
                <a:latin typeface="Times New Roman" charset="0"/>
              </a:rPr>
              <a:t>brown</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Domains, 1 and 4, are the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domains. That is, they don</a:t>
            </a:r>
            <a:r>
              <a:rPr lang="ja-JP" altLang="en-US" sz="900" dirty="0">
                <a:latin typeface="Times New Roman" charset="0"/>
              </a:rPr>
              <a:t>’</a:t>
            </a:r>
            <a:r>
              <a:rPr lang="en-US" altLang="ja-JP" sz="900" dirty="0">
                <a:latin typeface="Times New Roman" charset="0"/>
              </a:rPr>
              <a:t>t happen </a:t>
            </a:r>
            <a:r>
              <a:rPr lang="en-US" altLang="ja-JP" sz="900" b="1" dirty="0">
                <a:latin typeface="Times New Roman" charset="0"/>
              </a:rPr>
              <a:t>during</a:t>
            </a:r>
            <a:r>
              <a:rPr lang="en-US" altLang="ja-JP" sz="900" dirty="0">
                <a:latin typeface="Times New Roman" charset="0"/>
              </a:rPr>
              <a:t> teaching, they happen before or after. </a:t>
            </a:r>
          </a:p>
          <a:p>
            <a:endParaRPr lang="en-US" sz="900" dirty="0">
              <a:latin typeface="Times New Roman" charset="0"/>
            </a:endParaRPr>
          </a:p>
          <a:p>
            <a:r>
              <a:rPr lang="en-US" sz="900" dirty="0">
                <a:latin typeface="Times New Roman" charset="0"/>
              </a:rPr>
              <a:t>The </a:t>
            </a:r>
            <a:r>
              <a:rPr lang="en-US" altLang="ja-JP" sz="900" dirty="0" smtClean="0">
                <a:latin typeface="Times New Roman" charset="0"/>
              </a:rPr>
              <a:t>green</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domains are the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domains that are directly experienced during the act of teaching. </a:t>
            </a:r>
          </a:p>
          <a:p>
            <a:r>
              <a:rPr lang="en-US" sz="900" dirty="0">
                <a:latin typeface="Times New Roman" charset="0"/>
              </a:rPr>
              <a:t>This is important because teaching is much more than what we can see during the teaching of the lesson.</a:t>
            </a:r>
          </a:p>
          <a:p>
            <a:endParaRPr lang="en-US" sz="900" dirty="0">
              <a:latin typeface="Times New Roman" charset="0"/>
            </a:endParaRPr>
          </a:p>
          <a:p>
            <a:r>
              <a:rPr lang="en-US" sz="900" dirty="0">
                <a:latin typeface="Times New Roman" charset="0"/>
              </a:rPr>
              <a:t>It also suggests that teacher evaluation is much more than just watching a lesson; it includes gather information about a teacher</a:t>
            </a:r>
            <a:r>
              <a:rPr lang="ja-JP" altLang="en-US" sz="900" dirty="0">
                <a:latin typeface="Times New Roman" charset="0"/>
              </a:rPr>
              <a:t>’</a:t>
            </a:r>
            <a:r>
              <a:rPr lang="en-US" altLang="ja-JP" sz="900" dirty="0">
                <a:latin typeface="Times New Roman" charset="0"/>
              </a:rPr>
              <a:t>s planning, and also about the professional responsibilities that the teacher regularly performs. Say that we will see how this concept of </a:t>
            </a:r>
            <a:r>
              <a:rPr lang="ja-JP" altLang="en-US" sz="900" dirty="0">
                <a:latin typeface="Times New Roman" charset="0"/>
              </a:rPr>
              <a:t>“</a:t>
            </a:r>
            <a:r>
              <a:rPr lang="en-US" altLang="ja-JP" sz="900" dirty="0">
                <a:latin typeface="Times New Roman" charset="0"/>
              </a:rPr>
              <a:t>on</a:t>
            </a:r>
            <a:r>
              <a:rPr lang="ja-JP" altLang="en-US" sz="900" dirty="0">
                <a:latin typeface="Times New Roman" charset="0"/>
              </a:rPr>
              <a:t>”</a:t>
            </a:r>
            <a:r>
              <a:rPr lang="en-US" altLang="ja-JP" sz="900" dirty="0">
                <a:latin typeface="Times New Roman" charset="0"/>
              </a:rPr>
              <a:t> and  </a:t>
            </a:r>
            <a:r>
              <a:rPr lang="ja-JP" altLang="en-US" sz="900" dirty="0">
                <a:latin typeface="Times New Roman" charset="0"/>
              </a:rPr>
              <a:t>“</a:t>
            </a:r>
            <a:r>
              <a:rPr lang="en-US" altLang="ja-JP" sz="900" dirty="0">
                <a:latin typeface="Times New Roman" charset="0"/>
              </a:rPr>
              <a:t>off</a:t>
            </a:r>
            <a:r>
              <a:rPr lang="ja-JP" altLang="en-US" sz="900" dirty="0">
                <a:latin typeface="Times New Roman" charset="0"/>
              </a:rPr>
              <a:t>”</a:t>
            </a:r>
            <a:r>
              <a:rPr lang="en-US" altLang="ja-JP" sz="900" dirty="0">
                <a:latin typeface="Times New Roman" charset="0"/>
              </a:rPr>
              <a:t> stage is played out in the Pennsylvania teacher evaluation process. </a:t>
            </a:r>
          </a:p>
          <a:p>
            <a:r>
              <a:rPr lang="en-US" sz="900" dirty="0">
                <a:latin typeface="Times New Roman" charset="0"/>
              </a:rPr>
              <a:t> </a:t>
            </a:r>
          </a:p>
          <a:p>
            <a:endParaRPr lang="en-US" dirty="0">
              <a:latin typeface="Times New Roman" charset="0"/>
            </a:endParaRPr>
          </a:p>
        </p:txBody>
      </p:sp>
      <p:sp>
        <p:nvSpPr>
          <p:cNvPr id="3481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9E23D2AE-7918-1E4A-838A-2289E5FA6FE9}" type="slidenum">
              <a:rPr lang="en-US" sz="1200" b="0" smtClean="0">
                <a:solidFill>
                  <a:prstClr val="black"/>
                </a:solidFill>
                <a:latin typeface="Times New Roman" charset="0"/>
              </a:rPr>
              <a:pPr algn="r" eaLnBrk="0" hangingPunct="0"/>
              <a:t>19</a:t>
            </a:fld>
            <a:endParaRPr lang="en-US" sz="1200" b="0" smtClean="0">
              <a:solidFill>
                <a:prstClr val="black"/>
              </a:solidFill>
              <a:latin typeface="Times New Roman" charset="0"/>
            </a:endParaRPr>
          </a:p>
        </p:txBody>
      </p:sp>
      <p:sp>
        <p:nvSpPr>
          <p:cNvPr id="3482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xfrm>
            <a:off x="1181100" y="696913"/>
            <a:ext cx="4648200" cy="3486150"/>
          </a:xfrm>
          <a:ln/>
        </p:spPr>
      </p:sp>
      <p:sp>
        <p:nvSpPr>
          <p:cNvPr id="3686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smtClean="0">
                <a:latin typeface="Times New Roman" charset="0"/>
              </a:rPr>
              <a:t>Cristine</a:t>
            </a:r>
          </a:p>
          <a:p>
            <a:endParaRPr lang="en-US" sz="900" b="1" dirty="0" smtClean="0">
              <a:latin typeface="Times New Roman" charset="0"/>
            </a:endParaRPr>
          </a:p>
          <a:p>
            <a:r>
              <a:rPr lang="en-US" sz="900" b="1" dirty="0" smtClean="0">
                <a:latin typeface="Times New Roman" charset="0"/>
              </a:rPr>
              <a:t>Show</a:t>
            </a:r>
            <a:r>
              <a:rPr lang="en-US" sz="900" b="1" dirty="0">
                <a:latin typeface="Times New Roman" charset="0"/>
              </a:rPr>
              <a:t>: </a:t>
            </a:r>
            <a:r>
              <a:rPr lang="en-US" sz="900" dirty="0">
                <a:latin typeface="Times New Roman" charset="0"/>
              </a:rPr>
              <a:t> The slide containing the features of the Framework and explain them as follows: (2 – 3 minutes</a:t>
            </a:r>
            <a:r>
              <a:rPr lang="en-US" sz="900" dirty="0" smtClean="0">
                <a:latin typeface="Times New Roman" charset="0"/>
              </a:rPr>
              <a:t>)</a:t>
            </a:r>
          </a:p>
          <a:p>
            <a:endParaRPr lang="en-US" sz="900" dirty="0">
              <a:latin typeface="Times New Roman" charset="0"/>
            </a:endParaRPr>
          </a:p>
          <a:p>
            <a:pPr>
              <a:buFontTx/>
              <a:buChar char="•"/>
            </a:pPr>
            <a:r>
              <a:rPr lang="en-US" sz="900" dirty="0">
                <a:latin typeface="Times New Roman" charset="0"/>
              </a:rPr>
              <a:t>Generic: It</a:t>
            </a:r>
            <a:r>
              <a:rPr lang="ja-JP" altLang="en-US" sz="900" dirty="0">
                <a:latin typeface="Times New Roman" charset="0"/>
              </a:rPr>
              <a:t>’</a:t>
            </a:r>
            <a:r>
              <a:rPr lang="en-US" altLang="ja-JP" sz="900" dirty="0">
                <a:latin typeface="Times New Roman" charset="0"/>
              </a:rPr>
              <a:t>s useful to a district to have ONE definition that applies to all teaching situations, all grade levels and all content areas.</a:t>
            </a:r>
          </a:p>
          <a:p>
            <a:r>
              <a:rPr lang="en-US" sz="900" dirty="0">
                <a:latin typeface="Times New Roman" charset="0"/>
              </a:rPr>
              <a:t> </a:t>
            </a:r>
          </a:p>
          <a:p>
            <a:pPr>
              <a:buFontTx/>
              <a:buChar char="•"/>
            </a:pPr>
            <a:r>
              <a:rPr lang="en-US" sz="900" dirty="0">
                <a:latin typeface="Times New Roman" charset="0"/>
              </a:rPr>
              <a:t>Not a checklist: Teaching is </a:t>
            </a:r>
            <a:r>
              <a:rPr lang="en-US" sz="900" dirty="0" smtClean="0">
                <a:latin typeface="Times New Roman" charset="0"/>
              </a:rPr>
              <a:t>too </a:t>
            </a:r>
            <a:r>
              <a:rPr lang="en-US" sz="900" dirty="0">
                <a:latin typeface="Times New Roman" charset="0"/>
              </a:rPr>
              <a:t>complex to be captured in a checklist.  We</a:t>
            </a:r>
            <a:r>
              <a:rPr lang="ja-JP" altLang="en-US" sz="900" dirty="0">
                <a:latin typeface="Times New Roman" charset="0"/>
              </a:rPr>
              <a:t>’</a:t>
            </a:r>
            <a:r>
              <a:rPr lang="en-US" altLang="ja-JP" sz="900" dirty="0" err="1">
                <a:latin typeface="Times New Roman" charset="0"/>
              </a:rPr>
              <a:t>ll</a:t>
            </a:r>
            <a:r>
              <a:rPr lang="en-US" altLang="ja-JP" sz="900" dirty="0">
                <a:latin typeface="Times New Roman" charset="0"/>
              </a:rPr>
              <a:t> see in a moment that the Framework has rubrics to describe it.</a:t>
            </a:r>
          </a:p>
          <a:p>
            <a:r>
              <a:rPr lang="en-US" sz="900" dirty="0">
                <a:latin typeface="Times New Roman" charset="0"/>
              </a:rPr>
              <a:t> </a:t>
            </a:r>
          </a:p>
          <a:p>
            <a:pPr>
              <a:buFontTx/>
              <a:buChar char="•"/>
            </a:pPr>
            <a:r>
              <a:rPr lang="en-US" sz="900" dirty="0">
                <a:latin typeface="Times New Roman" charset="0"/>
              </a:rPr>
              <a:t>Not prescriptive: </a:t>
            </a:r>
            <a:r>
              <a:rPr lang="en-US" sz="900" dirty="0" smtClean="0">
                <a:latin typeface="Times New Roman" charset="0"/>
              </a:rPr>
              <a:t>Doesn't</a:t>
            </a:r>
            <a:r>
              <a:rPr lang="ja-JP" altLang="en-US" sz="900" dirty="0" smtClean="0">
                <a:latin typeface="Times New Roman" charset="0"/>
              </a:rPr>
              <a:t>’</a:t>
            </a:r>
            <a:r>
              <a:rPr lang="en-US" altLang="ja-JP" sz="900" dirty="0" smtClean="0">
                <a:latin typeface="Times New Roman" charset="0"/>
              </a:rPr>
              <a:t>t </a:t>
            </a:r>
            <a:r>
              <a:rPr lang="en-US" altLang="ja-JP" sz="900" dirty="0">
                <a:latin typeface="Times New Roman" charset="0"/>
              </a:rPr>
              <a:t>tell teachers how to do their work; rather, it tells WHAT qualities of teaching are most likely to produce student learning</a:t>
            </a:r>
          </a:p>
          <a:p>
            <a:r>
              <a:rPr lang="en-US" sz="900" dirty="0">
                <a:latin typeface="Times New Roman" charset="0"/>
              </a:rPr>
              <a:t> </a:t>
            </a:r>
          </a:p>
          <a:p>
            <a:pPr>
              <a:buFontTx/>
              <a:buChar char="•"/>
            </a:pPr>
            <a:r>
              <a:rPr lang="en-US" sz="900" dirty="0">
                <a:latin typeface="Times New Roman" charset="0"/>
              </a:rPr>
              <a:t>Comprehensive: As we just saw, it contains both </a:t>
            </a:r>
            <a:r>
              <a:rPr lang="ja-JP" altLang="en-US" sz="900" dirty="0">
                <a:latin typeface="Times New Roman" charset="0"/>
              </a:rPr>
              <a:t>“</a:t>
            </a:r>
            <a:r>
              <a:rPr lang="en-US" altLang="ja-JP" sz="900" dirty="0">
                <a:latin typeface="Times New Roman" charset="0"/>
              </a:rPr>
              <a:t>off-stage</a:t>
            </a:r>
            <a:r>
              <a:rPr lang="ja-JP" altLang="en-US" sz="900" dirty="0">
                <a:latin typeface="Times New Roman" charset="0"/>
              </a:rPr>
              <a:t>”</a:t>
            </a:r>
            <a:r>
              <a:rPr lang="en-US" altLang="ja-JP" sz="900" dirty="0">
                <a:latin typeface="Times New Roman" charset="0"/>
              </a:rPr>
              <a:t> and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aspects of teaching </a:t>
            </a:r>
          </a:p>
          <a:p>
            <a:r>
              <a:rPr lang="en-US" sz="900" dirty="0">
                <a:latin typeface="Times New Roman" charset="0"/>
              </a:rPr>
              <a:t> </a:t>
            </a:r>
          </a:p>
          <a:p>
            <a:pPr>
              <a:buFontTx/>
              <a:buChar char="•"/>
            </a:pPr>
            <a:r>
              <a:rPr lang="en-US" sz="900" dirty="0">
                <a:latin typeface="Times New Roman" charset="0"/>
              </a:rPr>
              <a:t>Inclusive: Applies to all teachers, from the newest to the most experienced.</a:t>
            </a:r>
          </a:p>
          <a:p>
            <a:pPr>
              <a:buFontTx/>
              <a:buChar char="•"/>
            </a:pPr>
            <a:endParaRPr lang="en-US" sz="900" dirty="0">
              <a:latin typeface="Times New Roman" charset="0"/>
            </a:endParaRPr>
          </a:p>
          <a:p>
            <a:r>
              <a:rPr lang="en-US" sz="900" b="1" dirty="0">
                <a:latin typeface="Times New Roman" charset="0"/>
              </a:rPr>
              <a:t>Ask: </a:t>
            </a:r>
            <a:r>
              <a:rPr lang="en-US" sz="900" dirty="0">
                <a:latin typeface="Times New Roman" charset="0"/>
              </a:rPr>
              <a:t> Participants to turn and talk to an elbow partner for 2 minutes about why these qualities of the Framework are important and useful. </a:t>
            </a:r>
            <a:endParaRPr lang="en-US" sz="900" b="1" dirty="0">
              <a:latin typeface="Times New Roman" charset="0"/>
            </a:endParaRPr>
          </a:p>
          <a:p>
            <a:endParaRPr lang="en-US" sz="900" dirty="0">
              <a:latin typeface="Times New Roman" charset="0"/>
            </a:endParaRPr>
          </a:p>
        </p:txBody>
      </p:sp>
      <p:sp>
        <p:nvSpPr>
          <p:cNvPr id="3686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7DB6C13-6371-7A47-87E2-C803A2553ED9}" type="slidenum">
              <a:rPr lang="en-US" sz="1200" b="0" smtClean="0">
                <a:solidFill>
                  <a:prstClr val="black"/>
                </a:solidFill>
                <a:latin typeface="Times New Roman" charset="0"/>
              </a:rPr>
              <a:pPr algn="r" eaLnBrk="0" hangingPunct="0"/>
              <a:t>20</a:t>
            </a:fld>
            <a:endParaRPr lang="en-US" sz="1200" b="0" smtClean="0">
              <a:solidFill>
                <a:prstClr val="black"/>
              </a:solidFill>
              <a:latin typeface="Times New Roman" charset="0"/>
            </a:endParaRPr>
          </a:p>
        </p:txBody>
      </p:sp>
      <p:sp>
        <p:nvSpPr>
          <p:cNvPr id="3686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xfrm>
            <a:off x="1181100" y="696913"/>
            <a:ext cx="4648200" cy="3486150"/>
          </a:xfrm>
          <a:ln/>
        </p:spPr>
      </p:sp>
      <p:sp>
        <p:nvSpPr>
          <p:cNvPr id="389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800" b="1" dirty="0">
                <a:latin typeface="Times New Roman" charset="0"/>
              </a:rPr>
              <a:t>Direct: </a:t>
            </a:r>
            <a:r>
              <a:rPr lang="en-US" sz="800" dirty="0">
                <a:latin typeface="Times New Roman" charset="0"/>
              </a:rPr>
              <a:t>Participants to their </a:t>
            </a:r>
            <a:r>
              <a:rPr lang="en-US" sz="800" b="1" dirty="0">
                <a:latin typeface="Times New Roman" charset="0"/>
              </a:rPr>
              <a:t> </a:t>
            </a:r>
            <a:r>
              <a:rPr lang="en-US" sz="800" dirty="0">
                <a:latin typeface="Times New Roman" charset="0"/>
              </a:rPr>
              <a:t>copies of the Framework rubrics, found in the </a:t>
            </a:r>
            <a:r>
              <a:rPr lang="en-US" sz="800" dirty="0" smtClean="0">
                <a:latin typeface="Times New Roman" charset="0"/>
              </a:rPr>
              <a:t>Resource Section of your</a:t>
            </a:r>
            <a:r>
              <a:rPr lang="en-US" sz="800" baseline="0" dirty="0" smtClean="0">
                <a:latin typeface="Times New Roman" charset="0"/>
              </a:rPr>
              <a:t> Binder</a:t>
            </a:r>
            <a:endParaRPr lang="en-US" sz="800" dirty="0">
              <a:latin typeface="Times New Roman" charset="0"/>
            </a:endParaRPr>
          </a:p>
          <a:p>
            <a:r>
              <a:rPr lang="en-US" sz="800" b="1" dirty="0">
                <a:latin typeface="Times New Roman" charset="0"/>
              </a:rPr>
              <a:t> </a:t>
            </a:r>
            <a:endParaRPr lang="en-US" sz="800" dirty="0">
              <a:latin typeface="Times New Roman" charset="0"/>
            </a:endParaRPr>
          </a:p>
          <a:p>
            <a:r>
              <a:rPr lang="en-US" sz="800" b="1" dirty="0">
                <a:latin typeface="Times New Roman" charset="0"/>
              </a:rPr>
              <a:t>Show: </a:t>
            </a:r>
            <a:r>
              <a:rPr lang="en-US" sz="800" dirty="0">
                <a:latin typeface="Times New Roman" charset="0"/>
              </a:rPr>
              <a:t> Slide containing the rubric for component 2a. </a:t>
            </a:r>
          </a:p>
          <a:p>
            <a:r>
              <a:rPr lang="en-US" sz="800" dirty="0">
                <a:latin typeface="Times New Roman" charset="0"/>
              </a:rPr>
              <a:t> </a:t>
            </a:r>
          </a:p>
          <a:p>
            <a:r>
              <a:rPr lang="en-US" sz="800" b="1" dirty="0">
                <a:latin typeface="Times New Roman" charset="0"/>
              </a:rPr>
              <a:t>Invite:</a:t>
            </a:r>
            <a:r>
              <a:rPr lang="en-US" sz="800" dirty="0">
                <a:latin typeface="Times New Roman" charset="0"/>
              </a:rPr>
              <a:t> Participants, with an elbow partner, to examine their rubrics for the components of the Framework and to discuss what they notice. (4 – 5 minutes), then, </a:t>
            </a:r>
          </a:p>
          <a:p>
            <a:r>
              <a:rPr lang="en-US" sz="800" dirty="0">
                <a:latin typeface="Times New Roman" charset="0"/>
              </a:rPr>
              <a:t> </a:t>
            </a:r>
          </a:p>
          <a:p>
            <a:r>
              <a:rPr lang="en-US" sz="800" b="1" dirty="0">
                <a:latin typeface="Times New Roman" charset="0"/>
              </a:rPr>
              <a:t>Point out:  </a:t>
            </a:r>
            <a:r>
              <a:rPr lang="en-US" sz="800" dirty="0">
                <a:latin typeface="Times New Roman" charset="0"/>
              </a:rPr>
              <a:t>That the rubrics contain four </a:t>
            </a:r>
            <a:r>
              <a:rPr lang="en-US" sz="800" b="1" dirty="0">
                <a:latin typeface="Times New Roman" charset="0"/>
              </a:rPr>
              <a:t>Levels of Performance: </a:t>
            </a:r>
            <a:endParaRPr lang="en-US" sz="800" dirty="0">
              <a:latin typeface="Times New Roman" charset="0"/>
            </a:endParaRPr>
          </a:p>
          <a:p>
            <a:r>
              <a:rPr lang="en-US" sz="800" dirty="0">
                <a:latin typeface="Times New Roman" charset="0"/>
              </a:rPr>
              <a:t>Unsatisfactory</a:t>
            </a:r>
          </a:p>
          <a:p>
            <a:r>
              <a:rPr lang="en-US" sz="800" dirty="0" smtClean="0">
                <a:latin typeface="Times New Roman" charset="0"/>
              </a:rPr>
              <a:t>Progressing/Needs</a:t>
            </a:r>
            <a:r>
              <a:rPr lang="en-US" sz="800" baseline="0" dirty="0" smtClean="0">
                <a:latin typeface="Times New Roman" charset="0"/>
              </a:rPr>
              <a:t> Improvement</a:t>
            </a:r>
            <a:endParaRPr lang="en-US" sz="800" dirty="0">
              <a:latin typeface="Times New Roman" charset="0"/>
            </a:endParaRPr>
          </a:p>
          <a:p>
            <a:r>
              <a:rPr lang="en-US" sz="800" dirty="0">
                <a:latin typeface="Times New Roman" charset="0"/>
              </a:rPr>
              <a:t>Proficient</a:t>
            </a:r>
          </a:p>
          <a:p>
            <a:r>
              <a:rPr lang="en-US" sz="800" dirty="0">
                <a:latin typeface="Times New Roman" charset="0"/>
              </a:rPr>
              <a:t>Distinguished</a:t>
            </a:r>
          </a:p>
          <a:p>
            <a:endParaRPr lang="en-US" sz="800" dirty="0">
              <a:latin typeface="Times New Roman" charset="0"/>
            </a:endParaRPr>
          </a:p>
          <a:p>
            <a:r>
              <a:rPr lang="en-US" sz="800" dirty="0">
                <a:latin typeface="Times New Roman" charset="0"/>
              </a:rPr>
              <a:t>(Remind participants that this is another vocabulary word: Levels of Performance.)</a:t>
            </a:r>
          </a:p>
          <a:p>
            <a:endParaRPr lang="en-US" sz="800" dirty="0">
              <a:latin typeface="Times New Roman" charset="0"/>
            </a:endParaRPr>
          </a:p>
          <a:p>
            <a:r>
              <a:rPr lang="en-US" sz="800" dirty="0">
                <a:latin typeface="Times New Roman" charset="0"/>
              </a:rPr>
              <a:t>Also point out that some of the components are shaded. These are the </a:t>
            </a:r>
            <a:r>
              <a:rPr lang="en-US" sz="800" b="1" dirty="0">
                <a:latin typeface="Times New Roman" charset="0"/>
              </a:rPr>
              <a:t>power components, </a:t>
            </a:r>
            <a:r>
              <a:rPr lang="en-US" sz="800" dirty="0">
                <a:latin typeface="Times New Roman" charset="0"/>
              </a:rPr>
              <a:t> which means that they  are especially useful to us in growing our practices. While all components are important, it is sometimes useful to streamline our thinking about them, since 22 seems like a lot. We can</a:t>
            </a:r>
            <a:r>
              <a:rPr lang="ja-JP" altLang="en-US" sz="800" dirty="0">
                <a:latin typeface="Times New Roman" charset="0"/>
              </a:rPr>
              <a:t>’</a:t>
            </a:r>
            <a:r>
              <a:rPr lang="en-US" altLang="ja-JP" sz="800" dirty="0">
                <a:latin typeface="Times New Roman" charset="0"/>
              </a:rPr>
              <a:t>t really separate the power components from the others realistically, but if we want to give any components </a:t>
            </a:r>
            <a:r>
              <a:rPr lang="ja-JP" altLang="en-US" sz="800" dirty="0">
                <a:latin typeface="Times New Roman" charset="0"/>
              </a:rPr>
              <a:t>“</a:t>
            </a:r>
            <a:r>
              <a:rPr lang="en-US" altLang="ja-JP" sz="800" dirty="0">
                <a:latin typeface="Times New Roman" charset="0"/>
              </a:rPr>
              <a:t>special attention</a:t>
            </a:r>
            <a:r>
              <a:rPr lang="ja-JP" altLang="en-US" sz="800" dirty="0">
                <a:latin typeface="Times New Roman" charset="0"/>
              </a:rPr>
              <a:t>”</a:t>
            </a:r>
            <a:r>
              <a:rPr lang="en-US" altLang="ja-JP" sz="800" dirty="0">
                <a:latin typeface="Times New Roman" charset="0"/>
              </a:rPr>
              <a:t>, then these ones would be good choices. </a:t>
            </a:r>
          </a:p>
          <a:p>
            <a:r>
              <a:rPr lang="en-US" sz="800" b="1" dirty="0">
                <a:latin typeface="Times New Roman" charset="0"/>
              </a:rPr>
              <a:t> </a:t>
            </a:r>
            <a:endParaRPr lang="en-US" sz="800" dirty="0">
              <a:latin typeface="Times New Roman" charset="0"/>
            </a:endParaRPr>
          </a:p>
          <a:p>
            <a:r>
              <a:rPr lang="en-US" sz="800" b="1" dirty="0">
                <a:latin typeface="Times New Roman" charset="0"/>
              </a:rPr>
              <a:t>Say: </a:t>
            </a:r>
            <a:r>
              <a:rPr lang="en-US" sz="800" dirty="0">
                <a:latin typeface="Times New Roman" charset="0"/>
              </a:rPr>
              <a:t> That the rubrics are useful in making the Framework more complete,  and enable us all to acquire a common vision of teaching at its higher (and lower) levels. It is useful for many purposes to have these levels of performance: self-assessment, use with new teachers, evaluation, etc. It makes  the process of observing teaching less subjective. </a:t>
            </a:r>
          </a:p>
          <a:p>
            <a:r>
              <a:rPr lang="en-US" sz="800" dirty="0">
                <a:latin typeface="Times New Roman" charset="0"/>
              </a:rPr>
              <a:t>Tell participants that we</a:t>
            </a:r>
            <a:r>
              <a:rPr lang="ja-JP" altLang="en-US" sz="800" dirty="0">
                <a:latin typeface="Times New Roman" charset="0"/>
              </a:rPr>
              <a:t>’</a:t>
            </a:r>
            <a:r>
              <a:rPr lang="en-US" altLang="ja-JP" sz="800" dirty="0" err="1">
                <a:latin typeface="Times New Roman" charset="0"/>
              </a:rPr>
              <a:t>ll</a:t>
            </a:r>
            <a:r>
              <a:rPr lang="en-US" altLang="ja-JP" sz="800" dirty="0">
                <a:latin typeface="Times New Roman" charset="0"/>
              </a:rPr>
              <a:t> now do an activity that gives us an additional experience with the Framework.</a:t>
            </a:r>
          </a:p>
          <a:p>
            <a:endParaRPr lang="en-US" sz="800" dirty="0">
              <a:latin typeface="Times New Roman" charset="0"/>
            </a:endParaRPr>
          </a:p>
        </p:txBody>
      </p:sp>
      <p:sp>
        <p:nvSpPr>
          <p:cNvPr id="3891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F8D77B8D-9495-2948-8F63-B49E394CF678}" type="slidenum">
              <a:rPr lang="en-US" sz="1200" b="0" smtClean="0">
                <a:solidFill>
                  <a:prstClr val="black"/>
                </a:solidFill>
                <a:latin typeface="Times New Roman" charset="0"/>
              </a:rPr>
              <a:pPr algn="r" eaLnBrk="0" hangingPunct="0"/>
              <a:t>21</a:t>
            </a:fld>
            <a:endParaRPr lang="en-US" sz="1200" b="0" smtClean="0">
              <a:solidFill>
                <a:prstClr val="black"/>
              </a:solidFill>
              <a:latin typeface="Times New Roman" charset="0"/>
            </a:endParaRPr>
          </a:p>
        </p:txBody>
      </p:sp>
      <p:sp>
        <p:nvSpPr>
          <p:cNvPr id="3891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xfrm>
            <a:off x="1181100" y="696913"/>
            <a:ext cx="4648200" cy="3486150"/>
          </a:xfrm>
          <a:ln/>
        </p:spPr>
      </p:sp>
      <p:sp>
        <p:nvSpPr>
          <p:cNvPr id="40962" name="Notes Placeholder 2"/>
          <p:cNvSpPr>
            <a:spLocks noGrp="1"/>
          </p:cNvSpPr>
          <p:nvPr>
            <p:ph type="body" idx="1"/>
          </p:nvPr>
        </p:nvSpPr>
        <p:spPr>
          <a:xfrm>
            <a:off x="934720"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Trainers</a:t>
            </a:r>
            <a:r>
              <a:rPr lang="ja-JP" altLang="en-US" sz="900" i="1" dirty="0">
                <a:latin typeface="Times New Roman" charset="0"/>
              </a:rPr>
              <a:t>’</a:t>
            </a:r>
            <a:r>
              <a:rPr lang="en-US" altLang="ja-JP" sz="900" i="1" dirty="0">
                <a:latin typeface="Times New Roman" charset="0"/>
              </a:rPr>
              <a:t> note: participants should be seated in tables of 5 or more participants. </a:t>
            </a:r>
          </a:p>
          <a:p>
            <a:endParaRPr lang="en-US" sz="900" i="1" dirty="0">
              <a:latin typeface="Times New Roman" charset="0"/>
            </a:endParaRPr>
          </a:p>
          <a:p>
            <a:endParaRPr lang="en-US" sz="900" i="1" dirty="0">
              <a:latin typeface="Times New Roman" charset="0"/>
            </a:endParaRPr>
          </a:p>
          <a:p>
            <a:r>
              <a:rPr lang="en-US" sz="900" dirty="0">
                <a:latin typeface="Times New Roman" charset="0"/>
              </a:rPr>
              <a:t>Introduce the activity:</a:t>
            </a:r>
          </a:p>
          <a:p>
            <a:endParaRPr lang="en-US" sz="900" dirty="0">
              <a:latin typeface="Times New Roman" charset="0"/>
            </a:endParaRPr>
          </a:p>
          <a:p>
            <a:r>
              <a:rPr lang="en-US" sz="900" dirty="0">
                <a:latin typeface="Times New Roman" charset="0"/>
              </a:rPr>
              <a:t>Direct participants</a:t>
            </a:r>
            <a:r>
              <a:rPr lang="ja-JP" altLang="en-US" sz="900" dirty="0">
                <a:latin typeface="Times New Roman" charset="0"/>
              </a:rPr>
              <a:t>’</a:t>
            </a:r>
            <a:r>
              <a:rPr lang="en-US" altLang="ja-JP" sz="900" dirty="0">
                <a:latin typeface="Times New Roman" charset="0"/>
              </a:rPr>
              <a:t> attention to the </a:t>
            </a:r>
            <a:r>
              <a:rPr lang="ja-JP" altLang="en-US" sz="900" dirty="0" smtClean="0">
                <a:latin typeface="Times New Roman" charset="0"/>
              </a:rPr>
              <a:t>“</a:t>
            </a:r>
            <a:r>
              <a:rPr lang="en-US" altLang="ja-JP" sz="900" dirty="0" smtClean="0">
                <a:latin typeface="Times New Roman" charset="0"/>
              </a:rPr>
              <a:t>blue</a:t>
            </a:r>
            <a:r>
              <a:rPr lang="ja-JP" altLang="en-US" sz="900" dirty="0" smtClean="0">
                <a:latin typeface="Times New Roman" charset="0"/>
              </a:rPr>
              <a:t>”</a:t>
            </a:r>
            <a:r>
              <a:rPr lang="en-US" altLang="ja-JP" sz="900" dirty="0" smtClean="0">
                <a:latin typeface="Times New Roman" charset="0"/>
              </a:rPr>
              <a:t> </a:t>
            </a:r>
            <a:r>
              <a:rPr lang="en-US" altLang="ja-JP" sz="900" dirty="0">
                <a:latin typeface="Times New Roman" charset="0"/>
              </a:rPr>
              <a:t>domain, Instruction. </a:t>
            </a:r>
          </a:p>
          <a:p>
            <a:endParaRPr lang="en-US" sz="900" dirty="0">
              <a:latin typeface="Times New Roman" charset="0"/>
            </a:endParaRPr>
          </a:p>
          <a:p>
            <a:r>
              <a:rPr lang="en-US" sz="900" b="1" dirty="0">
                <a:latin typeface="Times New Roman" charset="0"/>
              </a:rPr>
              <a:t>Say: </a:t>
            </a:r>
            <a:r>
              <a:rPr lang="en-US" sz="900" dirty="0">
                <a:latin typeface="Times New Roman" charset="0"/>
              </a:rPr>
              <a:t>Referring to the slide of the framework, explain that today we</a:t>
            </a:r>
            <a:r>
              <a:rPr lang="ja-JP" altLang="en-US" sz="900" dirty="0">
                <a:latin typeface="Times New Roman" charset="0"/>
              </a:rPr>
              <a:t>’</a:t>
            </a:r>
            <a:r>
              <a:rPr lang="en-US" altLang="ja-JP" sz="900" dirty="0" err="1">
                <a:latin typeface="Times New Roman" charset="0"/>
              </a:rPr>
              <a:t>ll</a:t>
            </a:r>
            <a:r>
              <a:rPr lang="en-US" altLang="ja-JP" sz="900" dirty="0">
                <a:latin typeface="Times New Roman" charset="0"/>
              </a:rPr>
              <a:t> take a </a:t>
            </a:r>
            <a:r>
              <a:rPr lang="ja-JP" altLang="en-US" sz="900" dirty="0">
                <a:latin typeface="Times New Roman" charset="0"/>
              </a:rPr>
              <a:t>“</a:t>
            </a:r>
            <a:r>
              <a:rPr lang="en-US" altLang="ja-JP" sz="900" dirty="0">
                <a:latin typeface="Times New Roman" charset="0"/>
              </a:rPr>
              <a:t>deep dive</a:t>
            </a:r>
            <a:r>
              <a:rPr lang="ja-JP" altLang="en-US" sz="900" dirty="0">
                <a:latin typeface="Times New Roman" charset="0"/>
              </a:rPr>
              <a:t>”</a:t>
            </a:r>
            <a:r>
              <a:rPr lang="en-US" altLang="ja-JP" sz="900" dirty="0">
                <a:latin typeface="Times New Roman" charset="0"/>
              </a:rPr>
              <a:t> into one of the domains of the Framework, Domain 3. We chose this </a:t>
            </a:r>
            <a:r>
              <a:rPr lang="ja-JP" altLang="en-US" sz="900" dirty="0">
                <a:latin typeface="Times New Roman" charset="0"/>
              </a:rPr>
              <a:t>“</a:t>
            </a:r>
            <a:r>
              <a:rPr lang="en-US" altLang="ja-JP" sz="900" dirty="0">
                <a:latin typeface="Times New Roman" charset="0"/>
              </a:rPr>
              <a:t>on-stage</a:t>
            </a:r>
            <a:r>
              <a:rPr lang="ja-JP" altLang="en-US" sz="900" dirty="0">
                <a:latin typeface="Times New Roman" charset="0"/>
              </a:rPr>
              <a:t>”</a:t>
            </a:r>
            <a:r>
              <a:rPr lang="en-US" altLang="ja-JP" sz="900" dirty="0">
                <a:latin typeface="Times New Roman" charset="0"/>
              </a:rPr>
              <a:t> domain because it is what most people think of when they think about teaching.</a:t>
            </a:r>
          </a:p>
          <a:p>
            <a:r>
              <a:rPr lang="en-US" sz="900" dirty="0">
                <a:latin typeface="Times New Roman" charset="0"/>
              </a:rPr>
              <a:t> </a:t>
            </a:r>
          </a:p>
          <a:p>
            <a:endParaRPr lang="en-US" sz="900" dirty="0">
              <a:latin typeface="Times New Roman" charset="0"/>
            </a:endParaRPr>
          </a:p>
        </p:txBody>
      </p:sp>
      <p:sp>
        <p:nvSpPr>
          <p:cNvPr id="4096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D90D4AD2-0F80-A946-9B17-F32EE1FE661B}" type="slidenum">
              <a:rPr lang="en-US" sz="1200" b="0" smtClean="0">
                <a:solidFill>
                  <a:prstClr val="black"/>
                </a:solidFill>
                <a:latin typeface="Times New Roman" charset="0"/>
              </a:rPr>
              <a:pPr algn="r" eaLnBrk="0" hangingPunct="0"/>
              <a:t>22</a:t>
            </a:fld>
            <a:endParaRPr lang="en-US" sz="1200" b="0" smtClean="0">
              <a:solidFill>
                <a:prstClr val="black"/>
              </a:solidFill>
              <a:latin typeface="Times New Roman" charset="0"/>
            </a:endParaRPr>
          </a:p>
        </p:txBody>
      </p:sp>
      <p:sp>
        <p:nvSpPr>
          <p:cNvPr id="4096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Direct participants to their rubric of Domain 3, found in their </a:t>
            </a:r>
            <a:r>
              <a:rPr lang="en-US" dirty="0" smtClean="0">
                <a:latin typeface="Times New Roman" charset="0"/>
              </a:rPr>
              <a:t>resource</a:t>
            </a:r>
            <a:r>
              <a:rPr lang="en-US" baseline="0" dirty="0" smtClean="0">
                <a:latin typeface="Times New Roman" charset="0"/>
              </a:rPr>
              <a:t> section </a:t>
            </a:r>
            <a:r>
              <a:rPr lang="en-US" dirty="0" smtClean="0">
                <a:latin typeface="Times New Roman" charset="0"/>
              </a:rPr>
              <a:t>and </a:t>
            </a:r>
            <a:r>
              <a:rPr lang="en-US" dirty="0">
                <a:latin typeface="Times New Roman" charset="0"/>
              </a:rPr>
              <a:t>give them a moment or two to skim them.</a:t>
            </a:r>
          </a:p>
          <a:p>
            <a:endParaRPr lang="en-US" dirty="0">
              <a:latin typeface="Times New Roman" charset="0"/>
            </a:endParaRPr>
          </a:p>
          <a:p>
            <a:r>
              <a:rPr lang="en-US" dirty="0">
                <a:latin typeface="Times New Roman" charset="0"/>
              </a:rPr>
              <a:t>Explain a couple points:</a:t>
            </a:r>
          </a:p>
          <a:p>
            <a:r>
              <a:rPr lang="en-US" dirty="0">
                <a:latin typeface="Times New Roman" charset="0"/>
              </a:rPr>
              <a:t>3a has a lot to do with explaining directions and procedures</a:t>
            </a:r>
          </a:p>
          <a:p>
            <a:r>
              <a:rPr lang="en-US" dirty="0">
                <a:latin typeface="Times New Roman" charset="0"/>
              </a:rPr>
              <a:t>3b refers to a technique used to advance learning</a:t>
            </a:r>
          </a:p>
          <a:p>
            <a:r>
              <a:rPr lang="en-US" dirty="0">
                <a:latin typeface="Times New Roman" charset="0"/>
              </a:rPr>
              <a:t>3c is the most important component of the entire Framework, the purpose for which all other components exist</a:t>
            </a:r>
          </a:p>
          <a:p>
            <a:r>
              <a:rPr lang="en-US" dirty="0">
                <a:latin typeface="Times New Roman" charset="0"/>
              </a:rPr>
              <a:t>3d is about assessing students during the act of teaching so that instruction can be modified as it is delivered, if necessary</a:t>
            </a:r>
          </a:p>
          <a:p>
            <a:r>
              <a:rPr lang="en-US" dirty="0">
                <a:latin typeface="Times New Roman" charset="0"/>
              </a:rPr>
              <a:t>3e has to do with modifying teaching based on either an appropriate teachable moment, or based on evidence that instruction is not working in some way. </a:t>
            </a:r>
          </a:p>
          <a:p>
            <a:endParaRPr lang="en-US" dirty="0">
              <a:latin typeface="Times New Roman" charset="0"/>
            </a:endParaRPr>
          </a:p>
          <a:p>
            <a:r>
              <a:rPr lang="en-US" dirty="0">
                <a:latin typeface="Times New Roman" charset="0"/>
              </a:rPr>
              <a:t>Direct participants to Worksheet #3 in their Participant Materials, found on  page </a:t>
            </a:r>
            <a:r>
              <a:rPr lang="en-US" dirty="0" smtClean="0">
                <a:latin typeface="Times New Roman" charset="0"/>
              </a:rPr>
              <a:t>5. </a:t>
            </a:r>
            <a:endParaRPr lang="en-US" dirty="0">
              <a:latin typeface="Times New Roman" charset="0"/>
            </a:endParaRPr>
          </a:p>
        </p:txBody>
      </p:sp>
      <p:sp>
        <p:nvSpPr>
          <p:cNvPr id="4301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a:solidFill>
                  <a:prstClr val="black"/>
                </a:solidFill>
              </a:rPr>
              <a:t>14</a:t>
            </a:r>
          </a:p>
        </p:txBody>
      </p:sp>
      <p:sp>
        <p:nvSpPr>
          <p:cNvPr id="43011" name="Slide Image Placeholder 4"/>
          <p:cNvSpPr>
            <a:spLocks noGrp="1" noRot="1" noChangeAspect="1" noTextEdit="1"/>
          </p:cNvSpPr>
          <p:nvPr>
            <p:ph type="sldImg"/>
          </p:nvPr>
        </p:nvSpPr>
        <p:spPr>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a:xfrm>
            <a:off x="1181100" y="696913"/>
            <a:ext cx="4648200" cy="3486150"/>
          </a:xfrm>
          <a:ln/>
        </p:spPr>
      </p:sp>
      <p:sp>
        <p:nvSpPr>
          <p:cNvPr id="450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z="900" i="1">
                <a:latin typeface="Times New Roman" charset="0"/>
              </a:rPr>
              <a:t>The goal of this activity is for participants to be able to translate the words in the rubric to a specific example that illustrates the level of performance. </a:t>
            </a:r>
          </a:p>
          <a:p>
            <a:pPr>
              <a:lnSpc>
                <a:spcPct val="90000"/>
              </a:lnSpc>
            </a:pPr>
            <a:endParaRPr lang="en-US" sz="900" i="1">
              <a:latin typeface="Times New Roman" charset="0"/>
            </a:endParaRPr>
          </a:p>
          <a:p>
            <a:pPr>
              <a:lnSpc>
                <a:spcPct val="90000"/>
              </a:lnSpc>
            </a:pPr>
            <a:r>
              <a:rPr lang="en-US" sz="900">
                <a:latin typeface="Times New Roman" charset="0"/>
              </a:rPr>
              <a:t>Ask participants to </a:t>
            </a:r>
            <a:r>
              <a:rPr lang="ja-JP" altLang="en-US" sz="900">
                <a:latin typeface="Times New Roman" charset="0"/>
              </a:rPr>
              <a:t>“</a:t>
            </a:r>
            <a:r>
              <a:rPr lang="en-US" altLang="ja-JP" sz="900">
                <a:latin typeface="Times New Roman" charset="0"/>
              </a:rPr>
              <a:t>letter off</a:t>
            </a:r>
            <a:r>
              <a:rPr lang="ja-JP" altLang="en-US" sz="900">
                <a:latin typeface="Times New Roman" charset="0"/>
              </a:rPr>
              <a:t>”</a:t>
            </a:r>
            <a:r>
              <a:rPr lang="en-US" altLang="ja-JP" sz="900">
                <a:latin typeface="Times New Roman" charset="0"/>
              </a:rPr>
              <a:t> around their table, </a:t>
            </a:r>
            <a:r>
              <a:rPr lang="ja-JP" altLang="en-US" sz="900">
                <a:latin typeface="Times New Roman" charset="0"/>
              </a:rPr>
              <a:t>“</a:t>
            </a:r>
            <a:r>
              <a:rPr lang="en-US" altLang="ja-JP" sz="900">
                <a:latin typeface="Times New Roman" charset="0"/>
              </a:rPr>
              <a:t>a</a:t>
            </a:r>
            <a:r>
              <a:rPr lang="ja-JP" altLang="en-US" sz="900">
                <a:latin typeface="Times New Roman" charset="0"/>
              </a:rPr>
              <a:t>”</a:t>
            </a:r>
            <a:r>
              <a:rPr lang="en-US" altLang="ja-JP" sz="900">
                <a:latin typeface="Times New Roman" charset="0"/>
              </a:rPr>
              <a:t> through </a:t>
            </a:r>
            <a:r>
              <a:rPr lang="ja-JP" altLang="en-US" sz="900">
                <a:latin typeface="Times New Roman" charset="0"/>
              </a:rPr>
              <a:t>“</a:t>
            </a:r>
            <a:r>
              <a:rPr lang="en-US" altLang="ja-JP" sz="900">
                <a:latin typeface="Times New Roman" charset="0"/>
              </a:rPr>
              <a:t>e</a:t>
            </a:r>
            <a:r>
              <a:rPr lang="ja-JP" altLang="en-US" sz="900">
                <a:latin typeface="Times New Roman" charset="0"/>
              </a:rPr>
              <a:t>”</a:t>
            </a:r>
            <a:r>
              <a:rPr lang="en-US" altLang="ja-JP" sz="900">
                <a:latin typeface="Times New Roman" charset="0"/>
              </a:rPr>
              <a:t>, representing the 5 components of Domain 3. Once each person has been assigned a letter (component) of Domain 3, ask them to reassemble into component-alike groups: all letter a</a:t>
            </a:r>
            <a:r>
              <a:rPr lang="ja-JP" altLang="en-US" sz="900">
                <a:latin typeface="Times New Roman" charset="0"/>
              </a:rPr>
              <a:t>’</a:t>
            </a:r>
            <a:r>
              <a:rPr lang="en-US" altLang="ja-JP" sz="900">
                <a:latin typeface="Times New Roman" charset="0"/>
              </a:rPr>
              <a:t>s together, b</a:t>
            </a:r>
            <a:r>
              <a:rPr lang="ja-JP" altLang="en-US" sz="900">
                <a:latin typeface="Times New Roman" charset="0"/>
              </a:rPr>
              <a:t>’</a:t>
            </a:r>
            <a:r>
              <a:rPr lang="en-US" altLang="ja-JP" sz="900">
                <a:latin typeface="Times New Roman" charset="0"/>
              </a:rPr>
              <a:t>s together and so on. </a:t>
            </a:r>
          </a:p>
          <a:p>
            <a:pPr>
              <a:lnSpc>
                <a:spcPct val="90000"/>
              </a:lnSpc>
            </a:pPr>
            <a:endParaRPr lang="en-US" sz="900" b="1" i="1">
              <a:latin typeface="Times New Roman" charset="0"/>
            </a:endParaRPr>
          </a:p>
          <a:p>
            <a:pPr>
              <a:lnSpc>
                <a:spcPct val="90000"/>
              </a:lnSpc>
            </a:pPr>
            <a:r>
              <a:rPr lang="en-US" sz="900">
                <a:latin typeface="Times New Roman" charset="0"/>
              </a:rPr>
              <a:t>Once participants are settled in their </a:t>
            </a:r>
            <a:r>
              <a:rPr lang="ja-JP" altLang="en-US" sz="900">
                <a:latin typeface="Times New Roman" charset="0"/>
              </a:rPr>
              <a:t>“</a:t>
            </a:r>
            <a:r>
              <a:rPr lang="en-US" altLang="ja-JP" sz="900">
                <a:latin typeface="Times New Roman" charset="0"/>
              </a:rPr>
              <a:t>expert groups</a:t>
            </a:r>
            <a:r>
              <a:rPr lang="ja-JP" altLang="en-US" sz="900">
                <a:latin typeface="Times New Roman" charset="0"/>
              </a:rPr>
              <a:t>”</a:t>
            </a:r>
            <a:r>
              <a:rPr lang="en-US" altLang="ja-JP" sz="900">
                <a:latin typeface="Times New Roman" charset="0"/>
              </a:rPr>
              <a:t>, e</a:t>
            </a:r>
            <a:r>
              <a:rPr lang="en-US" altLang="ja-JP" sz="900" b="1">
                <a:latin typeface="Times New Roman" charset="0"/>
              </a:rPr>
              <a:t>xplain (in @ 3 minutes) t</a:t>
            </a:r>
            <a:r>
              <a:rPr lang="en-US" altLang="ja-JP" sz="900">
                <a:latin typeface="Times New Roman" charset="0"/>
              </a:rPr>
              <a:t>he process of the activity, in which the goal of the group is to create four very specific examples of their assigned component at each of the four levels of performance. The examples should be created collaboratively and </a:t>
            </a:r>
            <a:r>
              <a:rPr lang="en-US" altLang="ja-JP" sz="900" b="1" u="sng">
                <a:latin typeface="Times New Roman" charset="0"/>
              </a:rPr>
              <a:t>written on the worksheet by all members of the group, not just one recorder.</a:t>
            </a:r>
            <a:endParaRPr lang="en-US" altLang="ja-JP" sz="900">
              <a:latin typeface="Times New Roman" charset="0"/>
            </a:endParaRPr>
          </a:p>
          <a:p>
            <a:pPr>
              <a:lnSpc>
                <a:spcPct val="90000"/>
              </a:lnSpc>
            </a:pPr>
            <a:r>
              <a:rPr lang="en-US" sz="900" b="1">
                <a:latin typeface="Times New Roman" charset="0"/>
              </a:rPr>
              <a:t> </a:t>
            </a:r>
            <a:endParaRPr lang="en-US" sz="900">
              <a:latin typeface="Times New Roman" charset="0"/>
            </a:endParaRPr>
          </a:p>
          <a:p>
            <a:pPr>
              <a:lnSpc>
                <a:spcPct val="90000"/>
              </a:lnSpc>
            </a:pPr>
            <a:r>
              <a:rPr lang="en-US" sz="900">
                <a:latin typeface="Times New Roman" charset="0"/>
              </a:rPr>
              <a:t> Give a couple more examples  in addition to the one on the slide, of specific vs. restating:</a:t>
            </a:r>
          </a:p>
          <a:p>
            <a:pPr>
              <a:lnSpc>
                <a:spcPct val="90000"/>
              </a:lnSpc>
            </a:pPr>
            <a:r>
              <a:rPr lang="en-US" sz="900">
                <a:latin typeface="Times New Roman" charset="0"/>
              </a:rPr>
              <a:t>Specific: 7 students raised their hands to ask for clarification on the directions</a:t>
            </a:r>
          </a:p>
          <a:p>
            <a:pPr>
              <a:lnSpc>
                <a:spcPct val="90000"/>
              </a:lnSpc>
            </a:pPr>
            <a:r>
              <a:rPr lang="en-US" sz="900">
                <a:latin typeface="Times New Roman" charset="0"/>
              </a:rPr>
              <a:t>Restating: The teacher</a:t>
            </a:r>
            <a:r>
              <a:rPr lang="ja-JP" altLang="en-US" sz="900">
                <a:latin typeface="Times New Roman" charset="0"/>
              </a:rPr>
              <a:t>’</a:t>
            </a:r>
            <a:r>
              <a:rPr lang="en-US" altLang="ja-JP" sz="900">
                <a:latin typeface="Times New Roman" charset="0"/>
              </a:rPr>
              <a:t>s directions were vague. </a:t>
            </a:r>
          </a:p>
          <a:p>
            <a:pPr>
              <a:lnSpc>
                <a:spcPct val="90000"/>
              </a:lnSpc>
            </a:pPr>
            <a:r>
              <a:rPr lang="en-US" sz="900">
                <a:latin typeface="Times New Roman" charset="0"/>
              </a:rPr>
              <a:t>Specific: The teacher stopped the lesson, said she could tell students were confused, and regrouped them according to their understanding</a:t>
            </a:r>
          </a:p>
          <a:p>
            <a:pPr>
              <a:lnSpc>
                <a:spcPct val="90000"/>
              </a:lnSpc>
            </a:pPr>
            <a:r>
              <a:rPr lang="en-US" sz="900">
                <a:latin typeface="Times New Roman" charset="0"/>
              </a:rPr>
              <a:t>Restating: The teacher made a smooth, major adjustment to the lesson.</a:t>
            </a:r>
          </a:p>
          <a:p>
            <a:pPr>
              <a:lnSpc>
                <a:spcPct val="90000"/>
              </a:lnSpc>
            </a:pPr>
            <a:r>
              <a:rPr lang="en-US" sz="900">
                <a:latin typeface="Times New Roman" charset="0"/>
              </a:rPr>
              <a:t> </a:t>
            </a:r>
          </a:p>
          <a:p>
            <a:pPr>
              <a:lnSpc>
                <a:spcPct val="90000"/>
              </a:lnSpc>
            </a:pPr>
            <a:r>
              <a:rPr lang="en-US" sz="900">
                <a:latin typeface="Times New Roman" charset="0"/>
              </a:rPr>
              <a:t> </a:t>
            </a:r>
          </a:p>
          <a:p>
            <a:pPr>
              <a:lnSpc>
                <a:spcPct val="90000"/>
              </a:lnSpc>
            </a:pPr>
            <a:r>
              <a:rPr lang="en-US" sz="900" b="1">
                <a:latin typeface="Times New Roman" charset="0"/>
              </a:rPr>
              <a:t>Allow: </a:t>
            </a:r>
            <a:r>
              <a:rPr lang="en-US" sz="900">
                <a:latin typeface="Times New Roman" charset="0"/>
              </a:rPr>
              <a:t> 10  - 15 minutes for small groups to finish the assignment. </a:t>
            </a:r>
          </a:p>
          <a:p>
            <a:pPr>
              <a:lnSpc>
                <a:spcPct val="90000"/>
              </a:lnSpc>
            </a:pPr>
            <a:r>
              <a:rPr lang="en-US" sz="900">
                <a:latin typeface="Times New Roman" charset="0"/>
              </a:rPr>
              <a:t> </a:t>
            </a:r>
          </a:p>
          <a:p>
            <a:pPr>
              <a:lnSpc>
                <a:spcPct val="90000"/>
              </a:lnSpc>
            </a:pPr>
            <a:r>
              <a:rPr lang="en-US" sz="900" b="1">
                <a:latin typeface="Times New Roman" charset="0"/>
              </a:rPr>
              <a:t>Note: you will need to check each group</a:t>
            </a:r>
            <a:r>
              <a:rPr lang="ja-JP" altLang="en-US" sz="900" b="1">
                <a:latin typeface="Times New Roman" charset="0"/>
              </a:rPr>
              <a:t>’</a:t>
            </a:r>
            <a:r>
              <a:rPr lang="en-US" altLang="ja-JP" sz="900" b="1">
                <a:latin typeface="Times New Roman" charset="0"/>
              </a:rPr>
              <a:t>s work early,  to make sure they are creating specific for instances, not restating the rubric and that </a:t>
            </a:r>
            <a:r>
              <a:rPr lang="en-US" altLang="ja-JP" sz="900" b="1" u="sng">
                <a:latin typeface="Times New Roman" charset="0"/>
              </a:rPr>
              <a:t>everyone is writing the generated examples on their own paper.</a:t>
            </a:r>
            <a:endParaRPr lang="en-US" altLang="ja-JP" sz="900" u="sng">
              <a:latin typeface="Times New Roman" charset="0"/>
            </a:endParaRPr>
          </a:p>
          <a:p>
            <a:pPr>
              <a:lnSpc>
                <a:spcPct val="90000"/>
              </a:lnSpc>
            </a:pPr>
            <a:r>
              <a:rPr lang="en-US" sz="900" b="1">
                <a:latin typeface="Times New Roman" charset="0"/>
              </a:rPr>
              <a:t> </a:t>
            </a:r>
            <a:endParaRPr lang="en-US" sz="900">
              <a:latin typeface="Times New Roman" charset="0"/>
            </a:endParaRPr>
          </a:p>
          <a:p>
            <a:pPr>
              <a:lnSpc>
                <a:spcPct val="90000"/>
              </a:lnSpc>
            </a:pPr>
            <a:endParaRPr lang="en-US" sz="900">
              <a:latin typeface="Times New Roman" charset="0"/>
            </a:endParaRPr>
          </a:p>
        </p:txBody>
      </p:sp>
      <p:sp>
        <p:nvSpPr>
          <p:cNvPr id="4505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5A1E978C-07B2-274C-9FD6-84C39AB18B69}" type="slidenum">
              <a:rPr lang="en-US" sz="1200" b="0" smtClean="0">
                <a:solidFill>
                  <a:prstClr val="black"/>
                </a:solidFill>
                <a:latin typeface="Times New Roman" charset="0"/>
              </a:rPr>
              <a:pPr algn="r" eaLnBrk="0" hangingPunct="0"/>
              <a:t>24</a:t>
            </a:fld>
            <a:endParaRPr lang="en-US" sz="1200" b="0" smtClean="0">
              <a:solidFill>
                <a:prstClr val="black"/>
              </a:solidFill>
              <a:latin typeface="Times New Roman" charset="0"/>
            </a:endParaRPr>
          </a:p>
        </p:txBody>
      </p:sp>
      <p:sp>
        <p:nvSpPr>
          <p:cNvPr id="4506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xfrm>
            <a:off x="1181100" y="696913"/>
            <a:ext cx="4648200" cy="3486150"/>
          </a:xfrm>
          <a:ln/>
        </p:spPr>
      </p:sp>
      <p:sp>
        <p:nvSpPr>
          <p:cNvPr id="47106" name="Notes Placeholder 2"/>
          <p:cNvSpPr>
            <a:spLocks noGrp="1"/>
          </p:cNvSpPr>
          <p:nvPr>
            <p:ph type="body" idx="1"/>
          </p:nvPr>
        </p:nvSpPr>
        <p:spPr>
          <a:xfrm>
            <a:off x="913625" y="4416426"/>
            <a:ext cx="5160433"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a:latin typeface="Times New Roman" charset="0"/>
              </a:rPr>
              <a:t>The goal of this activity is for participants to generalize the characteristics of the four levels of performance of the Framework, from the examples they hear.</a:t>
            </a:r>
          </a:p>
          <a:p>
            <a:endParaRPr lang="en-US" sz="900" i="1">
              <a:latin typeface="Times New Roman" charset="0"/>
            </a:endParaRPr>
          </a:p>
          <a:p>
            <a:r>
              <a:rPr lang="en-US" sz="900">
                <a:latin typeface="Times New Roman" charset="0"/>
              </a:rPr>
              <a:t>Once participants have finished in their expert groups, regroup participants  back in their </a:t>
            </a:r>
            <a:r>
              <a:rPr lang="ja-JP" altLang="en-US" sz="900">
                <a:latin typeface="Times New Roman" charset="0"/>
              </a:rPr>
              <a:t>“</a:t>
            </a:r>
            <a:r>
              <a:rPr lang="en-US" altLang="ja-JP" sz="900">
                <a:latin typeface="Times New Roman" charset="0"/>
              </a:rPr>
              <a:t>home</a:t>
            </a:r>
            <a:r>
              <a:rPr lang="ja-JP" altLang="en-US" sz="900">
                <a:latin typeface="Times New Roman" charset="0"/>
              </a:rPr>
              <a:t>”</a:t>
            </a:r>
            <a:r>
              <a:rPr lang="en-US" altLang="ja-JP" sz="900">
                <a:latin typeface="Times New Roman" charset="0"/>
              </a:rPr>
              <a:t> groups Once they are resettled, explain the activity: </a:t>
            </a:r>
          </a:p>
          <a:p>
            <a:r>
              <a:rPr lang="en-US" sz="900">
                <a:latin typeface="Times New Roman" charset="0"/>
              </a:rPr>
              <a:t> </a:t>
            </a:r>
          </a:p>
          <a:p>
            <a:r>
              <a:rPr lang="en-US" sz="900" b="1">
                <a:latin typeface="Times New Roman" charset="0"/>
              </a:rPr>
              <a:t>Invite participants</a:t>
            </a:r>
            <a:r>
              <a:rPr lang="en-US" sz="900">
                <a:latin typeface="Times New Roman" charset="0"/>
              </a:rPr>
              <a:t> to go around their new group and have each person read the unsatisfactory example created for their component. While participants are sharing, the rest of the participants in the group should use worksheet 3b,  found on page 5 of their  materials, to write down the characteristics of the unsatisfactory level that they are hearing as their colleagues share. </a:t>
            </a:r>
            <a:r>
              <a:rPr lang="en-US" sz="900" b="1">
                <a:latin typeface="Times New Roman" charset="0"/>
              </a:rPr>
              <a:t>They are not to write each example; rather, they are to write the characteristics of the level of performance they are listening to. </a:t>
            </a:r>
            <a:endParaRPr lang="en-US" sz="900">
              <a:latin typeface="Times New Roman" charset="0"/>
            </a:endParaRPr>
          </a:p>
          <a:p>
            <a:r>
              <a:rPr lang="en-US" sz="900">
                <a:latin typeface="Times New Roman" charset="0"/>
              </a:rPr>
              <a:t>Explain to participants that they are to repeat this process for the basic, proficient and distinguished levels of performance, going around their group and having each member share their example for that level of performance, while the other members write the characteristics of that level on worksheet 3b. </a:t>
            </a:r>
          </a:p>
          <a:p>
            <a:endParaRPr lang="en-US" sz="900">
              <a:latin typeface="Times New Roman" charset="0"/>
            </a:endParaRPr>
          </a:p>
          <a:p>
            <a:r>
              <a:rPr lang="en-US" sz="900">
                <a:latin typeface="Times New Roman" charset="0"/>
              </a:rPr>
              <a:t>Allow 12 – 15 minutes for this activity.</a:t>
            </a:r>
          </a:p>
          <a:p>
            <a:endParaRPr lang="en-US" sz="900">
              <a:latin typeface="Times New Roman" charset="0"/>
            </a:endParaRPr>
          </a:p>
          <a:p>
            <a:endParaRPr lang="en-US" sz="900">
              <a:latin typeface="Times New Roman" charset="0"/>
            </a:endParaRPr>
          </a:p>
          <a:p>
            <a:r>
              <a:rPr lang="en-US" sz="900" b="1" i="1">
                <a:latin typeface="Times New Roman" charset="0"/>
              </a:rPr>
              <a:t>While participants are working, write </a:t>
            </a:r>
            <a:r>
              <a:rPr lang="ja-JP" altLang="en-US" sz="900" b="1" i="1">
                <a:latin typeface="Times New Roman" charset="0"/>
              </a:rPr>
              <a:t>“</a:t>
            </a:r>
            <a:r>
              <a:rPr lang="en-US" altLang="ja-JP" sz="900" b="1" i="1">
                <a:latin typeface="Times New Roman" charset="0"/>
              </a:rPr>
              <a:t>Unsatisfactory</a:t>
            </a:r>
            <a:r>
              <a:rPr lang="ja-JP" altLang="en-US" sz="900" b="1" i="1">
                <a:latin typeface="Times New Roman" charset="0"/>
              </a:rPr>
              <a:t>”</a:t>
            </a:r>
            <a:r>
              <a:rPr lang="en-US" altLang="ja-JP" sz="900" b="1" i="1">
                <a:latin typeface="Times New Roman" charset="0"/>
              </a:rPr>
              <a:t>, </a:t>
            </a:r>
            <a:r>
              <a:rPr lang="ja-JP" altLang="en-US" sz="900" b="1" i="1">
                <a:latin typeface="Times New Roman" charset="0"/>
              </a:rPr>
              <a:t>“</a:t>
            </a:r>
            <a:r>
              <a:rPr lang="en-US" altLang="ja-JP" sz="900" b="1" i="1">
                <a:latin typeface="Times New Roman" charset="0"/>
              </a:rPr>
              <a:t>Basic</a:t>
            </a:r>
            <a:r>
              <a:rPr lang="ja-JP" altLang="en-US" sz="900" b="1" i="1">
                <a:latin typeface="Times New Roman" charset="0"/>
              </a:rPr>
              <a:t>”</a:t>
            </a:r>
            <a:r>
              <a:rPr lang="en-US" altLang="ja-JP" sz="900" b="1" i="1">
                <a:latin typeface="Times New Roman" charset="0"/>
              </a:rPr>
              <a:t>, </a:t>
            </a:r>
            <a:r>
              <a:rPr lang="ja-JP" altLang="en-US" sz="900" b="1" i="1">
                <a:latin typeface="Times New Roman" charset="0"/>
              </a:rPr>
              <a:t>“</a:t>
            </a:r>
            <a:r>
              <a:rPr lang="en-US" altLang="ja-JP" sz="900" b="1" i="1">
                <a:latin typeface="Times New Roman" charset="0"/>
              </a:rPr>
              <a:t>Proficient</a:t>
            </a:r>
            <a:r>
              <a:rPr lang="ja-JP" altLang="en-US" sz="900" b="1" i="1">
                <a:latin typeface="Times New Roman" charset="0"/>
              </a:rPr>
              <a:t>”</a:t>
            </a:r>
            <a:r>
              <a:rPr lang="en-US" altLang="ja-JP" sz="900" b="1" i="1">
                <a:latin typeface="Times New Roman" charset="0"/>
              </a:rPr>
              <a:t>, and </a:t>
            </a:r>
            <a:r>
              <a:rPr lang="ja-JP" altLang="en-US" sz="900" b="1" i="1">
                <a:latin typeface="Times New Roman" charset="0"/>
              </a:rPr>
              <a:t>“</a:t>
            </a:r>
            <a:r>
              <a:rPr lang="en-US" altLang="ja-JP" sz="900" b="1" i="1">
                <a:latin typeface="Times New Roman" charset="0"/>
              </a:rPr>
              <a:t>Distinguished</a:t>
            </a:r>
            <a:r>
              <a:rPr lang="ja-JP" altLang="en-US" sz="900" b="1" i="1">
                <a:latin typeface="Times New Roman" charset="0"/>
              </a:rPr>
              <a:t>”</a:t>
            </a:r>
            <a:r>
              <a:rPr lang="en-US" altLang="ja-JP" sz="900" b="1" i="1">
                <a:latin typeface="Times New Roman" charset="0"/>
              </a:rPr>
              <a:t> at the top of a piece of chart paper and display the slide.</a:t>
            </a:r>
            <a:r>
              <a:rPr lang="en-US" altLang="ja-JP" sz="900">
                <a:latin typeface="Times New Roman" charset="0"/>
              </a:rPr>
              <a:t> </a:t>
            </a:r>
          </a:p>
          <a:p>
            <a:endParaRPr lang="en-US" sz="900">
              <a:latin typeface="Times New Roman" charset="0"/>
            </a:endParaRPr>
          </a:p>
          <a:p>
            <a:endParaRPr lang="en-US" sz="900">
              <a:latin typeface="Times New Roman" charset="0"/>
            </a:endParaRPr>
          </a:p>
        </p:txBody>
      </p:sp>
      <p:sp>
        <p:nvSpPr>
          <p:cNvPr id="47107" name="Slide Number Placeholder 3"/>
          <p:cNvSpPr txBox="1">
            <a:spLocks noGrp="1"/>
          </p:cNvSpPr>
          <p:nvPr/>
        </p:nvSpPr>
        <p:spPr bwMode="auto">
          <a:xfrm>
            <a:off x="3993657"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9796AEEB-84C7-434E-A643-040BF2EE0367}" type="slidenum">
              <a:rPr lang="en-US" sz="1200" b="0" smtClean="0">
                <a:solidFill>
                  <a:prstClr val="black"/>
                </a:solidFill>
                <a:latin typeface="Times New Roman" charset="0"/>
              </a:rPr>
              <a:pPr algn="r" eaLnBrk="0" hangingPunct="0"/>
              <a:t>25</a:t>
            </a:fld>
            <a:endParaRPr lang="en-US" sz="1200" b="0" smtClean="0">
              <a:solidFill>
                <a:prstClr val="black"/>
              </a:solidFill>
              <a:latin typeface="Times New Roman" charset="0"/>
            </a:endParaRPr>
          </a:p>
        </p:txBody>
      </p:sp>
      <p:sp>
        <p:nvSpPr>
          <p:cNvPr id="4710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Cristine</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2</a:t>
            </a:fld>
            <a:endParaRPr lang="en-US"/>
          </a:p>
        </p:txBody>
      </p:sp>
    </p:spTree>
    <p:extLst>
      <p:ext uri="{BB962C8B-B14F-4D97-AF65-F5344CB8AC3E}">
        <p14:creationId xmlns:p14="http://schemas.microsoft.com/office/powerpoint/2010/main" val="31527263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xfrm>
            <a:off x="1181100" y="696913"/>
            <a:ext cx="4648200" cy="3486150"/>
          </a:xfrm>
          <a:ln/>
        </p:spPr>
      </p:sp>
      <p:sp>
        <p:nvSpPr>
          <p:cNvPr id="5120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a:latin typeface="Times New Roman" charset="0"/>
              </a:rPr>
              <a:t>Conclude:</a:t>
            </a:r>
            <a:r>
              <a:rPr lang="en-US" sz="900">
                <a:latin typeface="Times New Roman" charset="0"/>
              </a:rPr>
              <a:t> by summarizing each level of performance as follows and inviting participants to add to their charts if necessary: :</a:t>
            </a:r>
          </a:p>
          <a:p>
            <a:endParaRPr lang="en-US" sz="900">
              <a:latin typeface="Times New Roman" charset="0"/>
            </a:endParaRPr>
          </a:p>
          <a:p>
            <a:r>
              <a:rPr lang="en-US" sz="900" u="sng">
                <a:latin typeface="Times New Roman" charset="0"/>
              </a:rPr>
              <a:t>Unsatisfactory </a:t>
            </a:r>
            <a:r>
              <a:rPr lang="en-US" sz="900">
                <a:latin typeface="Times New Roman" charset="0"/>
              </a:rPr>
              <a:t>is dangerous. Harm to students can be done at this level: physical, social, emotional or cognitive harm are possible at this level of teaching performance.</a:t>
            </a:r>
          </a:p>
          <a:p>
            <a:endParaRPr lang="en-US" sz="900">
              <a:latin typeface="Times New Roman" charset="0"/>
            </a:endParaRPr>
          </a:p>
          <a:p>
            <a:r>
              <a:rPr lang="en-US" sz="900" u="sng">
                <a:latin typeface="Times New Roman" charset="0"/>
              </a:rPr>
              <a:t>Basic</a:t>
            </a:r>
            <a:r>
              <a:rPr lang="en-US" sz="900">
                <a:latin typeface="Times New Roman" charset="0"/>
              </a:rPr>
              <a:t> is the novice level. Its hallmark is inconsistency: sometimes the teacher gets it right, and sometimes not. Even experienced teachers can have basic characteristics in their practice for a time if their teaching assignment changes significantly.</a:t>
            </a:r>
          </a:p>
          <a:p>
            <a:endParaRPr lang="en-US" sz="900">
              <a:latin typeface="Times New Roman" charset="0"/>
            </a:endParaRPr>
          </a:p>
          <a:p>
            <a:r>
              <a:rPr lang="en-US" sz="900" u="sng">
                <a:latin typeface="Times New Roman" charset="0"/>
              </a:rPr>
              <a:t>Proficient </a:t>
            </a:r>
            <a:r>
              <a:rPr lang="en-US" sz="900">
                <a:latin typeface="Times New Roman" charset="0"/>
              </a:rPr>
              <a:t>is the level at which we expect most of our experienced teachers to function. This is good, solid, consistent teaching.</a:t>
            </a:r>
          </a:p>
          <a:p>
            <a:endParaRPr lang="en-US" sz="900">
              <a:latin typeface="Times New Roman" charset="0"/>
            </a:endParaRPr>
          </a:p>
          <a:p>
            <a:r>
              <a:rPr lang="en-US" sz="900" u="sng">
                <a:latin typeface="Times New Roman" charset="0"/>
              </a:rPr>
              <a:t>Distinguished</a:t>
            </a:r>
            <a:r>
              <a:rPr lang="en-US" sz="900">
                <a:latin typeface="Times New Roman" charset="0"/>
              </a:rPr>
              <a:t> is the exceptional level of practice. No one </a:t>
            </a:r>
            <a:r>
              <a:rPr lang="ja-JP" altLang="en-US" sz="900">
                <a:latin typeface="Times New Roman" charset="0"/>
              </a:rPr>
              <a:t>“</a:t>
            </a:r>
            <a:r>
              <a:rPr lang="en-US" altLang="ja-JP" sz="900">
                <a:latin typeface="Times New Roman" charset="0"/>
              </a:rPr>
              <a:t>lives</a:t>
            </a:r>
            <a:r>
              <a:rPr lang="ja-JP" altLang="en-US" sz="900">
                <a:latin typeface="Times New Roman" charset="0"/>
              </a:rPr>
              <a:t>”</a:t>
            </a:r>
            <a:r>
              <a:rPr lang="en-US" altLang="ja-JP" sz="900">
                <a:latin typeface="Times New Roman" charset="0"/>
              </a:rPr>
              <a:t> at this level, nor has every characteristic of this level in all components, because that would mean perfection in teaching, and no teacher is perfect.</a:t>
            </a:r>
            <a:r>
              <a:rPr lang="en-US" altLang="ja-JP" sz="900" b="1">
                <a:latin typeface="Times New Roman" charset="0"/>
              </a:rPr>
              <a:t> </a:t>
            </a:r>
            <a:r>
              <a:rPr lang="en-US" altLang="ja-JP" sz="900">
                <a:latin typeface="Times New Roman" charset="0"/>
              </a:rPr>
              <a:t>Distinguished is not just good, or even excellent, teaching. It is teaching that sets itself apart as unusual in its outstanding level of excellence</a:t>
            </a:r>
          </a:p>
          <a:p>
            <a:endParaRPr lang="en-US" sz="900" b="1">
              <a:latin typeface="Times New Roman" charset="0"/>
            </a:endParaRPr>
          </a:p>
          <a:p>
            <a:r>
              <a:rPr lang="en-US" sz="900" b="1">
                <a:latin typeface="Times New Roman" charset="0"/>
              </a:rPr>
              <a:t>We can all grow and improve, so while we have excellence in our practices sometimes, it is not a place we live all the time in all components.  </a:t>
            </a:r>
            <a:endParaRPr lang="en-US" sz="900">
              <a:latin typeface="Times New Roman" charset="0"/>
            </a:endParaRPr>
          </a:p>
        </p:txBody>
      </p:sp>
      <p:sp>
        <p:nvSpPr>
          <p:cNvPr id="5120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A9414F6F-18C8-F54D-A95F-6E117A348CEA}" type="slidenum">
              <a:rPr lang="en-US" sz="1200" b="0" smtClean="0">
                <a:solidFill>
                  <a:prstClr val="black"/>
                </a:solidFill>
                <a:latin typeface="Times New Roman" charset="0"/>
              </a:rPr>
              <a:pPr algn="r" eaLnBrk="0" hangingPunct="0"/>
              <a:t>26</a:t>
            </a:fld>
            <a:endParaRPr lang="en-US" sz="1200" b="0" smtClean="0">
              <a:solidFill>
                <a:prstClr val="black"/>
              </a:solidFill>
              <a:latin typeface="Times New Roman" charset="0"/>
            </a:endParaRPr>
          </a:p>
        </p:txBody>
      </p:sp>
      <p:sp>
        <p:nvSpPr>
          <p:cNvPr id="5120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xfrm>
            <a:off x="1181100" y="696913"/>
            <a:ext cx="4648200" cy="3486150"/>
          </a:xfrm>
          <a:ln/>
        </p:spPr>
      </p:sp>
      <p:sp>
        <p:nvSpPr>
          <p:cNvPr id="53250" name="Notes Placeholder 2"/>
          <p:cNvSpPr>
            <a:spLocks noGrp="1"/>
          </p:cNvSpPr>
          <p:nvPr>
            <p:ph type="body" idx="1"/>
          </p:nvPr>
        </p:nvSpPr>
        <p:spPr>
          <a:xfrm>
            <a:off x="877924" y="4265613"/>
            <a:ext cx="5162056" cy="4183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a:latin typeface="Times New Roman" charset="0"/>
              </a:rPr>
              <a:t>Show: </a:t>
            </a:r>
            <a:r>
              <a:rPr lang="en-US" sz="900" dirty="0">
                <a:latin typeface="Times New Roman" charset="0"/>
              </a:rPr>
              <a:t> The slide, Components of Domain Three and say:</a:t>
            </a:r>
          </a:p>
          <a:p>
            <a:r>
              <a:rPr lang="en-US" sz="900" dirty="0">
                <a:latin typeface="Times New Roman" charset="0"/>
              </a:rPr>
              <a:t>Engaging Students in Learning, is the most important component in the entire Framework. </a:t>
            </a:r>
          </a:p>
          <a:p>
            <a:endParaRPr lang="en-US" sz="900" dirty="0">
              <a:latin typeface="Times New Roman" charset="0"/>
            </a:endParaRPr>
          </a:p>
          <a:p>
            <a:r>
              <a:rPr lang="en-US" sz="900" b="1" dirty="0">
                <a:latin typeface="Times New Roman" charset="0"/>
              </a:rPr>
              <a:t>Ask </a:t>
            </a:r>
            <a:r>
              <a:rPr lang="en-US" sz="900" dirty="0">
                <a:latin typeface="Times New Roman" charset="0"/>
              </a:rPr>
              <a:t> participants to chat at their table groups about the difference between time-on-task and engagement. Allow them @ 2 minutes to do so.</a:t>
            </a:r>
          </a:p>
          <a:p>
            <a:endParaRPr lang="en-US" sz="900" dirty="0">
              <a:latin typeface="Times New Roman" charset="0"/>
            </a:endParaRPr>
          </a:p>
          <a:p>
            <a:r>
              <a:rPr lang="en-US" sz="900" dirty="0">
                <a:latin typeface="Times New Roman" charset="0"/>
              </a:rPr>
              <a:t>Then say:</a:t>
            </a:r>
          </a:p>
          <a:p>
            <a:endParaRPr lang="en-US" sz="900" dirty="0">
              <a:latin typeface="Times New Roman" charset="0"/>
            </a:endParaRPr>
          </a:p>
          <a:p>
            <a:r>
              <a:rPr lang="en-US" sz="900" dirty="0">
                <a:latin typeface="Times New Roman" charset="0"/>
              </a:rPr>
              <a:t>Time-on-task means doing what the teacher asks you to do, regardless of whether the task is challenging or not. . Engagement , on the other hand, is </a:t>
            </a:r>
            <a:r>
              <a:rPr lang="ja-JP" altLang="en-US" sz="900" dirty="0">
                <a:latin typeface="Times New Roman" charset="0"/>
              </a:rPr>
              <a:t>“</a:t>
            </a:r>
            <a:r>
              <a:rPr lang="en-US" altLang="ja-JP" sz="900" dirty="0">
                <a:latin typeface="Times New Roman" charset="0"/>
              </a:rPr>
              <a:t>brain sweat</a:t>
            </a:r>
            <a:r>
              <a:rPr lang="ja-JP" altLang="en-US" sz="900" dirty="0">
                <a:latin typeface="Times New Roman" charset="0"/>
              </a:rPr>
              <a:t>”</a:t>
            </a:r>
            <a:r>
              <a:rPr lang="en-US" altLang="ja-JP" sz="900" dirty="0">
                <a:latin typeface="Times New Roman" charset="0"/>
              </a:rPr>
              <a:t>, or real, challenging </a:t>
            </a:r>
            <a:r>
              <a:rPr lang="en-US" altLang="ja-JP" sz="900" i="1" dirty="0">
                <a:latin typeface="Times New Roman" charset="0"/>
              </a:rPr>
              <a:t>thinking</a:t>
            </a:r>
            <a:r>
              <a:rPr lang="en-US" altLang="ja-JP" sz="900" dirty="0">
                <a:latin typeface="Times New Roman" charset="0"/>
              </a:rPr>
              <a:t>. Many times students are on-task, that is, they are doing what the teacher asked them to, but that task does not require real, challenging thinking by each student. Therefore, the students are on-task, but not engaged, which often explains why teachers teach and students don</a:t>
            </a:r>
            <a:r>
              <a:rPr lang="ja-JP" altLang="en-US" sz="900" dirty="0">
                <a:latin typeface="Times New Roman" charset="0"/>
              </a:rPr>
              <a:t>’</a:t>
            </a:r>
            <a:r>
              <a:rPr lang="en-US" altLang="ja-JP" sz="900" dirty="0">
                <a:latin typeface="Times New Roman" charset="0"/>
              </a:rPr>
              <a:t>t learn. Engagement, then, is different from time-on-task, and is about what the brain is doing and whether it constitutes rigor. </a:t>
            </a:r>
          </a:p>
          <a:p>
            <a:endParaRPr lang="en-US" sz="900" dirty="0">
              <a:latin typeface="Times New Roman" charset="0"/>
            </a:endParaRPr>
          </a:p>
          <a:p>
            <a:r>
              <a:rPr lang="en-US" sz="900" dirty="0">
                <a:latin typeface="Times New Roman" charset="0"/>
              </a:rPr>
              <a:t>Engagement is harder to see than time-on-task. Engagement can be thought of as difficult, in a good way. Students would not describe the assignment as easy, or a piece of cake, when engagement is present. Another way to think if it might be </a:t>
            </a:r>
            <a:r>
              <a:rPr lang="ja-JP" altLang="en-US" sz="900" dirty="0">
                <a:latin typeface="Times New Roman" charset="0"/>
              </a:rPr>
              <a:t>“</a:t>
            </a:r>
            <a:r>
              <a:rPr lang="en-US" altLang="ja-JP" sz="900" dirty="0">
                <a:latin typeface="Times New Roman" charset="0"/>
              </a:rPr>
              <a:t>mental tippy toes</a:t>
            </a:r>
            <a:r>
              <a:rPr lang="ja-JP" altLang="en-US" sz="900" dirty="0">
                <a:latin typeface="Times New Roman" charset="0"/>
              </a:rPr>
              <a:t>”</a:t>
            </a:r>
            <a:r>
              <a:rPr lang="en-US" altLang="ja-JP" sz="900" dirty="0">
                <a:latin typeface="Times New Roman" charset="0"/>
              </a:rPr>
              <a:t>. </a:t>
            </a:r>
          </a:p>
          <a:p>
            <a:endParaRPr lang="en-US" dirty="0">
              <a:latin typeface="Times New Roman" charset="0"/>
            </a:endParaRPr>
          </a:p>
        </p:txBody>
      </p:sp>
      <p:sp>
        <p:nvSpPr>
          <p:cNvPr id="5325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32CEEE61-F434-E941-BBDF-E9D809B6A615}" type="slidenum">
              <a:rPr lang="en-US" sz="1200" b="0" smtClean="0">
                <a:solidFill>
                  <a:prstClr val="black"/>
                </a:solidFill>
                <a:latin typeface="Times New Roman" charset="0"/>
              </a:rPr>
              <a:pPr algn="r" eaLnBrk="0" hangingPunct="0"/>
              <a:t>27</a:t>
            </a:fld>
            <a:endParaRPr lang="en-US" sz="1200" b="0" smtClean="0">
              <a:solidFill>
                <a:prstClr val="black"/>
              </a:solidFill>
              <a:latin typeface="Times New Roman" charset="0"/>
            </a:endParaRPr>
          </a:p>
        </p:txBody>
      </p:sp>
      <p:sp>
        <p:nvSpPr>
          <p:cNvPr id="5325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a:xfrm>
            <a:off x="1181100" y="696913"/>
            <a:ext cx="4648200" cy="3486150"/>
          </a:xfrm>
          <a:ln/>
        </p:spPr>
      </p:sp>
      <p:sp>
        <p:nvSpPr>
          <p:cNvPr id="55298"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dirty="0" smtClean="0">
                <a:latin typeface="Times New Roman" charset="0"/>
              </a:rPr>
              <a:t>Eric</a:t>
            </a:r>
          </a:p>
          <a:p>
            <a:endParaRPr lang="en-US" sz="900" b="1" dirty="0" smtClean="0">
              <a:latin typeface="Times New Roman" charset="0"/>
            </a:endParaRPr>
          </a:p>
          <a:p>
            <a:r>
              <a:rPr lang="en-US" sz="900" b="1" dirty="0" smtClean="0">
                <a:latin typeface="Times New Roman" charset="0"/>
              </a:rPr>
              <a:t>Display </a:t>
            </a:r>
            <a:r>
              <a:rPr lang="en-US" sz="900" b="1" dirty="0">
                <a:latin typeface="Times New Roman" charset="0"/>
              </a:rPr>
              <a:t>slide: </a:t>
            </a:r>
            <a:r>
              <a:rPr lang="en-US" sz="900" b="1" i="1" dirty="0">
                <a:latin typeface="Times New Roman" charset="0"/>
              </a:rPr>
              <a:t>The Framework for Teaching, Components of Professional Practice, </a:t>
            </a:r>
            <a:r>
              <a:rPr lang="en-US" sz="900" dirty="0">
                <a:latin typeface="Times New Roman" charset="0"/>
              </a:rPr>
              <a:t> and remind participants that previously we have overviewed the four domains, and have studied Domain 3, an on-stage domain, closely. In this activity, we will learn about an off-stage domain,  Domain 1, Planning and Preparation. </a:t>
            </a:r>
            <a:endParaRPr lang="en-US" sz="900" b="1" dirty="0">
              <a:latin typeface="Times New Roman" charset="0"/>
            </a:endParaRPr>
          </a:p>
          <a:p>
            <a:r>
              <a:rPr lang="en-US" sz="900" dirty="0">
                <a:latin typeface="Times New Roman" charset="0"/>
              </a:rPr>
              <a:t> </a:t>
            </a:r>
            <a:endParaRPr lang="en-US" sz="900" b="1" dirty="0">
              <a:latin typeface="Times New Roman" charset="0"/>
            </a:endParaRPr>
          </a:p>
          <a:p>
            <a:r>
              <a:rPr lang="en-US" sz="900" dirty="0">
                <a:latin typeface="Times New Roman" charset="0"/>
              </a:rPr>
              <a:t>Point out that while Domains 2 and 3 are observable in the classroom (</a:t>
            </a:r>
            <a:r>
              <a:rPr lang="ja-JP" altLang="en-US" sz="900" dirty="0">
                <a:latin typeface="Times New Roman" charset="0"/>
              </a:rPr>
              <a:t>“</a:t>
            </a:r>
            <a:r>
              <a:rPr lang="en-US" altLang="ja-JP" sz="900" dirty="0">
                <a:latin typeface="Times New Roman" charset="0"/>
              </a:rPr>
              <a:t>on stage</a:t>
            </a:r>
            <a:r>
              <a:rPr lang="ja-JP" altLang="en-US" sz="900" dirty="0">
                <a:latin typeface="Times New Roman" charset="0"/>
              </a:rPr>
              <a:t>”</a:t>
            </a:r>
            <a:r>
              <a:rPr lang="en-US" altLang="ja-JP" sz="900" dirty="0">
                <a:latin typeface="Times New Roman" charset="0"/>
              </a:rPr>
              <a:t>), Domains 1 and 4 require other ways of indicating a teacher</a:t>
            </a:r>
            <a:r>
              <a:rPr lang="ja-JP" altLang="en-US" sz="900" dirty="0">
                <a:latin typeface="Times New Roman" charset="0"/>
              </a:rPr>
              <a:t>’</a:t>
            </a:r>
            <a:r>
              <a:rPr lang="en-US" altLang="ja-JP" sz="900" dirty="0">
                <a:latin typeface="Times New Roman" charset="0"/>
              </a:rPr>
              <a:t>s skill (</a:t>
            </a:r>
            <a:r>
              <a:rPr lang="ja-JP" altLang="en-US" sz="900" dirty="0">
                <a:latin typeface="Times New Roman" charset="0"/>
              </a:rPr>
              <a:t>“</a:t>
            </a:r>
            <a:r>
              <a:rPr lang="en-US" altLang="ja-JP" sz="900" dirty="0">
                <a:latin typeface="Times New Roman" charset="0"/>
              </a:rPr>
              <a:t>off stage</a:t>
            </a:r>
            <a:r>
              <a:rPr lang="ja-JP" altLang="en-US" sz="900" dirty="0">
                <a:latin typeface="Times New Roman" charset="0"/>
              </a:rPr>
              <a:t>”</a:t>
            </a:r>
            <a:r>
              <a:rPr lang="en-US" altLang="ja-JP" sz="900" dirty="0">
                <a:latin typeface="Times New Roman" charset="0"/>
              </a:rPr>
              <a:t>).  Artifacts, professional conversation, or portfolios may be used.</a:t>
            </a:r>
          </a:p>
          <a:p>
            <a:endParaRPr lang="en-US" sz="900" dirty="0">
              <a:latin typeface="Times New Roman" charset="0"/>
            </a:endParaRPr>
          </a:p>
          <a:p>
            <a:r>
              <a:rPr lang="en-US" sz="900" dirty="0">
                <a:latin typeface="Times New Roman" charset="0"/>
              </a:rPr>
              <a:t>Be careful in your language: we can</a:t>
            </a:r>
            <a:r>
              <a:rPr lang="ja-JP" altLang="en-US" sz="900" dirty="0">
                <a:latin typeface="Times New Roman" charset="0"/>
              </a:rPr>
              <a:t>’</a:t>
            </a:r>
            <a:r>
              <a:rPr lang="en-US" altLang="ja-JP" sz="900" dirty="0">
                <a:latin typeface="Times New Roman" charset="0"/>
              </a:rPr>
              <a:t>t say that no components of Domain 1 or 4 could EVER be seen during a lesson, but rather, that these components are more likely to be seen in other ways.</a:t>
            </a:r>
          </a:p>
          <a:p>
            <a:endParaRPr lang="en-US" sz="900" dirty="0">
              <a:latin typeface="Times New Roman" charset="0"/>
            </a:endParaRPr>
          </a:p>
          <a:p>
            <a:r>
              <a:rPr lang="en-US" sz="900" dirty="0">
                <a:latin typeface="Times New Roman" charset="0"/>
              </a:rPr>
              <a:t> </a:t>
            </a:r>
          </a:p>
          <a:p>
            <a:endParaRPr lang="en-US" dirty="0">
              <a:latin typeface="Times New Roman" charset="0"/>
            </a:endParaRPr>
          </a:p>
        </p:txBody>
      </p:sp>
      <p:sp>
        <p:nvSpPr>
          <p:cNvPr id="5529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61BE009-1E64-BE4D-BADE-BFEA7EE39CF0}" type="slidenum">
              <a:rPr lang="en-US" sz="1200" b="0" smtClean="0">
                <a:solidFill>
                  <a:prstClr val="black"/>
                </a:solidFill>
                <a:latin typeface="Times New Roman" charset="0"/>
              </a:rPr>
              <a:pPr algn="r" eaLnBrk="0" hangingPunct="0"/>
              <a:t>29</a:t>
            </a:fld>
            <a:endParaRPr lang="en-US" sz="1200" b="0" smtClean="0">
              <a:solidFill>
                <a:prstClr val="black"/>
              </a:solidFill>
              <a:latin typeface="Times New Roman" charset="0"/>
            </a:endParaRPr>
          </a:p>
        </p:txBody>
      </p:sp>
      <p:sp>
        <p:nvSpPr>
          <p:cNvPr id="5530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xfrm>
            <a:off x="1181100" y="696913"/>
            <a:ext cx="4648200" cy="3486150"/>
          </a:xfrm>
          <a:ln/>
        </p:spPr>
      </p:sp>
      <p:sp>
        <p:nvSpPr>
          <p:cNvPr id="5734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 </a:t>
            </a:r>
          </a:p>
          <a:p>
            <a:r>
              <a:rPr lang="en-US" dirty="0">
                <a:latin typeface="Times New Roman" charset="0"/>
              </a:rPr>
              <a:t> </a:t>
            </a:r>
          </a:p>
          <a:p>
            <a:r>
              <a:rPr lang="en-US" sz="900" b="1" dirty="0">
                <a:latin typeface="Times New Roman" charset="0"/>
              </a:rPr>
              <a:t>Display slide:</a:t>
            </a:r>
            <a:r>
              <a:rPr lang="en-US" sz="900" b="1" i="1" dirty="0">
                <a:latin typeface="Times New Roman" charset="0"/>
              </a:rPr>
              <a:t>  Domain 1 – Planning and Preparation</a:t>
            </a:r>
            <a:r>
              <a:rPr lang="en-US" sz="900" dirty="0">
                <a:latin typeface="Times New Roman" charset="0"/>
              </a:rPr>
              <a:t>  and tell participants that Domain 1 contains the components of a good lesson plan, and briefly discuss the different components. These are the items that a teacher thinks about when planning a lesson. Mention that certainly teachers know more about content and pedagogy, (D1a) than we can see in a given lesson. Likewise for D1b, D1d and D1f. Therefore, we like to talk to teachers from time to time, including before an announced observation, to dig a little deeper and to record some of what the teacher tells us. </a:t>
            </a:r>
          </a:p>
          <a:p>
            <a:r>
              <a:rPr lang="en-US" sz="900" dirty="0">
                <a:latin typeface="Times New Roman" charset="0"/>
              </a:rPr>
              <a:t> </a:t>
            </a:r>
          </a:p>
          <a:p>
            <a:r>
              <a:rPr lang="en-US" sz="900" dirty="0">
                <a:latin typeface="Times New Roman" charset="0"/>
              </a:rPr>
              <a:t> Ask participants to look over the levels of performance rubric for Domain 1, found </a:t>
            </a:r>
            <a:r>
              <a:rPr lang="en-US" sz="900" dirty="0" smtClean="0">
                <a:latin typeface="Times New Roman" charset="0"/>
              </a:rPr>
              <a:t>in the resource materials and </a:t>
            </a:r>
            <a:r>
              <a:rPr lang="en-US" sz="900" dirty="0">
                <a:latin typeface="Times New Roman" charset="0"/>
              </a:rPr>
              <a:t>ask them to read the </a:t>
            </a:r>
            <a:r>
              <a:rPr lang="en-US" sz="900" u="sng" dirty="0">
                <a:latin typeface="Times New Roman" charset="0"/>
              </a:rPr>
              <a:t>distinguished level </a:t>
            </a:r>
            <a:r>
              <a:rPr lang="en-US" sz="900" dirty="0">
                <a:latin typeface="Times New Roman" charset="0"/>
              </a:rPr>
              <a:t>for each component. </a:t>
            </a:r>
          </a:p>
          <a:p>
            <a:endParaRPr lang="en-US" sz="900" dirty="0">
              <a:latin typeface="Times New Roman" charset="0"/>
            </a:endParaRPr>
          </a:p>
          <a:p>
            <a:r>
              <a:rPr lang="en-US" sz="900" dirty="0">
                <a:latin typeface="Times New Roman" charset="0"/>
              </a:rPr>
              <a:t>Have them note that at the distinguished level of 1f, students help to design some of their own assessments, which helps to explain why this level is not typical,  but is exceptional. </a:t>
            </a:r>
          </a:p>
          <a:p>
            <a:endParaRPr lang="en-US" sz="900" dirty="0">
              <a:latin typeface="Times New Roman" charset="0"/>
            </a:endParaRPr>
          </a:p>
          <a:p>
            <a:r>
              <a:rPr lang="en-US" sz="900" dirty="0">
                <a:latin typeface="Times New Roman" charset="0"/>
              </a:rPr>
              <a:t>Allow 3 minutes.</a:t>
            </a:r>
          </a:p>
          <a:p>
            <a:endParaRPr lang="en-US" sz="900" dirty="0">
              <a:latin typeface="Times New Roman" charset="0"/>
            </a:endParaRPr>
          </a:p>
          <a:p>
            <a:endParaRPr lang="en-US" sz="900" dirty="0">
              <a:latin typeface="Times New Roman" charset="0"/>
            </a:endParaRPr>
          </a:p>
          <a:p>
            <a:endParaRPr lang="en-US" sz="900" dirty="0">
              <a:latin typeface="Times New Roman" charset="0"/>
            </a:endParaRPr>
          </a:p>
        </p:txBody>
      </p:sp>
      <p:sp>
        <p:nvSpPr>
          <p:cNvPr id="5734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BE433B15-F554-5141-B58D-06B0BCBFC0EE}" type="slidenum">
              <a:rPr lang="en-US" sz="1200" b="0" smtClean="0">
                <a:solidFill>
                  <a:prstClr val="black"/>
                </a:solidFill>
                <a:latin typeface="Times New Roman" charset="0"/>
              </a:rPr>
              <a:pPr algn="r" eaLnBrk="0" hangingPunct="0"/>
              <a:t>30</a:t>
            </a:fld>
            <a:endParaRPr lang="en-US" sz="1200" b="0" smtClean="0">
              <a:solidFill>
                <a:prstClr val="black"/>
              </a:solidFill>
              <a:latin typeface="Times New Roman" charset="0"/>
            </a:endParaRPr>
          </a:p>
        </p:txBody>
      </p:sp>
      <p:sp>
        <p:nvSpPr>
          <p:cNvPr id="5734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a:ln/>
        </p:spPr>
      </p:sp>
      <p:sp>
        <p:nvSpPr>
          <p:cNvPr id="593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goal of this slide is to assist participants to begin to identify the kinds of  facts teachers share that can be evidence for Domain1. </a:t>
            </a:r>
          </a:p>
          <a:p>
            <a:endParaRPr lang="en-US" sz="900" i="1" dirty="0">
              <a:latin typeface="Times New Roman" charset="0"/>
            </a:endParaRPr>
          </a:p>
          <a:p>
            <a:r>
              <a:rPr lang="en-US" sz="900" dirty="0">
                <a:latin typeface="Times New Roman" charset="0"/>
              </a:rPr>
              <a:t>Tell participants that Domain 1 is about the </a:t>
            </a:r>
            <a:r>
              <a:rPr lang="ja-JP" altLang="en-US" sz="900" dirty="0">
                <a:latin typeface="Times New Roman" charset="0"/>
              </a:rPr>
              <a:t>“</a:t>
            </a:r>
            <a:r>
              <a:rPr lang="en-US" altLang="ja-JP" sz="900" dirty="0">
                <a:latin typeface="Times New Roman" charset="0"/>
              </a:rPr>
              <a:t>back story</a:t>
            </a:r>
            <a:r>
              <a:rPr lang="ja-JP" altLang="en-US" sz="900" dirty="0">
                <a:latin typeface="Times New Roman" charset="0"/>
              </a:rPr>
              <a:t>”</a:t>
            </a:r>
            <a:r>
              <a:rPr lang="en-US" altLang="ja-JP" sz="900" dirty="0">
                <a:latin typeface="Times New Roman" charset="0"/>
              </a:rPr>
              <a:t> of teaching. It</a:t>
            </a:r>
            <a:r>
              <a:rPr lang="ja-JP" altLang="en-US" sz="900" dirty="0">
                <a:latin typeface="Times New Roman" charset="0"/>
              </a:rPr>
              <a:t>’</a:t>
            </a:r>
            <a:r>
              <a:rPr lang="en-US" altLang="ja-JP" sz="900" dirty="0">
                <a:latin typeface="Times New Roman" charset="0"/>
              </a:rPr>
              <a:t>s about planning, and all the things the teacher knows, but can</a:t>
            </a:r>
            <a:r>
              <a:rPr lang="ja-JP" altLang="en-US" sz="900" dirty="0">
                <a:latin typeface="Times New Roman" charset="0"/>
              </a:rPr>
              <a:t>’</a:t>
            </a:r>
            <a:r>
              <a:rPr lang="en-US" altLang="ja-JP" sz="900" dirty="0">
                <a:latin typeface="Times New Roman" charset="0"/>
              </a:rPr>
              <a:t>t show, during the act of instruction. Teachers make hundreds of decisions for each lesson that they plan. We don</a:t>
            </a:r>
            <a:r>
              <a:rPr lang="ja-JP" altLang="en-US" sz="900" dirty="0">
                <a:latin typeface="Times New Roman" charset="0"/>
              </a:rPr>
              <a:t>’</a:t>
            </a:r>
            <a:r>
              <a:rPr lang="en-US" altLang="ja-JP" sz="900" dirty="0">
                <a:latin typeface="Times New Roman" charset="0"/>
              </a:rPr>
              <a:t>t expect them to write all this information, but when we talk to them from time to time, we can collect some of it, by writing down what the teacher tells us. </a:t>
            </a:r>
          </a:p>
          <a:p>
            <a:endParaRPr lang="en-US" sz="900" dirty="0">
              <a:latin typeface="Times New Roman" charset="0"/>
            </a:endParaRPr>
          </a:p>
          <a:p>
            <a:r>
              <a:rPr lang="en-US" sz="900" dirty="0">
                <a:latin typeface="Times New Roman" charset="0"/>
              </a:rPr>
              <a:t>Invite participants to think about the on-versus-off stage concept. Have them read SILENTLY the above 10 statements, and think about which could be seen during teaching (on-stage) and which could not. </a:t>
            </a:r>
          </a:p>
          <a:p>
            <a:endParaRPr lang="en-US" sz="900" dirty="0">
              <a:latin typeface="Times New Roman" charset="0"/>
            </a:endParaRPr>
          </a:p>
          <a:p>
            <a:r>
              <a:rPr lang="en-US" sz="900" dirty="0">
                <a:latin typeface="Times New Roman" charset="0"/>
              </a:rPr>
              <a:t>Allow a minute or two, but enforce silence while everyone reads and thinks. When everyone is ready, show the next slide. </a:t>
            </a:r>
          </a:p>
        </p:txBody>
      </p:sp>
      <p:sp>
        <p:nvSpPr>
          <p:cNvPr id="593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a:ln/>
        </p:spPr>
      </p:sp>
      <p:sp>
        <p:nvSpPr>
          <p:cNvPr id="614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a:latin typeface="Times New Roman" charset="0"/>
              </a:rPr>
              <a:t>When you show this slide, mention that the red-colored statements are related to what would happen </a:t>
            </a:r>
            <a:r>
              <a:rPr lang="en-US" sz="900" b="1">
                <a:latin typeface="Times New Roman" charset="0"/>
              </a:rPr>
              <a:t>during teaching</a:t>
            </a:r>
            <a:r>
              <a:rPr lang="en-US" sz="900">
                <a:latin typeface="Times New Roman" charset="0"/>
              </a:rPr>
              <a:t>, so they are Domain 3 items, not Domain 1 items. </a:t>
            </a:r>
          </a:p>
          <a:p>
            <a:endParaRPr lang="en-US" sz="900">
              <a:latin typeface="Times New Roman" charset="0"/>
            </a:endParaRPr>
          </a:p>
          <a:p>
            <a:r>
              <a:rPr lang="en-US" sz="900">
                <a:latin typeface="Times New Roman" charset="0"/>
              </a:rPr>
              <a:t>On the other hand, the rest of the items are things that would NOT occur during the teaching of the lesson, but could happen before or after. They give us more insight into what a teacher knows and thinks about when planning a lesson. </a:t>
            </a:r>
          </a:p>
          <a:p>
            <a:endParaRPr lang="en-US" sz="900">
              <a:latin typeface="Times New Roman" charset="0"/>
            </a:endParaRPr>
          </a:p>
          <a:p>
            <a:r>
              <a:rPr lang="en-US" sz="900">
                <a:latin typeface="Times New Roman" charset="0"/>
              </a:rPr>
              <a:t>Tell the audience that  our next activity will give us the opportunity  to review the kinds of questions we might ask a teacher to learn more about Domain 1 in their practice. </a:t>
            </a:r>
          </a:p>
        </p:txBody>
      </p:sp>
      <p:sp>
        <p:nvSpPr>
          <p:cNvPr id="614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a:xfrm>
            <a:off x="1181100" y="696913"/>
            <a:ext cx="4648200" cy="3486150"/>
          </a:xfrm>
          <a:ln/>
        </p:spPr>
      </p:sp>
      <p:sp>
        <p:nvSpPr>
          <p:cNvPr id="634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b="1" dirty="0">
                <a:latin typeface="Times New Roman" charset="0"/>
              </a:rPr>
              <a:t>Display slide: </a:t>
            </a:r>
            <a:r>
              <a:rPr lang="en-US" sz="800" b="1" i="1" dirty="0">
                <a:latin typeface="Times New Roman" charset="0"/>
              </a:rPr>
              <a:t>Worksheet #4:  Domain 1</a:t>
            </a:r>
            <a:r>
              <a:rPr lang="en-US" sz="800" b="1" dirty="0">
                <a:latin typeface="Times New Roman" charset="0"/>
              </a:rPr>
              <a:t>.</a:t>
            </a:r>
            <a:endParaRPr lang="en-US" sz="800" dirty="0">
              <a:latin typeface="Times New Roman" charset="0"/>
            </a:endParaRPr>
          </a:p>
          <a:p>
            <a:pPr>
              <a:lnSpc>
                <a:spcPct val="80000"/>
              </a:lnSpc>
            </a:pPr>
            <a:r>
              <a:rPr lang="en-US" sz="800" i="1" dirty="0">
                <a:latin typeface="Times New Roman" charset="0"/>
              </a:rPr>
              <a:t>The goal of this activity is for participants to learn the kinds of information about the components of Domain 1 that a teacher possesses, but that we don</a:t>
            </a:r>
            <a:r>
              <a:rPr lang="ja-JP" altLang="en-US" sz="800" i="1" dirty="0">
                <a:latin typeface="Times New Roman" charset="0"/>
              </a:rPr>
              <a:t>’</a:t>
            </a:r>
            <a:r>
              <a:rPr lang="en-US" altLang="ja-JP" sz="800" i="1" dirty="0">
                <a:latin typeface="Times New Roman" charset="0"/>
              </a:rPr>
              <a:t>t always see easily.</a:t>
            </a:r>
          </a:p>
          <a:p>
            <a:pPr>
              <a:lnSpc>
                <a:spcPct val="80000"/>
              </a:lnSpc>
            </a:pPr>
            <a:r>
              <a:rPr lang="en-US" sz="800" i="1" dirty="0">
                <a:latin typeface="Times New Roman" charset="0"/>
              </a:rPr>
              <a:t>A second goal is for the audience to understand that unless teachers are given an opportunity to respond to questions about the </a:t>
            </a:r>
            <a:r>
              <a:rPr lang="ja-JP" altLang="en-US" sz="800" i="1" dirty="0">
                <a:latin typeface="Times New Roman" charset="0"/>
              </a:rPr>
              <a:t>“</a:t>
            </a:r>
            <a:r>
              <a:rPr lang="en-US" altLang="ja-JP" sz="800" i="1" dirty="0">
                <a:latin typeface="Times New Roman" charset="0"/>
              </a:rPr>
              <a:t>hidden</a:t>
            </a:r>
            <a:r>
              <a:rPr lang="ja-JP" altLang="en-US" sz="800" i="1" dirty="0">
                <a:latin typeface="Times New Roman" charset="0"/>
              </a:rPr>
              <a:t>”</a:t>
            </a:r>
            <a:r>
              <a:rPr lang="en-US" altLang="ja-JP" sz="800" i="1" dirty="0">
                <a:latin typeface="Times New Roman" charset="0"/>
              </a:rPr>
              <a:t> parts of their practice, we cannot know about them.</a:t>
            </a:r>
          </a:p>
          <a:p>
            <a:pPr>
              <a:lnSpc>
                <a:spcPct val="80000"/>
              </a:lnSpc>
            </a:pPr>
            <a:endParaRPr lang="en-US" sz="800" i="1" dirty="0">
              <a:latin typeface="Times New Roman" charset="0"/>
            </a:endParaRPr>
          </a:p>
          <a:p>
            <a:pPr>
              <a:lnSpc>
                <a:spcPct val="80000"/>
              </a:lnSpc>
            </a:pPr>
            <a:r>
              <a:rPr lang="en-US" sz="800" dirty="0">
                <a:latin typeface="Times New Roman" charset="0"/>
              </a:rPr>
              <a:t>Direct participants to the worksheet, found on page </a:t>
            </a:r>
            <a:r>
              <a:rPr lang="en-US" sz="800" dirty="0" smtClean="0">
                <a:latin typeface="Times New Roman" charset="0"/>
              </a:rPr>
              <a:t>7 </a:t>
            </a:r>
            <a:r>
              <a:rPr lang="en-US" sz="800" dirty="0">
                <a:latin typeface="Times New Roman" charset="0"/>
              </a:rPr>
              <a:t>of the Participant Materials.</a:t>
            </a:r>
          </a:p>
          <a:p>
            <a:pPr>
              <a:lnSpc>
                <a:spcPct val="80000"/>
              </a:lnSpc>
            </a:pPr>
            <a:endParaRPr lang="en-US" sz="800" b="1" dirty="0">
              <a:latin typeface="Times New Roman" charset="0"/>
            </a:endParaRPr>
          </a:p>
          <a:p>
            <a:pPr>
              <a:lnSpc>
                <a:spcPct val="80000"/>
              </a:lnSpc>
            </a:pPr>
            <a:r>
              <a:rPr lang="en-US" sz="800" dirty="0">
                <a:latin typeface="Times New Roman" charset="0"/>
              </a:rPr>
              <a:t>Explain to participants that this  form contains Domains 1 and 4, and questions to elicit information from the teacher about them. </a:t>
            </a:r>
          </a:p>
          <a:p>
            <a:pPr>
              <a:lnSpc>
                <a:spcPct val="80000"/>
              </a:lnSpc>
            </a:pPr>
            <a:endParaRPr lang="en-US" sz="800" dirty="0">
              <a:latin typeface="Times New Roman" charset="0"/>
            </a:endParaRPr>
          </a:p>
          <a:p>
            <a:pPr>
              <a:lnSpc>
                <a:spcPct val="80000"/>
              </a:lnSpc>
            </a:pPr>
            <a:r>
              <a:rPr lang="en-US" sz="800" b="1" dirty="0">
                <a:latin typeface="Times New Roman" charset="0"/>
              </a:rPr>
              <a:t>Review the form and the questions it contains. Say that when we ask these types of questions, we get at some of the teacher</a:t>
            </a:r>
            <a:r>
              <a:rPr lang="ja-JP" altLang="en-US" sz="800" b="1" dirty="0">
                <a:latin typeface="Times New Roman" charset="0"/>
              </a:rPr>
              <a:t>’</a:t>
            </a:r>
            <a:r>
              <a:rPr lang="en-US" altLang="ja-JP" sz="800" b="1" dirty="0">
                <a:latin typeface="Times New Roman" charset="0"/>
              </a:rPr>
              <a:t>s knowledge that might not be visible during the teaching of the lesson.</a:t>
            </a:r>
          </a:p>
          <a:p>
            <a:pPr>
              <a:lnSpc>
                <a:spcPct val="80000"/>
              </a:lnSpc>
            </a:pPr>
            <a:endParaRPr lang="en-US" sz="800" b="1" dirty="0">
              <a:latin typeface="Times New Roman" charset="0"/>
            </a:endParaRPr>
          </a:p>
          <a:p>
            <a:pPr>
              <a:lnSpc>
                <a:spcPct val="80000"/>
              </a:lnSpc>
            </a:pPr>
            <a:r>
              <a:rPr lang="en-US" sz="800" dirty="0">
                <a:latin typeface="Times New Roman" charset="0"/>
              </a:rPr>
              <a:t>Allow a few minutes for people to discuss the questions, and some of the kinds of answers teachers might give. Tell participants to </a:t>
            </a:r>
            <a:r>
              <a:rPr lang="ja-JP" altLang="en-US" sz="800" dirty="0">
                <a:latin typeface="Times New Roman" charset="0"/>
              </a:rPr>
              <a:t>“</a:t>
            </a:r>
            <a:r>
              <a:rPr lang="en-US" altLang="ja-JP" sz="800" dirty="0">
                <a:latin typeface="Times New Roman" charset="0"/>
              </a:rPr>
              <a:t>jot dot</a:t>
            </a:r>
            <a:r>
              <a:rPr lang="ja-JP" altLang="en-US" sz="800" dirty="0">
                <a:latin typeface="Times New Roman" charset="0"/>
              </a:rPr>
              <a:t>”</a:t>
            </a:r>
            <a:r>
              <a:rPr lang="en-US" altLang="ja-JP" sz="800" dirty="0">
                <a:latin typeface="Times New Roman" charset="0"/>
              </a:rPr>
              <a:t>(bullet, briefly)  some of the kinds of  information a teacher might provide in response to the prompts for </a:t>
            </a:r>
            <a:r>
              <a:rPr lang="en-US" altLang="ja-JP" sz="800" b="1" u="sng" dirty="0">
                <a:latin typeface="Times New Roman" charset="0"/>
              </a:rPr>
              <a:t>Domain 1 ONLY. </a:t>
            </a:r>
            <a:r>
              <a:rPr lang="en-US" altLang="ja-JP" sz="800" dirty="0">
                <a:latin typeface="Times New Roman" charset="0"/>
              </a:rPr>
              <a:t>(We will study Domain 4 later)</a:t>
            </a:r>
            <a:endParaRPr lang="en-US" altLang="ja-JP" sz="800" b="1" u="sng" dirty="0">
              <a:latin typeface="Times New Roman" charset="0"/>
            </a:endParaRPr>
          </a:p>
          <a:p>
            <a:pPr>
              <a:lnSpc>
                <a:spcPct val="80000"/>
              </a:lnSpc>
            </a:pPr>
            <a:r>
              <a:rPr lang="en-US" sz="800" dirty="0">
                <a:latin typeface="Times New Roman" charset="0"/>
              </a:rPr>
              <a:t> </a:t>
            </a:r>
          </a:p>
          <a:p>
            <a:pPr>
              <a:lnSpc>
                <a:spcPct val="80000"/>
              </a:lnSpc>
            </a:pPr>
            <a:r>
              <a:rPr lang="en-US" sz="800" dirty="0">
                <a:latin typeface="Times New Roman" charset="0"/>
              </a:rPr>
              <a:t>Allow 10 minutes. </a:t>
            </a:r>
          </a:p>
          <a:p>
            <a:pPr>
              <a:lnSpc>
                <a:spcPct val="80000"/>
              </a:lnSpc>
            </a:pPr>
            <a:r>
              <a:rPr lang="en-US" sz="800" dirty="0">
                <a:latin typeface="Times New Roman" charset="0"/>
              </a:rPr>
              <a:t> Walk around as participants work to see if they are providing the kinds of </a:t>
            </a:r>
            <a:r>
              <a:rPr lang="ja-JP" altLang="en-US" sz="800" dirty="0">
                <a:latin typeface="Times New Roman" charset="0"/>
              </a:rPr>
              <a:t>“</a:t>
            </a:r>
            <a:r>
              <a:rPr lang="en-US" altLang="ja-JP" sz="800" dirty="0">
                <a:latin typeface="Times New Roman" charset="0"/>
              </a:rPr>
              <a:t>background info</a:t>
            </a:r>
            <a:r>
              <a:rPr lang="ja-JP" altLang="en-US" sz="800" dirty="0">
                <a:latin typeface="Times New Roman" charset="0"/>
              </a:rPr>
              <a:t>”</a:t>
            </a:r>
            <a:r>
              <a:rPr lang="en-US" altLang="ja-JP" sz="800" dirty="0">
                <a:latin typeface="Times New Roman" charset="0"/>
              </a:rPr>
              <a:t> about that component that might not be seen during a lesson. For example, for component 1b, teachers know more about students than we might see during one lesson.  What kinds of things  are these? How does the teacher get information about the students? How is this used in planning lessons?</a:t>
            </a:r>
          </a:p>
          <a:p>
            <a:pPr>
              <a:lnSpc>
                <a:spcPct val="80000"/>
              </a:lnSpc>
            </a:pPr>
            <a:r>
              <a:rPr lang="en-US" sz="800" b="1" dirty="0">
                <a:latin typeface="Times New Roman" charset="0"/>
              </a:rPr>
              <a:t> </a:t>
            </a:r>
          </a:p>
          <a:p>
            <a:pPr>
              <a:lnSpc>
                <a:spcPct val="80000"/>
              </a:lnSpc>
            </a:pPr>
            <a:r>
              <a:rPr lang="en-US" sz="800" b="1" dirty="0">
                <a:latin typeface="Times New Roman" charset="0"/>
              </a:rPr>
              <a:t>Activity: Collecting responses</a:t>
            </a:r>
            <a:endParaRPr lang="en-US" sz="800" dirty="0">
              <a:latin typeface="Times New Roman" charset="0"/>
            </a:endParaRPr>
          </a:p>
          <a:p>
            <a:pPr>
              <a:lnSpc>
                <a:spcPct val="80000"/>
              </a:lnSpc>
            </a:pPr>
            <a:r>
              <a:rPr lang="en-US" sz="800" dirty="0">
                <a:latin typeface="Times New Roman" charset="0"/>
              </a:rPr>
              <a:t>If time permits, invite participants to </a:t>
            </a:r>
            <a:r>
              <a:rPr lang="en-US" sz="800" b="1" dirty="0">
                <a:latin typeface="Times New Roman" charset="0"/>
              </a:rPr>
              <a:t>get up, move about the room, and collect some teacher responses for one or more of the components of Domain 1 from someone in the room with whom they don</a:t>
            </a:r>
            <a:r>
              <a:rPr lang="ja-JP" altLang="en-US" sz="800" b="1" dirty="0">
                <a:latin typeface="Times New Roman" charset="0"/>
              </a:rPr>
              <a:t>’</a:t>
            </a:r>
            <a:r>
              <a:rPr lang="en-US" altLang="ja-JP" sz="800" b="1" dirty="0">
                <a:latin typeface="Times New Roman" charset="0"/>
              </a:rPr>
              <a:t>t usually work. </a:t>
            </a:r>
            <a:r>
              <a:rPr lang="en-US" altLang="ja-JP" sz="800" dirty="0">
                <a:latin typeface="Times New Roman" charset="0"/>
              </a:rPr>
              <a:t> </a:t>
            </a:r>
          </a:p>
          <a:p>
            <a:pPr>
              <a:lnSpc>
                <a:spcPct val="80000"/>
              </a:lnSpc>
            </a:pPr>
            <a:endParaRPr lang="en-US" sz="800" dirty="0">
              <a:latin typeface="Times New Roman" charset="0"/>
            </a:endParaRPr>
          </a:p>
          <a:p>
            <a:pPr>
              <a:lnSpc>
                <a:spcPct val="80000"/>
              </a:lnSpc>
            </a:pPr>
            <a:r>
              <a:rPr lang="en-US" sz="800" dirty="0">
                <a:latin typeface="Times New Roman" charset="0"/>
              </a:rPr>
              <a:t>Allow 5 minutes.</a:t>
            </a:r>
          </a:p>
          <a:p>
            <a:pPr>
              <a:lnSpc>
                <a:spcPct val="80000"/>
              </a:lnSpc>
            </a:pPr>
            <a:r>
              <a:rPr lang="en-US" sz="800" dirty="0">
                <a:latin typeface="Times New Roman" charset="0"/>
              </a:rPr>
              <a:t> </a:t>
            </a:r>
          </a:p>
          <a:p>
            <a:pPr>
              <a:lnSpc>
                <a:spcPct val="80000"/>
              </a:lnSpc>
            </a:pPr>
            <a:endParaRPr lang="en-US" sz="800" dirty="0">
              <a:latin typeface="Times New Roman" charset="0"/>
            </a:endParaRPr>
          </a:p>
        </p:txBody>
      </p:sp>
      <p:sp>
        <p:nvSpPr>
          <p:cNvPr id="6349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0E935F89-3CE0-BF4A-87F8-E1F64625AC8D}" type="slidenum">
              <a:rPr lang="en-US" sz="1200" b="0" smtClean="0">
                <a:solidFill>
                  <a:prstClr val="black"/>
                </a:solidFill>
                <a:latin typeface="Times New Roman" charset="0"/>
              </a:rPr>
              <a:pPr algn="r" eaLnBrk="0" hangingPunct="0"/>
              <a:t>33</a:t>
            </a:fld>
            <a:endParaRPr lang="en-US" sz="1200" b="0" smtClean="0">
              <a:solidFill>
                <a:prstClr val="black"/>
              </a:solidFill>
              <a:latin typeface="Times New Roman" charset="0"/>
            </a:endParaRPr>
          </a:p>
        </p:txBody>
      </p:sp>
      <p:sp>
        <p:nvSpPr>
          <p:cNvPr id="6349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a:ln/>
        </p:spPr>
      </p:sp>
      <p:sp>
        <p:nvSpPr>
          <p:cNvPr id="655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i="1" dirty="0">
                <a:latin typeface="Times New Roman" charset="0"/>
              </a:rPr>
              <a:t>The purpose of this slide is to let participants know that observers can record teacher</a:t>
            </a:r>
            <a:r>
              <a:rPr lang="ja-JP" altLang="en-US" sz="900" i="1" dirty="0">
                <a:latin typeface="Times New Roman" charset="0"/>
              </a:rPr>
              <a:t>’</a:t>
            </a:r>
            <a:r>
              <a:rPr lang="en-US" altLang="ja-JP" sz="900" i="1" dirty="0">
                <a:latin typeface="Times New Roman" charset="0"/>
              </a:rPr>
              <a:t>s responses to the questions on page </a:t>
            </a:r>
            <a:r>
              <a:rPr lang="en-US" altLang="ja-JP" sz="900" i="1" dirty="0" smtClean="0">
                <a:latin typeface="Times New Roman" charset="0"/>
              </a:rPr>
              <a:t>7 </a:t>
            </a:r>
            <a:r>
              <a:rPr lang="en-US" altLang="ja-JP" sz="900" i="1" dirty="0">
                <a:latin typeface="Times New Roman" charset="0"/>
              </a:rPr>
              <a:t>of </a:t>
            </a:r>
            <a:r>
              <a:rPr lang="en-US" altLang="ja-JP" sz="900" i="1" dirty="0" smtClean="0">
                <a:latin typeface="Times New Roman" charset="0"/>
              </a:rPr>
              <a:t>participant materials</a:t>
            </a:r>
            <a:endParaRPr lang="en-US" altLang="ja-JP" sz="900" i="1" dirty="0">
              <a:latin typeface="Times New Roman" charset="0"/>
            </a:endParaRPr>
          </a:p>
          <a:p>
            <a:endParaRPr lang="en-US" sz="900" i="1" dirty="0">
              <a:latin typeface="Times New Roman" charset="0"/>
            </a:endParaRPr>
          </a:p>
          <a:p>
            <a:r>
              <a:rPr lang="en-US" sz="900" dirty="0">
                <a:latin typeface="Times New Roman" charset="0"/>
              </a:rPr>
              <a:t>Tell participants that we will be using this tool for collecting evidence of Domain 1 to collect some facts about this </a:t>
            </a:r>
            <a:r>
              <a:rPr lang="ja-JP" altLang="en-US" sz="900" dirty="0">
                <a:latin typeface="Times New Roman" charset="0"/>
              </a:rPr>
              <a:t>“</a:t>
            </a:r>
            <a:r>
              <a:rPr lang="en-US" altLang="ja-JP" sz="900" dirty="0">
                <a:latin typeface="Times New Roman" charset="0"/>
              </a:rPr>
              <a:t>shy</a:t>
            </a:r>
            <a:r>
              <a:rPr lang="ja-JP" altLang="en-US" sz="900" dirty="0">
                <a:latin typeface="Times New Roman" charset="0"/>
              </a:rPr>
              <a:t>”</a:t>
            </a:r>
            <a:r>
              <a:rPr lang="en-US" altLang="ja-JP" sz="900" dirty="0">
                <a:latin typeface="Times New Roman" charset="0"/>
              </a:rPr>
              <a:t> domain from a pre-observation conference. Explain that the pre-observation conference</a:t>
            </a:r>
            <a:r>
              <a:rPr lang="ja-JP" altLang="en-US" sz="900" dirty="0">
                <a:latin typeface="Times New Roman" charset="0"/>
              </a:rPr>
              <a:t>’</a:t>
            </a:r>
            <a:r>
              <a:rPr lang="en-US" altLang="ja-JP" sz="900" dirty="0">
                <a:latin typeface="Times New Roman" charset="0"/>
              </a:rPr>
              <a:t>s purpose is to elicit some of this otherwise invisible information.</a:t>
            </a:r>
          </a:p>
          <a:p>
            <a:endParaRPr lang="en-US" sz="900" dirty="0">
              <a:latin typeface="Times New Roman" charset="0"/>
            </a:endParaRPr>
          </a:p>
          <a:p>
            <a:r>
              <a:rPr lang="en-US" sz="900" dirty="0">
                <a:latin typeface="Times New Roman" charset="0"/>
              </a:rPr>
              <a:t>Say that we will now watch a short video clip of a pre-observation conference for a middle school math teacher. In it, we should hear some facts from him about his students, his lesson, the unit in which it is situated, etc. We will write down some of this information as we hear it, in the correct component box on </a:t>
            </a:r>
            <a:r>
              <a:rPr lang="en-US" sz="900" dirty="0" smtClean="0">
                <a:latin typeface="Times New Roman" charset="0"/>
              </a:rPr>
              <a:t>pg. 6.</a:t>
            </a:r>
            <a:endParaRPr lang="en-US" sz="900" dirty="0">
              <a:latin typeface="Times New Roman" charset="0"/>
            </a:endParaRPr>
          </a:p>
          <a:p>
            <a:endParaRPr lang="en-US" sz="900" dirty="0">
              <a:latin typeface="Times New Roman" charset="0"/>
            </a:endParaRPr>
          </a:p>
          <a:p>
            <a:endParaRPr lang="en-US" sz="900" dirty="0">
              <a:latin typeface="Times New Roman" charset="0"/>
            </a:endParaRPr>
          </a:p>
          <a:p>
            <a:r>
              <a:rPr lang="en-US" sz="900" dirty="0">
                <a:latin typeface="Times New Roman" charset="0"/>
              </a:rPr>
              <a:t>Tell participants that they are to write what they hear, not editorial commentary, advice or opinion.</a:t>
            </a:r>
          </a:p>
          <a:p>
            <a:endParaRPr lang="en-US" sz="900" dirty="0">
              <a:latin typeface="Times New Roman" charset="0"/>
            </a:endParaRPr>
          </a:p>
          <a:p>
            <a:r>
              <a:rPr lang="en-US" sz="900" dirty="0">
                <a:latin typeface="Times New Roman" charset="0"/>
              </a:rPr>
              <a:t>Now, show the pre-observation conference clip of </a:t>
            </a:r>
            <a:r>
              <a:rPr lang="en-US" sz="900" dirty="0" smtClean="0">
                <a:latin typeface="Times New Roman" charset="0"/>
              </a:rPr>
              <a:t>High School – Social Studies – Pre-Observation video </a:t>
            </a:r>
            <a:r>
              <a:rPr lang="en-US" sz="900" dirty="0">
                <a:latin typeface="Times New Roman" charset="0"/>
              </a:rPr>
              <a:t>from the ASCD/Danielson/Framework video. (Be sure to show ONLY the pre-observation conference, not the lesson) and ask participants to write as they watch. (You should collect evidence also.)</a:t>
            </a:r>
          </a:p>
          <a:p>
            <a:endParaRPr lang="en-US" sz="900" dirty="0">
              <a:latin typeface="Times New Roman" charset="0"/>
            </a:endParaRPr>
          </a:p>
          <a:p>
            <a:r>
              <a:rPr lang="en-US" sz="900" dirty="0">
                <a:latin typeface="Times New Roman" charset="0"/>
              </a:rPr>
              <a:t>At the conclusion of the pre-observation conference, invite participant to share the evidence they collected and to write down any evidence they hear from others that they did not hear or have time to collect. </a:t>
            </a:r>
          </a:p>
          <a:p>
            <a:endParaRPr lang="en-US" sz="900" dirty="0">
              <a:latin typeface="Times New Roman" charset="0"/>
            </a:endParaRPr>
          </a:p>
          <a:p>
            <a:r>
              <a:rPr lang="en-US" sz="900" dirty="0">
                <a:latin typeface="Times New Roman" charset="0"/>
              </a:rPr>
              <a:t>Close this activity by reminding that Domain 1 is off stage and that when a teacher talks about it and we capture some of that information, it becomes more visible. This is the reason for the pre-observation conference. </a:t>
            </a:r>
            <a:endParaRPr lang="en-US" sz="900" dirty="0" smtClean="0">
              <a:latin typeface="Times New Roman" charset="0"/>
            </a:endParaRPr>
          </a:p>
          <a:p>
            <a:endParaRPr lang="en-US" sz="900" dirty="0" smtClean="0">
              <a:latin typeface="Times New Roman" charset="0"/>
            </a:endParaRPr>
          </a:p>
          <a:p>
            <a:r>
              <a:rPr lang="en-US" sz="900" dirty="0" smtClean="0">
                <a:latin typeface="Times New Roman" charset="0"/>
              </a:rPr>
              <a:t>You will have other </a:t>
            </a:r>
            <a:r>
              <a:rPr lang="en-US" sz="900" dirty="0" err="1" smtClean="0">
                <a:latin typeface="Times New Roman" charset="0"/>
              </a:rPr>
              <a:t>opportunites</a:t>
            </a:r>
            <a:r>
              <a:rPr lang="en-US" sz="900" baseline="0" dirty="0" smtClean="0">
                <a:latin typeface="Times New Roman" charset="0"/>
              </a:rPr>
              <a:t> to practice collecting evidence</a:t>
            </a:r>
          </a:p>
          <a:p>
            <a:r>
              <a:rPr lang="en-US" sz="900" baseline="0" dirty="0" smtClean="0">
                <a:latin typeface="Times New Roman" charset="0"/>
              </a:rPr>
              <a:t>You can’t hear – can’t </a:t>
            </a:r>
            <a:endParaRPr lang="en-US" sz="900" dirty="0">
              <a:latin typeface="Times New Roman" charset="0"/>
            </a:endParaRPr>
          </a:p>
        </p:txBody>
      </p:sp>
      <p:sp>
        <p:nvSpPr>
          <p:cNvPr id="655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a:xfrm>
            <a:off x="1181100" y="696913"/>
            <a:ext cx="4648200" cy="3486150"/>
          </a:xfrm>
          <a:ln/>
        </p:spPr>
      </p:sp>
      <p:sp>
        <p:nvSpPr>
          <p:cNvPr id="6758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b="1">
                <a:latin typeface="Times New Roman" charset="0"/>
              </a:rPr>
              <a:t>Display slide of Components of the Framework. </a:t>
            </a:r>
            <a:r>
              <a:rPr lang="en-US" sz="900">
                <a:latin typeface="Times New Roman" charset="0"/>
              </a:rPr>
              <a:t>Remind participants that they have already studied two domains of A Framework for Teaching, Domains 3 and 1 respectively.  Explain that we are now ready to explore the second </a:t>
            </a:r>
            <a:r>
              <a:rPr lang="ja-JP" altLang="en-US" sz="900">
                <a:latin typeface="Times New Roman" charset="0"/>
              </a:rPr>
              <a:t>“</a:t>
            </a:r>
            <a:r>
              <a:rPr lang="en-US" altLang="ja-JP" sz="900">
                <a:latin typeface="Times New Roman" charset="0"/>
              </a:rPr>
              <a:t>on-stage</a:t>
            </a:r>
            <a:r>
              <a:rPr lang="ja-JP" altLang="en-US" sz="900">
                <a:latin typeface="Times New Roman" charset="0"/>
              </a:rPr>
              <a:t>”</a:t>
            </a:r>
            <a:r>
              <a:rPr lang="en-US" altLang="ja-JP" sz="900">
                <a:latin typeface="Times New Roman" charset="0"/>
              </a:rPr>
              <a:t> domain of the framework, Domain 2, and that we will do so using a graphic organizer structure and by answering a focus question in a modified jigsaw fashion.</a:t>
            </a:r>
            <a:endParaRPr lang="en-US" altLang="ja-JP" sz="900" b="1">
              <a:latin typeface="Times New Roman" charset="0"/>
            </a:endParaRPr>
          </a:p>
          <a:p>
            <a:endParaRPr lang="en-US">
              <a:latin typeface="Times New Roman" charset="0"/>
            </a:endParaRPr>
          </a:p>
        </p:txBody>
      </p:sp>
      <p:sp>
        <p:nvSpPr>
          <p:cNvPr id="6758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5E5698E8-EA4F-F74C-AB1B-8AB2FE1AA7E5}" type="slidenum">
              <a:rPr lang="en-US" sz="1200" b="0" smtClean="0">
                <a:solidFill>
                  <a:prstClr val="black"/>
                </a:solidFill>
                <a:latin typeface="Times New Roman" charset="0"/>
              </a:rPr>
              <a:pPr algn="r" eaLnBrk="0" hangingPunct="0"/>
              <a:t>35</a:t>
            </a:fld>
            <a:endParaRPr lang="en-US" sz="1200" b="0" smtClean="0">
              <a:solidFill>
                <a:prstClr val="black"/>
              </a:solidFill>
              <a:latin typeface="Times New Roman" charset="0"/>
            </a:endParaRPr>
          </a:p>
        </p:txBody>
      </p:sp>
      <p:sp>
        <p:nvSpPr>
          <p:cNvPr id="6758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a:xfrm>
            <a:off x="1181100" y="696913"/>
            <a:ext cx="4648200" cy="3486150"/>
          </a:xfrm>
          <a:ln/>
        </p:spPr>
      </p:sp>
      <p:sp>
        <p:nvSpPr>
          <p:cNvPr id="696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b="1" i="1" dirty="0" smtClean="0">
                <a:latin typeface="Times New Roman" charset="0"/>
              </a:rPr>
              <a:t>Cristine</a:t>
            </a:r>
          </a:p>
          <a:p>
            <a:pPr>
              <a:lnSpc>
                <a:spcPct val="80000"/>
              </a:lnSpc>
            </a:pPr>
            <a:endParaRPr lang="en-US" sz="800" b="1" i="1" dirty="0" smtClean="0">
              <a:latin typeface="Times New Roman" charset="0"/>
            </a:endParaRPr>
          </a:p>
          <a:p>
            <a:pPr>
              <a:lnSpc>
                <a:spcPct val="80000"/>
              </a:lnSpc>
            </a:pPr>
            <a:r>
              <a:rPr lang="en-US" sz="800" b="1" i="1" dirty="0" smtClean="0">
                <a:latin typeface="Times New Roman" charset="0"/>
              </a:rPr>
              <a:t>Note </a:t>
            </a:r>
            <a:r>
              <a:rPr lang="en-US" sz="800" b="1" i="1" dirty="0">
                <a:latin typeface="Times New Roman" charset="0"/>
              </a:rPr>
              <a:t>to trainer</a:t>
            </a:r>
            <a:r>
              <a:rPr lang="en-US" sz="800" i="1" dirty="0">
                <a:latin typeface="Times New Roman" charset="0"/>
              </a:rPr>
              <a:t>:</a:t>
            </a:r>
            <a:endParaRPr lang="en-US" sz="800" dirty="0">
              <a:latin typeface="Times New Roman" charset="0"/>
            </a:endParaRPr>
          </a:p>
          <a:p>
            <a:pPr>
              <a:lnSpc>
                <a:spcPct val="80000"/>
              </a:lnSpc>
            </a:pPr>
            <a:r>
              <a:rPr lang="en-US" sz="800" i="1" dirty="0">
                <a:latin typeface="Times New Roman" charset="0"/>
              </a:rPr>
              <a:t>The trainer will model the process using component 2a, Creating an Environment of Respect and Rapport. Participants will then be grouped into four groups, one each for the remaining four components of Domain 2, and work in those groups to create a graphic organizer and  to answer the focus question for their assigned component. Only the responses to focus questions will then be shared with the larger group, who will collect them on their Worksheet #5b in the spaces provided. </a:t>
            </a:r>
            <a:endParaRPr lang="en-US" sz="800" dirty="0">
              <a:latin typeface="Times New Roman" charset="0"/>
            </a:endParaRPr>
          </a:p>
          <a:p>
            <a:pPr>
              <a:lnSpc>
                <a:spcPct val="80000"/>
              </a:lnSpc>
            </a:pPr>
            <a:r>
              <a:rPr lang="en-US" sz="800" i="1" dirty="0">
                <a:latin typeface="Times New Roman" charset="0"/>
              </a:rPr>
              <a:t> </a:t>
            </a:r>
            <a:endParaRPr lang="en-US" sz="800" dirty="0">
              <a:latin typeface="Times New Roman" charset="0"/>
            </a:endParaRPr>
          </a:p>
          <a:p>
            <a:pPr>
              <a:lnSpc>
                <a:spcPct val="80000"/>
              </a:lnSpc>
            </a:pPr>
            <a:endParaRPr lang="en-US" sz="800" dirty="0">
              <a:latin typeface="Times New Roman" charset="0"/>
            </a:endParaRPr>
          </a:p>
          <a:p>
            <a:pPr>
              <a:lnSpc>
                <a:spcPct val="80000"/>
              </a:lnSpc>
            </a:pPr>
            <a:r>
              <a:rPr lang="en-US" sz="800" b="1" dirty="0">
                <a:latin typeface="Times New Roman" charset="0"/>
              </a:rPr>
              <a:t>Display slide </a:t>
            </a:r>
            <a:r>
              <a:rPr lang="en-US" sz="800" b="1" i="1" dirty="0">
                <a:latin typeface="Times New Roman" charset="0"/>
              </a:rPr>
              <a:t>Domain 2: The Classroom Environment</a:t>
            </a:r>
            <a:r>
              <a:rPr lang="en-US" sz="800" b="1" dirty="0">
                <a:latin typeface="Times New Roman" charset="0"/>
              </a:rPr>
              <a:t>.</a:t>
            </a:r>
          </a:p>
          <a:p>
            <a:pPr>
              <a:lnSpc>
                <a:spcPct val="80000"/>
              </a:lnSpc>
            </a:pPr>
            <a:r>
              <a:rPr lang="en-US" sz="800" dirty="0">
                <a:latin typeface="Times New Roman" charset="0"/>
              </a:rPr>
              <a:t> </a:t>
            </a:r>
            <a:endParaRPr lang="en-US" sz="800" b="1" dirty="0">
              <a:latin typeface="Times New Roman" charset="0"/>
            </a:endParaRPr>
          </a:p>
          <a:p>
            <a:pPr>
              <a:lnSpc>
                <a:spcPct val="80000"/>
              </a:lnSpc>
            </a:pPr>
            <a:r>
              <a:rPr lang="en-US" sz="800" dirty="0">
                <a:latin typeface="Times New Roman" charset="0"/>
              </a:rPr>
              <a:t>Discuss each component briefly, mentioning that Domain 2 is sometimes thought of as the </a:t>
            </a:r>
            <a:r>
              <a:rPr lang="ja-JP" altLang="en-US" sz="800" dirty="0">
                <a:latin typeface="Times New Roman" charset="0"/>
              </a:rPr>
              <a:t>“</a:t>
            </a:r>
            <a:r>
              <a:rPr lang="en-US" altLang="ja-JP" sz="800" dirty="0">
                <a:latin typeface="Times New Roman" charset="0"/>
              </a:rPr>
              <a:t>affective</a:t>
            </a:r>
            <a:r>
              <a:rPr lang="ja-JP" altLang="en-US" sz="800" dirty="0">
                <a:latin typeface="Times New Roman" charset="0"/>
              </a:rPr>
              <a:t>”</a:t>
            </a:r>
            <a:r>
              <a:rPr lang="en-US" altLang="ja-JP" sz="800" dirty="0">
                <a:latin typeface="Times New Roman" charset="0"/>
              </a:rPr>
              <a:t> domain of the framework, because the level of the teacher</a:t>
            </a:r>
            <a:r>
              <a:rPr lang="ja-JP" altLang="en-US" sz="800" dirty="0">
                <a:latin typeface="Times New Roman" charset="0"/>
              </a:rPr>
              <a:t>’</a:t>
            </a:r>
            <a:r>
              <a:rPr lang="en-US" altLang="ja-JP" sz="800" dirty="0">
                <a:latin typeface="Times New Roman" charset="0"/>
              </a:rPr>
              <a:t>s performance in components 2a, Creating an Environment of Respect and Rapport, and 2d, Managing Student Behavior, contribute significantly to how students feel about school and about themselves. Component 2b: Establishing a Culture for Learning, also speaks to the teacher</a:t>
            </a:r>
            <a:r>
              <a:rPr lang="ja-JP" altLang="en-US" sz="800" dirty="0">
                <a:latin typeface="Times New Roman" charset="0"/>
              </a:rPr>
              <a:t>’</a:t>
            </a:r>
            <a:r>
              <a:rPr lang="en-US" altLang="ja-JP" sz="800" dirty="0">
                <a:latin typeface="Times New Roman" charset="0"/>
              </a:rPr>
              <a:t>s beliefs about students</a:t>
            </a:r>
            <a:r>
              <a:rPr lang="ja-JP" altLang="en-US" sz="800" dirty="0">
                <a:latin typeface="Times New Roman" charset="0"/>
              </a:rPr>
              <a:t>’</a:t>
            </a:r>
            <a:r>
              <a:rPr lang="en-US" altLang="ja-JP" sz="800" dirty="0">
                <a:latin typeface="Times New Roman" charset="0"/>
              </a:rPr>
              <a:t> abilities to learn; therefore, Domain 2 contributes significantly to students</a:t>
            </a:r>
            <a:r>
              <a:rPr lang="ja-JP" altLang="en-US" sz="800" dirty="0">
                <a:latin typeface="Times New Roman" charset="0"/>
              </a:rPr>
              <a:t>’</a:t>
            </a:r>
            <a:r>
              <a:rPr lang="en-US" altLang="ja-JP" sz="800" dirty="0">
                <a:latin typeface="Times New Roman" charset="0"/>
              </a:rPr>
              <a:t> emotions toward school and learning. Other points to be made about the components:</a:t>
            </a:r>
          </a:p>
          <a:p>
            <a:pPr>
              <a:lnSpc>
                <a:spcPct val="80000"/>
              </a:lnSpc>
              <a:buFontTx/>
              <a:buChar char="•"/>
            </a:pPr>
            <a:r>
              <a:rPr lang="en-US" sz="800" dirty="0">
                <a:latin typeface="Times New Roman" charset="0"/>
              </a:rPr>
              <a:t>2a is not only about how the teacher treats the students  and vise versa, but also about how students treat each other.</a:t>
            </a:r>
          </a:p>
          <a:p>
            <a:pPr>
              <a:lnSpc>
                <a:spcPct val="80000"/>
              </a:lnSpc>
              <a:buFontTx/>
              <a:buChar char="•"/>
            </a:pPr>
            <a:r>
              <a:rPr lang="en-US" sz="800" dirty="0">
                <a:latin typeface="Times New Roman" charset="0"/>
              </a:rPr>
              <a:t>Another way to think about 2b is that it</a:t>
            </a:r>
            <a:r>
              <a:rPr lang="ja-JP" altLang="en-US" sz="800" dirty="0">
                <a:latin typeface="Times New Roman" charset="0"/>
              </a:rPr>
              <a:t>’</a:t>
            </a:r>
            <a:r>
              <a:rPr lang="en-US" altLang="ja-JP" sz="800" dirty="0">
                <a:latin typeface="Times New Roman" charset="0"/>
              </a:rPr>
              <a:t>s all about  rigor and setting high expectations</a:t>
            </a:r>
          </a:p>
          <a:p>
            <a:pPr>
              <a:lnSpc>
                <a:spcPct val="80000"/>
              </a:lnSpc>
              <a:buFontTx/>
              <a:buChar char="•"/>
            </a:pPr>
            <a:r>
              <a:rPr lang="en-US" sz="800" dirty="0">
                <a:latin typeface="Times New Roman" charset="0"/>
              </a:rPr>
              <a:t>2c has to do with extracting maximum time for teaching/learning, by managing procedures  seamlessly</a:t>
            </a:r>
          </a:p>
          <a:p>
            <a:pPr>
              <a:lnSpc>
                <a:spcPct val="80000"/>
              </a:lnSpc>
              <a:buFontTx/>
              <a:buChar char="•"/>
            </a:pPr>
            <a:r>
              <a:rPr lang="en-US" sz="800" dirty="0">
                <a:latin typeface="Times New Roman" charset="0"/>
              </a:rPr>
              <a:t>2d is done best when it</a:t>
            </a:r>
            <a:r>
              <a:rPr lang="ja-JP" altLang="en-US" sz="800" dirty="0">
                <a:latin typeface="Times New Roman" charset="0"/>
              </a:rPr>
              <a:t>’</a:t>
            </a:r>
            <a:r>
              <a:rPr lang="en-US" altLang="ja-JP" sz="800" dirty="0">
                <a:latin typeface="Times New Roman" charset="0"/>
              </a:rPr>
              <a:t>s invisible</a:t>
            </a:r>
          </a:p>
          <a:p>
            <a:pPr>
              <a:lnSpc>
                <a:spcPct val="80000"/>
              </a:lnSpc>
              <a:buFontTx/>
              <a:buChar char="•"/>
            </a:pPr>
            <a:r>
              <a:rPr lang="en-US" sz="800" dirty="0">
                <a:latin typeface="Times New Roman" charset="0"/>
              </a:rPr>
              <a:t>2e is related to making the physical space match the learning goals </a:t>
            </a:r>
          </a:p>
          <a:p>
            <a:pPr>
              <a:lnSpc>
                <a:spcPct val="80000"/>
              </a:lnSpc>
            </a:pPr>
            <a:endParaRPr lang="en-US" sz="900" b="1" dirty="0">
              <a:latin typeface="Times New Roman" charset="0"/>
            </a:endParaRPr>
          </a:p>
          <a:p>
            <a:pPr>
              <a:lnSpc>
                <a:spcPct val="80000"/>
              </a:lnSpc>
            </a:pPr>
            <a:endParaRPr lang="en-US" sz="900" b="1" dirty="0">
              <a:latin typeface="Times New Roman" charset="0"/>
            </a:endParaRPr>
          </a:p>
          <a:p>
            <a:pPr>
              <a:lnSpc>
                <a:spcPct val="80000"/>
              </a:lnSpc>
            </a:pPr>
            <a:endParaRPr lang="en-US" sz="900" dirty="0">
              <a:latin typeface="Times New Roman" charset="0"/>
            </a:endParaRP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r>
              <a:rPr lang="en-US" sz="900" dirty="0">
                <a:latin typeface="Times New Roman" charset="0"/>
              </a:rPr>
              <a:t> </a:t>
            </a:r>
          </a:p>
          <a:p>
            <a:pPr>
              <a:lnSpc>
                <a:spcPct val="80000"/>
              </a:lnSpc>
            </a:pPr>
            <a:endParaRPr lang="en-US" sz="900" dirty="0">
              <a:latin typeface="Times New Roman" charset="0"/>
            </a:endParaRPr>
          </a:p>
        </p:txBody>
      </p:sp>
      <p:sp>
        <p:nvSpPr>
          <p:cNvPr id="6963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F25DF68C-E196-984C-822E-1AF5D9DCA0E0}" type="slidenum">
              <a:rPr lang="en-US" sz="1200" b="0" smtClean="0">
                <a:solidFill>
                  <a:prstClr val="black"/>
                </a:solidFill>
                <a:latin typeface="Times New Roman" charset="0"/>
              </a:rPr>
              <a:pPr algn="r" eaLnBrk="0" hangingPunct="0"/>
              <a:t>37</a:t>
            </a:fld>
            <a:endParaRPr lang="en-US" sz="1200" b="0" smtClean="0">
              <a:solidFill>
                <a:prstClr val="black"/>
              </a:solidFill>
              <a:latin typeface="Times New Roman" charset="0"/>
            </a:endParaRPr>
          </a:p>
        </p:txBody>
      </p:sp>
      <p:sp>
        <p:nvSpPr>
          <p:cNvPr id="6963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latin typeface="Calibri" pitchFamily="34" charset="0"/>
              </a:rPr>
              <a:t>Note</a:t>
            </a:r>
            <a:r>
              <a:rPr lang="en-US" baseline="0" dirty="0" smtClean="0">
                <a:latin typeface="Calibri" pitchFamily="34" charset="0"/>
              </a:rPr>
              <a:t> the system..</a:t>
            </a:r>
          </a:p>
          <a:p>
            <a:pPr eaLnBrk="1" hangingPunct="1"/>
            <a:endParaRPr lang="en-US" baseline="0" dirty="0" smtClean="0">
              <a:latin typeface="Calibri" pitchFamily="34" charset="0"/>
            </a:endParaRPr>
          </a:p>
          <a:p>
            <a:pPr eaLnBrk="1" hangingPunct="1"/>
            <a:endParaRPr lang="en-US" baseline="0" dirty="0" smtClean="0">
              <a:latin typeface="Calibri" pitchFamily="34" charset="0"/>
            </a:endParaRPr>
          </a:p>
          <a:p>
            <a:pPr eaLnBrk="1" hangingPunct="1"/>
            <a:r>
              <a:rPr lang="en-US" dirty="0" smtClean="0">
                <a:latin typeface="Calibri" pitchFamily="34" charset="0"/>
              </a:rPr>
              <a:t>Correlating evidence of behaviors noted in previous slide with growth in student achievement</a:t>
            </a:r>
          </a:p>
          <a:p>
            <a:pPr eaLnBrk="1" hangingPunct="1"/>
            <a:r>
              <a:rPr lang="en-US" dirty="0" smtClean="0">
                <a:latin typeface="Calibri" pitchFamily="34" charset="0"/>
              </a:rPr>
              <a:t>Allows the observation of the behaviors above to be utilized in evaluating teachers for whom no formal, standardized assessment data may be available.</a:t>
            </a:r>
          </a:p>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5</a:t>
            </a:fld>
            <a:endParaRPr lang="en-US"/>
          </a:p>
        </p:txBody>
      </p:sp>
    </p:spTree>
    <p:extLst>
      <p:ext uri="{BB962C8B-B14F-4D97-AF65-F5344CB8AC3E}">
        <p14:creationId xmlns:p14="http://schemas.microsoft.com/office/powerpoint/2010/main" val="41895912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a:xfrm>
            <a:off x="1181100" y="696913"/>
            <a:ext cx="4648200" cy="3486150"/>
          </a:xfrm>
          <a:ln/>
        </p:spPr>
      </p:sp>
      <p:sp>
        <p:nvSpPr>
          <p:cNvPr id="757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a:p>
            <a:endParaRPr lang="en-US" sz="1200" dirty="0" smtClean="0">
              <a:solidFill>
                <a:srgbClr val="FF0000"/>
              </a:solidFill>
              <a:latin typeface="Times New Roman" charset="0"/>
            </a:endParaRPr>
          </a:p>
          <a:p>
            <a:endParaRPr lang="en-US" sz="1200" dirty="0" smtClean="0">
              <a:solidFill>
                <a:srgbClr val="FF0000"/>
              </a:solidFill>
              <a:latin typeface="Times New Roman" charset="0"/>
            </a:endParaRPr>
          </a:p>
          <a:p>
            <a:pPr>
              <a:lnSpc>
                <a:spcPct val="90000"/>
              </a:lnSpc>
            </a:pPr>
            <a:r>
              <a:rPr lang="en-US" sz="2400" b="1" dirty="0" smtClean="0">
                <a:latin typeface="Gill Sans MT" charset="0"/>
              </a:rPr>
              <a:t>Browse Domain 2 of your Rubric</a:t>
            </a:r>
          </a:p>
          <a:p>
            <a:pPr>
              <a:lnSpc>
                <a:spcPct val="90000"/>
              </a:lnSpc>
            </a:pPr>
            <a:r>
              <a:rPr lang="en-US" sz="2400" b="1" dirty="0" smtClean="0">
                <a:latin typeface="Gill Sans MT" charset="0"/>
              </a:rPr>
              <a:t>Reflect and answer questions on Worksheet #5</a:t>
            </a:r>
          </a:p>
          <a:p>
            <a:pPr lvl="1">
              <a:lnSpc>
                <a:spcPct val="90000"/>
              </a:lnSpc>
            </a:pPr>
            <a:r>
              <a:rPr lang="en-US" sz="2000" b="1" dirty="0" smtClean="0">
                <a:latin typeface="Gill Sans MT" charset="0"/>
              </a:rPr>
              <a:t>Independently</a:t>
            </a:r>
          </a:p>
          <a:p>
            <a:pPr>
              <a:lnSpc>
                <a:spcPct val="90000"/>
              </a:lnSpc>
            </a:pPr>
            <a:r>
              <a:rPr lang="en-US" sz="2400" b="1" dirty="0" smtClean="0">
                <a:latin typeface="Gill Sans MT" charset="0"/>
              </a:rPr>
              <a:t>Table Share</a:t>
            </a:r>
          </a:p>
          <a:p>
            <a:endParaRPr lang="en-US" sz="900" dirty="0">
              <a:latin typeface="Times New Roman" charset="0"/>
            </a:endParaRPr>
          </a:p>
          <a:p>
            <a:endParaRPr lang="en-US" dirty="0">
              <a:latin typeface="Times New Roman" charset="0"/>
            </a:endParaRPr>
          </a:p>
          <a:p>
            <a:endParaRPr lang="en-US" dirty="0">
              <a:latin typeface="Times New Roman" charset="0"/>
            </a:endParaRPr>
          </a:p>
        </p:txBody>
      </p:sp>
      <p:sp>
        <p:nvSpPr>
          <p:cNvPr id="75779"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01" tIns="45650" rIns="91301" bIns="45650"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6AC92743-95D3-A349-81E1-3EFC9EE926E1}" type="slidenum">
              <a:rPr lang="en-US" sz="1200" b="0" smtClean="0">
                <a:solidFill>
                  <a:prstClr val="black"/>
                </a:solidFill>
                <a:latin typeface="Times New Roman" charset="0"/>
              </a:rPr>
              <a:pPr algn="r" eaLnBrk="0" hangingPunct="0"/>
              <a:t>38</a:t>
            </a:fld>
            <a:endParaRPr lang="en-US" sz="1200" b="0" smtClean="0">
              <a:solidFill>
                <a:prstClr val="black"/>
              </a:solidFill>
              <a:latin typeface="Times New Roman" charset="0"/>
            </a:endParaRPr>
          </a:p>
        </p:txBody>
      </p:sp>
      <p:sp>
        <p:nvSpPr>
          <p:cNvPr id="75780"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xfrm>
            <a:off x="1182688" y="696913"/>
            <a:ext cx="4648200" cy="3486150"/>
          </a:xfrm>
          <a:ln/>
        </p:spPr>
      </p:sp>
      <p:sp>
        <p:nvSpPr>
          <p:cNvPr id="77826"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endParaRPr lang="en-US" b="1">
              <a:latin typeface="Times New Roman" charset="0"/>
            </a:endParaRPr>
          </a:p>
          <a:p>
            <a:r>
              <a:rPr lang="en-US" b="1">
                <a:latin typeface="Times New Roman" charset="0"/>
              </a:rPr>
              <a:t> </a:t>
            </a:r>
          </a:p>
          <a:p>
            <a:r>
              <a:rPr lang="en-US" sz="900">
                <a:latin typeface="Times New Roman" charset="0"/>
              </a:rPr>
              <a:t>Explain to participants that the grey-colored components are those we have already studied. We are now ready to investigate Domain 4, its relationship to student learning and its importance to novices and to experienced teachers. Remind participants that Domain 4 is the other </a:t>
            </a:r>
            <a:r>
              <a:rPr lang="ja-JP" altLang="en-US" sz="900">
                <a:latin typeface="Times New Roman" charset="0"/>
              </a:rPr>
              <a:t>“</a:t>
            </a:r>
            <a:r>
              <a:rPr lang="en-US" altLang="ja-JP" sz="900">
                <a:latin typeface="Times New Roman" charset="0"/>
              </a:rPr>
              <a:t>off-stage</a:t>
            </a:r>
            <a:r>
              <a:rPr lang="ja-JP" altLang="en-US" sz="900">
                <a:latin typeface="Times New Roman" charset="0"/>
              </a:rPr>
              <a:t>”</a:t>
            </a:r>
            <a:r>
              <a:rPr lang="en-US" altLang="ja-JP" sz="900">
                <a:latin typeface="Times New Roman" charset="0"/>
              </a:rPr>
              <a:t> domain of the framework. It</a:t>
            </a:r>
            <a:r>
              <a:rPr lang="ja-JP" altLang="en-US" sz="900">
                <a:latin typeface="Times New Roman" charset="0"/>
              </a:rPr>
              <a:t>’</a:t>
            </a:r>
            <a:r>
              <a:rPr lang="en-US" altLang="ja-JP" sz="900">
                <a:latin typeface="Times New Roman" charset="0"/>
              </a:rPr>
              <a:t>s safe to say that Domain 4 is virtually never visible during the act of teaching, yet each component is connected to student learning in specific ways. </a:t>
            </a:r>
            <a:endParaRPr lang="en-US" altLang="ja-JP" sz="900" b="1">
              <a:latin typeface="Times New Roman" charset="0"/>
            </a:endParaRPr>
          </a:p>
          <a:p>
            <a:endParaRPr lang="en-US">
              <a:latin typeface="Times New Roman" charset="0"/>
            </a:endParaRPr>
          </a:p>
        </p:txBody>
      </p:sp>
      <p:sp>
        <p:nvSpPr>
          <p:cNvPr id="77827"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C8F3FB0B-D69B-3D46-8AF7-B29074D548EA}" type="slidenum">
              <a:rPr lang="en-US" sz="1200" b="0" smtClean="0">
                <a:solidFill>
                  <a:prstClr val="black"/>
                </a:solidFill>
                <a:latin typeface="Times New Roman" charset="0"/>
              </a:rPr>
              <a:pPr algn="r" eaLnBrk="0" hangingPunct="0"/>
              <a:t>39</a:t>
            </a:fld>
            <a:endParaRPr lang="en-US" sz="1200" b="0" smtClean="0">
              <a:solidFill>
                <a:prstClr val="black"/>
              </a:solidFill>
              <a:latin typeface="Times New Roman" charset="0"/>
            </a:endParaRPr>
          </a:p>
        </p:txBody>
      </p:sp>
      <p:sp>
        <p:nvSpPr>
          <p:cNvPr id="77828"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a:xfrm>
            <a:off x="1182688" y="696913"/>
            <a:ext cx="4648200" cy="3486150"/>
          </a:xfrm>
          <a:ln/>
        </p:spPr>
      </p:sp>
      <p:sp>
        <p:nvSpPr>
          <p:cNvPr id="79874"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a:latin typeface="Times New Roman" charset="0"/>
              </a:rPr>
              <a:t>Briefly discuss each of the components of Domain 4, making the following points:</a:t>
            </a:r>
            <a:endParaRPr lang="en-US" sz="900" b="1">
              <a:latin typeface="Times New Roman" charset="0"/>
            </a:endParaRPr>
          </a:p>
          <a:p>
            <a:r>
              <a:rPr lang="en-US" sz="900">
                <a:latin typeface="Times New Roman" charset="0"/>
              </a:rPr>
              <a:t>The role of reflection in adult learning is well-documented. However, many teachers do not reflect in the ways that produce learning.</a:t>
            </a:r>
            <a:endParaRPr lang="en-US" sz="900" b="1">
              <a:latin typeface="Times New Roman" charset="0"/>
            </a:endParaRPr>
          </a:p>
          <a:p>
            <a:r>
              <a:rPr lang="en-US" sz="900">
                <a:latin typeface="Times New Roman" charset="0"/>
              </a:rPr>
              <a:t>Recordkeeping is designed to inform teachers about trends and patterns in learning, both individual and group so that instruction can be modified appropriately.</a:t>
            </a:r>
            <a:endParaRPr lang="en-US" sz="900" b="1">
              <a:latin typeface="Times New Roman" charset="0"/>
            </a:endParaRPr>
          </a:p>
          <a:p>
            <a:r>
              <a:rPr lang="en-US" sz="900">
                <a:latin typeface="Times New Roman" charset="0"/>
              </a:rPr>
              <a:t>Notification is not communication as it is intended in this component.</a:t>
            </a:r>
            <a:endParaRPr lang="en-US" sz="900" b="1">
              <a:latin typeface="Times New Roman" charset="0"/>
            </a:endParaRPr>
          </a:p>
          <a:p>
            <a:r>
              <a:rPr lang="en-US" sz="900">
                <a:latin typeface="Times New Roman" charset="0"/>
              </a:rPr>
              <a:t>Professional learning communities (PLCs) are an important support for teacher learning</a:t>
            </a:r>
            <a:endParaRPr lang="en-US" sz="900" b="1">
              <a:latin typeface="Times New Roman" charset="0"/>
            </a:endParaRPr>
          </a:p>
          <a:p>
            <a:r>
              <a:rPr lang="en-US" sz="900">
                <a:latin typeface="Times New Roman" charset="0"/>
              </a:rPr>
              <a:t>4f primarily focuses on advocacy for students who are traditionally underserved</a:t>
            </a:r>
          </a:p>
        </p:txBody>
      </p:sp>
      <p:sp>
        <p:nvSpPr>
          <p:cNvPr id="79875"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28245556-8F4C-694D-A95B-1C6A7C34D63E}" type="slidenum">
              <a:rPr lang="en-US" sz="1200" b="0" smtClean="0">
                <a:solidFill>
                  <a:prstClr val="black"/>
                </a:solidFill>
                <a:latin typeface="Times New Roman" charset="0"/>
              </a:rPr>
              <a:pPr algn="r" eaLnBrk="0" hangingPunct="0"/>
              <a:t>40</a:t>
            </a:fld>
            <a:endParaRPr lang="en-US" sz="1200" b="0" smtClean="0">
              <a:solidFill>
                <a:prstClr val="black"/>
              </a:solidFill>
              <a:latin typeface="Times New Roman" charset="0"/>
            </a:endParaRPr>
          </a:p>
        </p:txBody>
      </p:sp>
      <p:sp>
        <p:nvSpPr>
          <p:cNvPr id="79876"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a:xfrm>
            <a:off x="1182688" y="696913"/>
            <a:ext cx="4648200" cy="3486150"/>
          </a:xfrm>
          <a:ln/>
        </p:spPr>
      </p:sp>
      <p:sp>
        <p:nvSpPr>
          <p:cNvPr id="8192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i="1" dirty="0">
                <a:latin typeface="Times New Roman" charset="0"/>
              </a:rPr>
              <a:t>The goal of this activity is for participants to learn  the evidence of Domain 4 in a teacher</a:t>
            </a:r>
            <a:r>
              <a:rPr lang="ja-JP" altLang="en-US" sz="900" i="1" dirty="0">
                <a:latin typeface="Times New Roman" charset="0"/>
              </a:rPr>
              <a:t>’</a:t>
            </a:r>
            <a:r>
              <a:rPr lang="en-US" altLang="ja-JP" sz="900" i="1" dirty="0">
                <a:latin typeface="Times New Roman" charset="0"/>
              </a:rPr>
              <a:t>s practice.</a:t>
            </a:r>
          </a:p>
          <a:p>
            <a:endParaRPr lang="en-US" sz="900" i="1" dirty="0">
              <a:latin typeface="Times New Roman" charset="0"/>
            </a:endParaRPr>
          </a:p>
          <a:p>
            <a:r>
              <a:rPr lang="en-US" sz="900" dirty="0">
                <a:latin typeface="Times New Roman" charset="0"/>
              </a:rPr>
              <a:t>Ask participants to locate and read their rubrics for Domain 4, located on page 14 in their materials. Allow about 5 minutes for this study. </a:t>
            </a:r>
          </a:p>
          <a:p>
            <a:endParaRPr lang="en-US" sz="900" dirty="0">
              <a:latin typeface="Times New Roman" charset="0"/>
            </a:endParaRPr>
          </a:p>
          <a:p>
            <a:r>
              <a:rPr lang="en-US" sz="900" dirty="0">
                <a:latin typeface="Times New Roman" charset="0"/>
              </a:rPr>
              <a:t>Then invite participants to </a:t>
            </a:r>
            <a:r>
              <a:rPr lang="en-US" sz="900" b="1" dirty="0" smtClean="0">
                <a:latin typeface="Times New Roman" charset="0"/>
              </a:rPr>
              <a:t>turn and talk to someone</a:t>
            </a:r>
            <a:r>
              <a:rPr lang="en-US" sz="900" dirty="0" smtClean="0">
                <a:latin typeface="Times New Roman" charset="0"/>
              </a:rPr>
              <a:t> near to them,  </a:t>
            </a:r>
            <a:r>
              <a:rPr lang="en-US" sz="900" dirty="0">
                <a:latin typeface="Times New Roman" charset="0"/>
              </a:rPr>
              <a:t>about </a:t>
            </a:r>
            <a:r>
              <a:rPr lang="en-US" sz="900" i="1" u="sng" dirty="0">
                <a:latin typeface="Times New Roman" charset="0"/>
              </a:rPr>
              <a:t>how</a:t>
            </a:r>
            <a:r>
              <a:rPr lang="en-US" sz="900" dirty="0">
                <a:latin typeface="Times New Roman" charset="0"/>
              </a:rPr>
              <a:t> each component of Domain 4 might impact student learning. Allow 3 minutes, or  more, if necessary. </a:t>
            </a:r>
            <a:endParaRPr lang="en-US" sz="900" b="1" dirty="0">
              <a:latin typeface="Times New Roman" charset="0"/>
            </a:endParaRPr>
          </a:p>
          <a:p>
            <a:endParaRPr lang="en-US" sz="900" dirty="0">
              <a:latin typeface="Times New Roman" charset="0"/>
            </a:endParaRPr>
          </a:p>
          <a:p>
            <a:r>
              <a:rPr lang="en-US" sz="900" i="1" dirty="0">
                <a:latin typeface="Times New Roman" charset="0"/>
              </a:rPr>
              <a:t>  </a:t>
            </a:r>
            <a:r>
              <a:rPr lang="en-US" sz="900" dirty="0">
                <a:latin typeface="Times New Roman" charset="0"/>
              </a:rPr>
              <a:t>Then direct participants to their Participant Materials, page </a:t>
            </a:r>
            <a:r>
              <a:rPr lang="en-US" sz="900" dirty="0" smtClean="0">
                <a:latin typeface="Times New Roman" charset="0"/>
              </a:rPr>
              <a:t>7. </a:t>
            </a:r>
            <a:r>
              <a:rPr lang="en-US" sz="900" dirty="0">
                <a:latin typeface="Times New Roman" charset="0"/>
              </a:rPr>
              <a:t>We have worked on the left-hand side of this page, Domain 1, earlier. Now we will revisit it for Domain 4. </a:t>
            </a:r>
          </a:p>
          <a:p>
            <a:endParaRPr lang="en-US" sz="900" b="1" dirty="0">
              <a:latin typeface="Times New Roman" charset="0"/>
            </a:endParaRPr>
          </a:p>
          <a:p>
            <a:r>
              <a:rPr lang="en-US" sz="900" dirty="0">
                <a:latin typeface="Times New Roman" charset="0"/>
              </a:rPr>
              <a:t>Remind participants that Domain 4 is the other off-stage domain. We would not see these components during teaching, </a:t>
            </a:r>
            <a:r>
              <a:rPr lang="en-US" sz="900" dirty="0" smtClean="0">
                <a:latin typeface="Times New Roman" charset="0"/>
              </a:rPr>
              <a:t>but </a:t>
            </a:r>
            <a:r>
              <a:rPr lang="en-US" sz="900" dirty="0">
                <a:latin typeface="Times New Roman" charset="0"/>
              </a:rPr>
              <a:t>questions posed to the teacher can elicit information about his/her practice in this Domain. </a:t>
            </a:r>
          </a:p>
          <a:p>
            <a:endParaRPr lang="en-US" sz="900" dirty="0">
              <a:latin typeface="Times New Roman" charset="0"/>
            </a:endParaRPr>
          </a:p>
          <a:p>
            <a:r>
              <a:rPr lang="en-US" sz="900" dirty="0" smtClean="0">
                <a:latin typeface="Times New Roman" charset="0"/>
              </a:rPr>
              <a:t>After getting into expert groups – A through f… participants </a:t>
            </a:r>
            <a:r>
              <a:rPr lang="en-US" sz="900" dirty="0">
                <a:latin typeface="Times New Roman" charset="0"/>
              </a:rPr>
              <a:t>to read the prompt associated with each D4 </a:t>
            </a:r>
            <a:r>
              <a:rPr lang="en-US" sz="900" dirty="0" smtClean="0">
                <a:latin typeface="Times New Roman" charset="0"/>
              </a:rPr>
              <a:t>component of</a:t>
            </a:r>
            <a:r>
              <a:rPr lang="en-US" sz="900" baseline="0" dirty="0" smtClean="0">
                <a:latin typeface="Times New Roman" charset="0"/>
              </a:rPr>
              <a:t> their expert group in the rubric</a:t>
            </a:r>
            <a:r>
              <a:rPr lang="en-US" sz="900" dirty="0" smtClean="0">
                <a:latin typeface="Times New Roman" charset="0"/>
              </a:rPr>
              <a:t>,  </a:t>
            </a:r>
            <a:r>
              <a:rPr lang="en-US" sz="900" dirty="0">
                <a:latin typeface="Times New Roman" charset="0"/>
              </a:rPr>
              <a:t>and to write a possible excellent answer to </a:t>
            </a:r>
            <a:r>
              <a:rPr lang="en-US" sz="900" dirty="0" smtClean="0">
                <a:latin typeface="Times New Roman" charset="0"/>
              </a:rPr>
              <a:t>each</a:t>
            </a:r>
            <a:r>
              <a:rPr lang="en-US" sz="900" baseline="0" dirty="0" smtClean="0">
                <a:latin typeface="Times New Roman" charset="0"/>
              </a:rPr>
              <a:t> – work as a group.</a:t>
            </a:r>
            <a:r>
              <a:rPr lang="en-US" sz="900" dirty="0" smtClean="0">
                <a:latin typeface="Times New Roman" charset="0"/>
              </a:rPr>
              <a:t> </a:t>
            </a:r>
            <a:r>
              <a:rPr lang="en-US" sz="900" dirty="0">
                <a:latin typeface="Times New Roman" charset="0"/>
              </a:rPr>
              <a:t>They should reference their rubrics for Domain 4 at the proficient or distinguished level as they do so. </a:t>
            </a:r>
          </a:p>
          <a:p>
            <a:endParaRPr lang="en-US" sz="900" dirty="0">
              <a:latin typeface="Times New Roman" charset="0"/>
            </a:endParaRPr>
          </a:p>
          <a:p>
            <a:r>
              <a:rPr lang="en-US" sz="900" dirty="0">
                <a:latin typeface="Times New Roman" charset="0"/>
              </a:rPr>
              <a:t>Allow @ 12 minutes. Select some non-volunteers to share one or more of their responses. Make clear, in closing that teachers can answer these questions during pre- or post-teaching conferences, to provide more evidence about their practice. </a:t>
            </a:r>
          </a:p>
        </p:txBody>
      </p:sp>
      <p:sp>
        <p:nvSpPr>
          <p:cNvPr id="8192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B22655F3-DF3A-F545-8246-3A296393CF88}" type="slidenum">
              <a:rPr lang="en-US" sz="1200" b="0" smtClean="0">
                <a:solidFill>
                  <a:prstClr val="black"/>
                </a:solidFill>
                <a:latin typeface="Times New Roman" charset="0"/>
              </a:rPr>
              <a:pPr algn="r" eaLnBrk="0" hangingPunct="0"/>
              <a:t>41</a:t>
            </a:fld>
            <a:endParaRPr lang="en-US" sz="1200" b="0" smtClean="0">
              <a:solidFill>
                <a:prstClr val="black"/>
              </a:solidFill>
              <a:latin typeface="Times New Roman" charset="0"/>
            </a:endParaRPr>
          </a:p>
        </p:txBody>
      </p:sp>
      <p:sp>
        <p:nvSpPr>
          <p:cNvPr id="8192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xfrm>
            <a:off x="1182688" y="696913"/>
            <a:ext cx="4648200" cy="3486150"/>
          </a:xfrm>
          <a:ln/>
        </p:spPr>
      </p:sp>
      <p:sp>
        <p:nvSpPr>
          <p:cNvPr id="83970"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sz="900">
                <a:latin typeface="Times New Roman" charset="0"/>
              </a:rPr>
              <a:t>Now display the slide, </a:t>
            </a:r>
            <a:r>
              <a:rPr lang="ja-JP" altLang="en-US" sz="900">
                <a:latin typeface="Times New Roman" charset="0"/>
              </a:rPr>
              <a:t>“</a:t>
            </a:r>
            <a:r>
              <a:rPr lang="en-US" altLang="ja-JP" sz="900">
                <a:latin typeface="Times New Roman" charset="0"/>
              </a:rPr>
              <a:t> Uses of the Framework</a:t>
            </a:r>
            <a:r>
              <a:rPr lang="ja-JP" altLang="en-US" sz="900">
                <a:latin typeface="Times New Roman" charset="0"/>
              </a:rPr>
              <a:t>”</a:t>
            </a:r>
            <a:r>
              <a:rPr lang="en-US" altLang="ja-JP" sz="900">
                <a:latin typeface="Times New Roman" charset="0"/>
              </a:rPr>
              <a:t> and remind participants that the Framework articulates what good teaching looks like and what it doesn</a:t>
            </a:r>
            <a:r>
              <a:rPr lang="ja-JP" altLang="en-US" sz="900">
                <a:latin typeface="Times New Roman" charset="0"/>
              </a:rPr>
              <a:t>’</a:t>
            </a:r>
            <a:r>
              <a:rPr lang="en-US" altLang="ja-JP" sz="900">
                <a:latin typeface="Times New Roman" charset="0"/>
              </a:rPr>
              <a:t>t look like. It provides us with a common language, a roadmap for the terrain, so to speak. </a:t>
            </a:r>
            <a:endParaRPr lang="en-US" altLang="ja-JP" sz="900" b="1">
              <a:latin typeface="Times New Roman" charset="0"/>
            </a:endParaRPr>
          </a:p>
          <a:p>
            <a:r>
              <a:rPr lang="en-US" sz="900">
                <a:latin typeface="Times New Roman" charset="0"/>
              </a:rPr>
              <a:t> </a:t>
            </a:r>
            <a:endParaRPr lang="en-US" sz="900" b="1">
              <a:latin typeface="Times New Roman" charset="0"/>
            </a:endParaRPr>
          </a:p>
          <a:p>
            <a:r>
              <a:rPr lang="en-US" sz="900">
                <a:latin typeface="Times New Roman" charset="0"/>
              </a:rPr>
              <a:t>Use of the Framework for Teaching for these various purposes tends to elevate the work .</a:t>
            </a:r>
          </a:p>
        </p:txBody>
      </p:sp>
      <p:sp>
        <p:nvSpPr>
          <p:cNvPr id="83971"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48AD6874-11CB-A848-BE4E-E482A2D5E3A2}" type="slidenum">
              <a:rPr lang="en-US" sz="1200" b="0" smtClean="0">
                <a:solidFill>
                  <a:prstClr val="black"/>
                </a:solidFill>
                <a:latin typeface="Times New Roman" charset="0"/>
              </a:rPr>
              <a:pPr algn="r" eaLnBrk="0" hangingPunct="0"/>
              <a:t>42</a:t>
            </a:fld>
            <a:endParaRPr lang="en-US" sz="1200" b="0" smtClean="0">
              <a:solidFill>
                <a:prstClr val="black"/>
              </a:solidFill>
              <a:latin typeface="Times New Roman" charset="0"/>
            </a:endParaRPr>
          </a:p>
        </p:txBody>
      </p:sp>
      <p:sp>
        <p:nvSpPr>
          <p:cNvPr id="83972"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noTextEdit="1"/>
          </p:cNvSpPr>
          <p:nvPr>
            <p:ph type="sldImg"/>
          </p:nvPr>
        </p:nvSpPr>
        <p:spPr>
          <a:xfrm>
            <a:off x="1182688" y="696913"/>
            <a:ext cx="4648200" cy="3486150"/>
          </a:xfrm>
          <a:ln/>
        </p:spPr>
      </p:sp>
      <p:sp>
        <p:nvSpPr>
          <p:cNvPr id="87042" name="Notes Placeholder 2"/>
          <p:cNvSpPr>
            <a:spLocks noGrp="1"/>
          </p:cNvSpPr>
          <p:nvPr>
            <p:ph type="body" idx="1"/>
          </p:nvPr>
        </p:nvSpPr>
        <p:spPr>
          <a:xfrm>
            <a:off x="923362" y="4416426"/>
            <a:ext cx="5163679"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lstStyle/>
          <a:p>
            <a:r>
              <a:rPr lang="en-US">
                <a:latin typeface="Times New Roman" charset="0"/>
              </a:rPr>
              <a:t>Invite participants to consider the slide for 30 seconds or so </a:t>
            </a:r>
            <a:r>
              <a:rPr lang="en-US" u="sng">
                <a:latin typeface="Times New Roman" charset="0"/>
              </a:rPr>
              <a:t>without discussion</a:t>
            </a:r>
            <a:r>
              <a:rPr lang="en-US">
                <a:latin typeface="Times New Roman" charset="0"/>
              </a:rPr>
              <a:t>. Then invite volunteers to share any observations they have about the benefits of using the Framework within teaching and school practice. </a:t>
            </a:r>
          </a:p>
        </p:txBody>
      </p:sp>
      <p:sp>
        <p:nvSpPr>
          <p:cNvPr id="87043" name="Slide Number Placeholder 3"/>
          <p:cNvSpPr txBox="1">
            <a:spLocks noGrp="1"/>
          </p:cNvSpPr>
          <p:nvPr/>
        </p:nvSpPr>
        <p:spPr bwMode="auto">
          <a:xfrm>
            <a:off x="4005016" y="8831264"/>
            <a:ext cx="3005384"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0" tIns="45655" rIns="91310" bIns="45655" anchor="b"/>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pPr algn="r" eaLnBrk="0" hangingPunct="0"/>
            <a:fld id="{1669C425-07F2-4645-93FF-FCD181786F98}" type="slidenum">
              <a:rPr lang="en-US" sz="1200" b="0" smtClean="0">
                <a:solidFill>
                  <a:prstClr val="black"/>
                </a:solidFill>
                <a:latin typeface="Times New Roman" charset="0"/>
              </a:rPr>
              <a:pPr algn="r" eaLnBrk="0" hangingPunct="0"/>
              <a:t>43</a:t>
            </a:fld>
            <a:endParaRPr lang="en-US" sz="1200" b="0" smtClean="0">
              <a:solidFill>
                <a:prstClr val="black"/>
              </a:solidFill>
              <a:latin typeface="Times New Roman" charset="0"/>
            </a:endParaRPr>
          </a:p>
        </p:txBody>
      </p:sp>
      <p:sp>
        <p:nvSpPr>
          <p:cNvPr id="87044"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latin typeface="Times New Roman" charset="0"/>
              </a:rPr>
              <a:t>1</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dirty="0"/>
          </a:p>
        </p:txBody>
      </p:sp>
      <p:sp>
        <p:nvSpPr>
          <p:cNvPr id="174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FDFC19F1-15D6-AA47-96D5-98511584082A}" type="slidenum">
              <a:rPr lang="en-US" sz="1200">
                <a:latin typeface="Times New Roman" charset="0"/>
              </a:rPr>
              <a:pPr/>
              <a:t>44</a:t>
            </a:fld>
            <a:endParaRPr lang="en-US" sz="1200">
              <a:latin typeface="Times New Roman"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will be exploring, in the next two days, how to use best practices for teacher evaluation, using the PA Teacher evaluation process.</a:t>
            </a:r>
          </a:p>
          <a:p>
            <a:endParaRPr lang="en-US" sz="1000"/>
          </a:p>
          <a:p>
            <a:r>
              <a:rPr lang="en-US" sz="1000"/>
              <a:t>Remind them that there  are two purposes for teacher evaluation as state on the slide, but that mostly we focus only on the first one: getting a </a:t>
            </a:r>
            <a:r>
              <a:rPr lang="ja-JP" altLang="en-US" sz="1000"/>
              <a:t>“</a:t>
            </a:r>
            <a:r>
              <a:rPr lang="en-US" altLang="ja-JP" sz="1000"/>
              <a:t>grade</a:t>
            </a:r>
            <a:r>
              <a:rPr lang="ja-JP" altLang="en-US" sz="1000"/>
              <a:t>”</a:t>
            </a:r>
            <a:endParaRPr lang="en-US" altLang="ja-JP" sz="1000"/>
          </a:p>
          <a:p>
            <a:endParaRPr lang="en-US" sz="1000"/>
          </a:p>
          <a:p>
            <a:r>
              <a:rPr lang="en-US" sz="1000"/>
              <a:t>Best practices research focuses on the second one, professional learning, because most teachers</a:t>
            </a:r>
            <a:r>
              <a:rPr lang="ja-JP" altLang="en-US" sz="1000"/>
              <a:t>’</a:t>
            </a:r>
            <a:r>
              <a:rPr lang="en-US" altLang="ja-JP" sz="1000"/>
              <a:t> practices are good. Still we all need to grow, since all students can always learn more, so the practices we will experiences are not focused on </a:t>
            </a:r>
            <a:r>
              <a:rPr lang="ja-JP" altLang="en-US" sz="1000"/>
              <a:t>“</a:t>
            </a:r>
            <a:r>
              <a:rPr lang="en-US" altLang="ja-JP" sz="1000"/>
              <a:t>gotcha</a:t>
            </a:r>
            <a:r>
              <a:rPr lang="ja-JP" altLang="en-US" sz="1000"/>
              <a:t>”</a:t>
            </a:r>
            <a:r>
              <a:rPr lang="en-US" altLang="ja-JP" sz="1000"/>
              <a:t>, but on how we acknowledge strengths and continue to grow. </a:t>
            </a:r>
            <a:endParaRPr lang="en-US" sz="1000"/>
          </a:p>
        </p:txBody>
      </p:sp>
      <p:sp>
        <p:nvSpPr>
          <p:cNvPr id="194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F0DBDE3-0032-D042-A981-1A8DCBC71EAC}" type="slidenum">
              <a:rPr lang="en-US" sz="1200">
                <a:latin typeface="Times New Roman" charset="0"/>
              </a:rPr>
              <a:pPr/>
              <a:t>45</a:t>
            </a:fld>
            <a:endParaRPr lang="en-US" sz="1200">
              <a:latin typeface="Times New Roman"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xfrm>
            <a:off x="952500" y="4416425"/>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Invite the audience to read the goals silently and to mentally identify the one(s) that are most meaningful for them. </a:t>
            </a:r>
            <a:endParaRPr lang="en-US" sz="1000" dirty="0" smtClean="0"/>
          </a:p>
          <a:p>
            <a:endParaRPr lang="en-US" sz="1000" dirty="0" smtClean="0"/>
          </a:p>
          <a:p>
            <a:r>
              <a:rPr lang="en-US" sz="1000" dirty="0" smtClean="0"/>
              <a:t>In your packet</a:t>
            </a:r>
            <a:r>
              <a:rPr lang="en-US" sz="1000" baseline="0" dirty="0" smtClean="0"/>
              <a:t> is an article – entitled – the widget effect that you might wish to  use with your teachers…. When providing professional development – or sharing… it highlights the major reasons to improve our evaluation processes </a:t>
            </a:r>
            <a:r>
              <a:rPr lang="en-US" sz="1000" baseline="0" dirty="0" err="1" smtClean="0"/>
              <a:t>nad</a:t>
            </a:r>
            <a:r>
              <a:rPr lang="en-US" sz="1000" baseline="0" dirty="0" smtClean="0"/>
              <a:t> provides suggestions on how to do so. You can find the article in the resource section of your binder.</a:t>
            </a:r>
            <a:endParaRPr lang="en-US" sz="1000" dirty="0"/>
          </a:p>
        </p:txBody>
      </p:sp>
      <p:sp>
        <p:nvSpPr>
          <p:cNvPr id="215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DDF85249-CE7D-764D-9176-6C0680A43C6A}" type="slidenum">
              <a:rPr lang="en-US" sz="1200">
                <a:latin typeface="Times New Roman" charset="0"/>
              </a:rPr>
              <a:pPr/>
              <a:t>46</a:t>
            </a:fld>
            <a:endParaRPr lang="en-US" sz="1200">
              <a:latin typeface="Times New Roman"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Invite participants to notice the five best practices/rules for doing teacher evaluation right. </a:t>
            </a:r>
          </a:p>
          <a:p>
            <a:endParaRPr lang="en-US" sz="1000"/>
          </a:p>
          <a:p>
            <a:r>
              <a:rPr lang="en-US" sz="1000"/>
              <a:t>Explain that we will we working on each of these practices for the next two days. </a:t>
            </a:r>
          </a:p>
        </p:txBody>
      </p:sp>
      <p:sp>
        <p:nvSpPr>
          <p:cNvPr id="276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4FC07222-C38A-EE49-9483-D5C57C55743B}" type="slidenum">
              <a:rPr lang="en-US" sz="1200">
                <a:latin typeface="Times New Roman" charset="0"/>
              </a:rPr>
              <a:pPr/>
              <a:t>47</a:t>
            </a:fld>
            <a:endParaRPr lang="en-US" sz="120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About Us: Collecting Information, Conducting Research, Informing Policy </a:t>
            </a:r>
          </a:p>
          <a:p>
            <a:r>
              <a:rPr lang="en-US" b="1" dirty="0" err="1" smtClean="0"/>
              <a:t>Mathematica</a:t>
            </a:r>
            <a:r>
              <a:rPr lang="en-US" b="1" dirty="0" smtClean="0"/>
              <a:t> Policy Research</a:t>
            </a:r>
            <a:r>
              <a:rPr lang="en-US" dirty="0" smtClean="0"/>
              <a:t> is dedicated to improving public well-being by bringing the highest standards of quality, objectivity, and excellence to bear on information collection and analysis for our partners and clients. The company has been at the forefront of assessing the effectiveness of policies and programs since 1968. Considered an architect of social policy research, </a:t>
            </a:r>
            <a:r>
              <a:rPr lang="en-US" dirty="0" err="1" smtClean="0"/>
              <a:t>Mathematica</a:t>
            </a:r>
            <a:r>
              <a:rPr lang="en-US" dirty="0" smtClean="0"/>
              <a:t> conducted the first social policy experiment in the United States, the New Jersey Negative Income Tax Experiment, to test ways of encouraging low-income individuals to work.</a:t>
            </a:r>
          </a:p>
          <a:p>
            <a:r>
              <a:rPr lang="en-US" dirty="0" smtClean="0"/>
              <a:t>Today, </a:t>
            </a:r>
            <a:r>
              <a:rPr lang="en-US" dirty="0" err="1" smtClean="0"/>
              <a:t>Mathematica’s</a:t>
            </a:r>
            <a:r>
              <a:rPr lang="en-US" dirty="0" smtClean="0"/>
              <a:t> capabilities and reach have grown to respond to new public policy challenges and information needs. Our 800+ employees are national leaders in thorough and innovative program evaluation, objective policy research and interpretation, sophisticated survey design and data collection, and comprehensive performance measurement and data management. </a:t>
            </a:r>
            <a:r>
              <a:rPr lang="en-US" dirty="0" err="1" smtClean="0"/>
              <a:t>Mathematica</a:t>
            </a:r>
            <a:r>
              <a:rPr lang="en-US" dirty="0" smtClean="0"/>
              <a:t> works across the country and around the globe, serving federal agencies, state and local governments, foundations, universities, professional associations, and businesses. Our studies and analysis have yielded information to guide decisions in wide-ranging policy areas, from health, education, early childhood, and family support to nutrition, employment, disability, and international development. Click </a:t>
            </a:r>
            <a:r>
              <a:rPr lang="en-US" dirty="0" smtClean="0">
                <a:hlinkClick r:id="rId3"/>
              </a:rPr>
              <a:t>here</a:t>
            </a:r>
            <a:r>
              <a:rPr lang="en-US" dirty="0" smtClean="0"/>
              <a:t> to request a copy of the 40th anniversary report. </a:t>
            </a:r>
          </a:p>
          <a:p>
            <a:endParaRPr lang="en-US" dirty="0" smtClean="0"/>
          </a:p>
          <a:p>
            <a:r>
              <a:rPr lang="en-US" dirty="0" smtClean="0"/>
              <a:t>http://</a:t>
            </a:r>
            <a:r>
              <a:rPr lang="en-US" dirty="0" err="1" smtClean="0"/>
              <a:t>www.mathematica-mpr.com</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6</a:t>
            </a:fld>
            <a:endParaRPr lang="en-US"/>
          </a:p>
        </p:txBody>
      </p:sp>
    </p:spTree>
    <p:extLst>
      <p:ext uri="{BB962C8B-B14F-4D97-AF65-F5344CB8AC3E}">
        <p14:creationId xmlns:p14="http://schemas.microsoft.com/office/powerpoint/2010/main" val="35988268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in the classroom, we know that the </a:t>
            </a:r>
            <a:r>
              <a:rPr lang="ja-JP" altLang="en-US" sz="1000"/>
              <a:t>“</a:t>
            </a:r>
            <a:r>
              <a:rPr lang="en-US" altLang="ja-JP" sz="1000"/>
              <a:t>work</a:t>
            </a:r>
            <a:r>
              <a:rPr lang="ja-JP" altLang="en-US" sz="1000"/>
              <a:t>”</a:t>
            </a:r>
            <a:r>
              <a:rPr lang="en-US" altLang="ja-JP" sz="1000"/>
              <a:t> of learning needs to be done by the students themselves, not by the teacher. That is, we look to see who is doing the real </a:t>
            </a:r>
            <a:r>
              <a:rPr lang="ja-JP" altLang="en-US" sz="1000"/>
              <a:t>“</a:t>
            </a:r>
            <a:r>
              <a:rPr lang="en-US" altLang="ja-JP" sz="1000"/>
              <a:t>thinking</a:t>
            </a:r>
            <a:r>
              <a:rPr lang="ja-JP" altLang="en-US" sz="1000"/>
              <a:t>”</a:t>
            </a:r>
            <a:r>
              <a:rPr lang="en-US" altLang="ja-JP" sz="1000"/>
              <a:t> in classrooms, and we know that when students do it, real learning happens.</a:t>
            </a:r>
          </a:p>
          <a:p>
            <a:endParaRPr lang="en-US" sz="1000"/>
          </a:p>
          <a:p>
            <a:r>
              <a:rPr lang="en-US" sz="1000"/>
              <a:t>In teacher evaluation historically, the position of the teacher within the evaluation process has NOT been that of learner: Teachers have tended to be  passive: the observer collects the information, analyzes it, and presents the conclusions to the teacher who primarily listens. </a:t>
            </a:r>
          </a:p>
          <a:p>
            <a:endParaRPr lang="en-US" sz="1000"/>
          </a:p>
          <a:p>
            <a:r>
              <a:rPr lang="en-US" sz="1000"/>
              <a:t>If the teacher is to grow their already competent practices, then THEY need to do some of that work: collecting, analyzing and concluding. This changed role of the teacher makes some of the traditional teacher evaluation practices look quite different, which we will see as we continue our learning. </a:t>
            </a:r>
          </a:p>
        </p:txBody>
      </p:sp>
      <p:sp>
        <p:nvSpPr>
          <p:cNvPr id="296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52D8300A-DBA8-5D40-8849-C646DC3E18E5}" type="slidenum">
              <a:rPr lang="en-US" sz="1200">
                <a:latin typeface="Times New Roman" charset="0"/>
              </a:rPr>
              <a:pPr/>
              <a:t>48</a:t>
            </a:fld>
            <a:endParaRPr lang="en-US" sz="1200">
              <a:latin typeface="Times New Roman"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spent all of our time yesterday experiencing Pennsylvania</a:t>
            </a:r>
            <a:r>
              <a:rPr lang="ja-JP" altLang="en-US" sz="1000"/>
              <a:t>’</a:t>
            </a:r>
            <a:r>
              <a:rPr lang="en-US" altLang="ja-JP" sz="1000"/>
              <a:t>s definition of good teaching, which is the Framework for Teaching, otherwise known as the research-based standards for teaching. </a:t>
            </a:r>
          </a:p>
          <a:p>
            <a:endParaRPr lang="en-US" sz="1000"/>
          </a:p>
          <a:p>
            <a:r>
              <a:rPr lang="en-US" sz="1000"/>
              <a:t>Now we will experience a quick review of that definition of practice</a:t>
            </a:r>
            <a:r>
              <a:rPr lang="en-US" sz="900"/>
              <a:t>. </a:t>
            </a:r>
          </a:p>
        </p:txBody>
      </p:sp>
      <p:sp>
        <p:nvSpPr>
          <p:cNvPr id="317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097F0A7-FFB3-4B44-8119-833142085155}" type="slidenum">
              <a:rPr lang="en-US" sz="1200">
                <a:latin typeface="Times New Roman" charset="0"/>
              </a:rPr>
              <a:pPr/>
              <a:t>49</a:t>
            </a:fld>
            <a:endParaRPr lang="en-US" sz="1200">
              <a:latin typeface="Times New Roman"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Remind participants that we experienced the four domains yesterday, and we learned that two of the four domains are </a:t>
            </a:r>
            <a:r>
              <a:rPr lang="ja-JP" altLang="en-US" sz="1000"/>
              <a:t>“</a:t>
            </a:r>
            <a:r>
              <a:rPr lang="en-US" altLang="ja-JP" sz="1000"/>
              <a:t>off-stage</a:t>
            </a:r>
            <a:r>
              <a:rPr lang="ja-JP" altLang="en-US" sz="1000"/>
              <a:t>”</a:t>
            </a:r>
            <a:r>
              <a:rPr lang="en-US" altLang="ja-JP" sz="1000"/>
              <a:t> and that, to learn  more about these in a teacher</a:t>
            </a:r>
            <a:r>
              <a:rPr lang="ja-JP" altLang="en-US" sz="1000"/>
              <a:t>’</a:t>
            </a:r>
            <a:r>
              <a:rPr lang="en-US" altLang="ja-JP" sz="1000"/>
              <a:t>s practice, we can talk with the teacher, pose questions, examine artifacts, and so on.</a:t>
            </a:r>
          </a:p>
          <a:p>
            <a:endParaRPr lang="en-US" sz="1000"/>
          </a:p>
          <a:p>
            <a:endParaRPr lang="en-US" sz="1000"/>
          </a:p>
        </p:txBody>
      </p:sp>
      <p:sp>
        <p:nvSpPr>
          <p:cNvPr id="337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B9F887AD-DC49-E748-AF0B-38CFC708963F}" type="slidenum">
              <a:rPr lang="en-US" sz="1200">
                <a:latin typeface="Times New Roman" charset="0"/>
              </a:rPr>
              <a:pPr/>
              <a:t>50</a:t>
            </a:fld>
            <a:endParaRPr lang="en-US" sz="1200">
              <a:latin typeface="Times New Roman"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NOTE: Prior to this activity, you will need to distribute the colored Card Sort cards, so that there is one card for each person and that each table group has cards of all four colors. </a:t>
            </a:r>
          </a:p>
          <a:p>
            <a:endParaRPr lang="en-US" sz="1000" dirty="0"/>
          </a:p>
          <a:p>
            <a:r>
              <a:rPr lang="en-US" sz="1000" i="1" dirty="0"/>
              <a:t>The purpose of this activity is for participants to revisit the Framework for Teaching and to connect an individual scenario to one domain/component/element and level of performance. </a:t>
            </a:r>
          </a:p>
          <a:p>
            <a:endParaRPr lang="en-US" sz="1000" i="1" dirty="0"/>
          </a:p>
          <a:p>
            <a:r>
              <a:rPr lang="en-US" sz="1000" dirty="0"/>
              <a:t>Direct participants to place a sticky note on their card, and to locate the rubrics of the Framework, found on pp. </a:t>
            </a:r>
            <a:r>
              <a:rPr lang="en-US" sz="1000" dirty="0" smtClean="0"/>
              <a:t>2</a:t>
            </a:r>
            <a:endParaRPr lang="en-US" sz="1000" dirty="0"/>
          </a:p>
          <a:p>
            <a:endParaRPr lang="en-US" sz="1000" dirty="0"/>
          </a:p>
          <a:p>
            <a:r>
              <a:rPr lang="en-US" sz="1000" dirty="0"/>
              <a:t>Ask them to work alone for a couple minutes to read their scenario  and to assign it to a domain/component/element of the Framework, and to write this on their post-it note and affix it to their card.. </a:t>
            </a:r>
          </a:p>
          <a:p>
            <a:endParaRPr lang="en-US" sz="1000" dirty="0"/>
          </a:p>
          <a:p>
            <a:r>
              <a:rPr lang="en-US" sz="1000" dirty="0"/>
              <a:t>While there may be more than one possible connection, they are to select the best one. Do not let them confer at this time, but rather, work alone. Allow @ 3 – 5 minutes. At the end of this time, Tell participants that the color of the cards is significant: Yellow=Domain 1, Blue=Domain 2, Pink=Domain 3, and Green=Domain4. Invite correction on their post-its at this time. </a:t>
            </a:r>
          </a:p>
          <a:p>
            <a:r>
              <a:rPr lang="en-US" sz="1000" dirty="0"/>
              <a:t>Next, ask participants to share their scenario with their table group, and develop consensus about the best answer. </a:t>
            </a:r>
          </a:p>
        </p:txBody>
      </p:sp>
      <p:sp>
        <p:nvSpPr>
          <p:cNvPr id="358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774B853-B82C-9944-9005-98B0E676A86E}" type="slidenum">
              <a:rPr lang="en-US" sz="1200">
                <a:latin typeface="Times New Roman" charset="0"/>
              </a:rPr>
              <a:pPr/>
              <a:t>51</a:t>
            </a:fld>
            <a:endParaRPr lang="en-US" sz="1200">
              <a:latin typeface="Times New Roman"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Now, tell participants to select one of their cards, and to think about what level of performance, Unsatisfactory, Basic, Proficient or Distinguished, that scenio </a:t>
            </a:r>
            <a:r>
              <a:rPr lang="en-US" sz="1000" b="1"/>
              <a:t>would represent if it were typical of that teacher</a:t>
            </a:r>
            <a:r>
              <a:rPr lang="ja-JP" altLang="en-US" sz="1000" b="1"/>
              <a:t>’</a:t>
            </a:r>
            <a:r>
              <a:rPr lang="en-US" altLang="ja-JP" sz="1000" b="1"/>
              <a:t>s overall practice.</a:t>
            </a:r>
          </a:p>
          <a:p>
            <a:endParaRPr lang="en-US" sz="1000" b="1"/>
          </a:p>
          <a:p>
            <a:r>
              <a:rPr lang="en-US" sz="1000"/>
              <a:t>Allow them to have a table conversation about ONE scenario, using their rubrics, to begin to circle around the appropriate level of performance, for about 3 -4 minutes. </a:t>
            </a:r>
          </a:p>
          <a:p>
            <a:endParaRPr lang="en-US" sz="1000"/>
          </a:p>
          <a:p>
            <a:r>
              <a:rPr lang="en-US" sz="1000"/>
              <a:t>Now, tell them that if they found some language in, say, the basic level and some language in the proficient level, that both apply to the scenario, they should feel free to use both: TEACHING BEHAVIOR DOESN</a:t>
            </a:r>
            <a:r>
              <a:rPr lang="ja-JP" altLang="en-US" sz="1000"/>
              <a:t>’</a:t>
            </a:r>
            <a:r>
              <a:rPr lang="en-US" altLang="ja-JP" sz="1000"/>
              <a:t>T JUST </a:t>
            </a:r>
            <a:r>
              <a:rPr lang="ja-JP" altLang="en-US" sz="1000"/>
              <a:t>“</a:t>
            </a:r>
            <a:r>
              <a:rPr lang="en-US" altLang="ja-JP" sz="1000"/>
              <a:t>LIVE</a:t>
            </a:r>
            <a:r>
              <a:rPr lang="ja-JP" altLang="en-US" sz="1000"/>
              <a:t>”</a:t>
            </a:r>
            <a:r>
              <a:rPr lang="en-US" altLang="ja-JP" sz="1000"/>
              <a:t> IN ONE LEVEL OF PERFORMANCE., it is most often a mixture. </a:t>
            </a:r>
          </a:p>
          <a:p>
            <a:endParaRPr lang="en-US" sz="1000"/>
          </a:p>
          <a:p>
            <a:r>
              <a:rPr lang="en-US" sz="1000"/>
              <a:t>Ask them to write on a second post-it,  the phrases from one or more levels of performance that match with the scenario they chose, and to affix this to the  post it. </a:t>
            </a:r>
          </a:p>
          <a:p>
            <a:endParaRPr lang="en-US" sz="1000"/>
          </a:p>
          <a:p>
            <a:r>
              <a:rPr lang="en-US" sz="900"/>
              <a:t>. </a:t>
            </a:r>
          </a:p>
          <a:p>
            <a:endParaRPr lang="en-US" sz="900" b="1"/>
          </a:p>
          <a:p>
            <a:endParaRPr lang="en-US"/>
          </a:p>
        </p:txBody>
      </p:sp>
      <p:sp>
        <p:nvSpPr>
          <p:cNvPr id="378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50600514-BFBA-FC47-8D21-DC35D9669609}" type="slidenum">
              <a:rPr lang="en-US" sz="1200">
                <a:latin typeface="Times New Roman" charset="0"/>
              </a:rPr>
              <a:pPr/>
              <a:t>52</a:t>
            </a:fld>
            <a:endParaRPr lang="en-US" sz="1200">
              <a:latin typeface="Times New Roman"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Tell participants that we have conducted a review of our standards of good teaching, known as the Framework, through this Card Sort activity. </a:t>
            </a:r>
          </a:p>
          <a:p>
            <a:endParaRPr lang="en-US" sz="1000"/>
          </a:p>
          <a:p>
            <a:r>
              <a:rPr lang="en-US" sz="1000"/>
              <a:t>We will now focus on the other best practices for evaluating teaching, not teachers. </a:t>
            </a:r>
          </a:p>
          <a:p>
            <a:endParaRPr lang="en-US" sz="1000"/>
          </a:p>
          <a:p>
            <a:r>
              <a:rPr lang="en-US" sz="1000"/>
              <a:t>Teachers are different in the same way that students are different. Therefore, we should modify our evaluative processes with this in mind. </a:t>
            </a:r>
          </a:p>
        </p:txBody>
      </p:sp>
      <p:sp>
        <p:nvSpPr>
          <p:cNvPr id="399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8C22A687-8086-6F4F-AE6C-A5913DC9D8D4}" type="slidenum">
              <a:rPr lang="en-US" sz="1200">
                <a:latin typeface="Times New Roman" charset="0"/>
              </a:rPr>
              <a:pPr/>
              <a:t>53</a:t>
            </a:fld>
            <a:endParaRPr lang="en-US" sz="1200">
              <a:latin typeface="Times New Roman"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Explain that teachers are different the same ways that students are different: skill level and experience. Good teacher evaluation systems typically honor these differences by providing closer supervision and support to those teachers who need it and allow greater variation and independence to teachers whose practices show evidence of competence. </a:t>
            </a:r>
          </a:p>
        </p:txBody>
      </p:sp>
      <p:sp>
        <p:nvSpPr>
          <p:cNvPr id="4198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3781B94-9FBA-8948-A25F-CC21156C23BE}" type="slidenum">
              <a:rPr lang="en-US" sz="1200">
                <a:latin typeface="Times New Roman" charset="0"/>
              </a:rPr>
              <a:pPr/>
              <a:t>54</a:t>
            </a:fld>
            <a:endParaRPr lang="en-US" sz="1200">
              <a:latin typeface="Times New Roman"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Briefly mention that that most typical forms of  differentiation include frequent novice observations (2 – 4/year) and experienced teachers being evaluation formally less frequently with alternate evaluations taking the form  of Professional Growth Plans. </a:t>
            </a:r>
          </a:p>
          <a:p>
            <a:endParaRPr lang="en-US" sz="1000" dirty="0"/>
          </a:p>
          <a:p>
            <a:r>
              <a:rPr lang="en-US" sz="1000" dirty="0"/>
              <a:t>Say that Pennsylvania is in Phase I of its new evaluation program, so we don</a:t>
            </a:r>
            <a:r>
              <a:rPr lang="ja-JP" altLang="en-US" sz="1000" dirty="0"/>
              <a:t>’</a:t>
            </a:r>
            <a:r>
              <a:rPr lang="en-US" altLang="ja-JP" sz="1000" dirty="0"/>
              <a:t>t yet know what differentiation will look like  in its final form, but that novice must be evaluated more frequently than experienced teachers. This makes good sense, since we must make consequential decisions about these professions that will have a last impact upon school culture. </a:t>
            </a:r>
            <a:endParaRPr lang="en-US" altLang="ja-JP" sz="1000" dirty="0" smtClean="0"/>
          </a:p>
          <a:p>
            <a:endParaRPr lang="en-US" sz="1000" dirty="0" smtClean="0"/>
          </a:p>
          <a:p>
            <a:r>
              <a:rPr lang="en-US" sz="1000" dirty="0" smtClean="0"/>
              <a:t>Make clear</a:t>
            </a:r>
            <a:r>
              <a:rPr lang="en-US" sz="1000" baseline="0" dirty="0" smtClean="0"/>
              <a:t> to participants that we have some suggestions/ideas for differentiation – especially for experienced teachers and using the framework with the intent to reduce the workload for evaluators – and increase the learning for teachers… but we will hold that for follow up – as this is for pilot of the process and we don’t know what PA’s system will look like at the moment.</a:t>
            </a:r>
            <a:endParaRPr lang="en-US" sz="1000" dirty="0"/>
          </a:p>
        </p:txBody>
      </p:sp>
      <p:sp>
        <p:nvSpPr>
          <p:cNvPr id="440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9181455-3DA5-9546-8456-59E1933BDA90}" type="slidenum">
              <a:rPr lang="en-US" sz="1200">
                <a:latin typeface="Times New Roman" charset="0"/>
              </a:rPr>
              <a:pPr/>
              <a:t>55</a:t>
            </a:fld>
            <a:endParaRPr lang="en-US" sz="1200">
              <a:latin typeface="Times New Roman"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a:ln/>
        </p:spPr>
      </p:sp>
      <p:sp>
        <p:nvSpPr>
          <p:cNvPr id="460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Remind participants that one of the reasons we might differentiate teacher evaluation is for the same reason that classroom teachers use multiple types of assessments for students: we get to see more of what they know and can do when we look at practice through multiple lenses. </a:t>
            </a:r>
          </a:p>
          <a:p>
            <a:endParaRPr lang="en-US" sz="1000"/>
          </a:p>
          <a:p>
            <a:r>
              <a:rPr lang="en-US" sz="1000"/>
              <a:t>Ask them to keep in mind that this evaluation system places the teacher in a much more active role because that it what learning looks like. </a:t>
            </a:r>
          </a:p>
        </p:txBody>
      </p:sp>
      <p:sp>
        <p:nvSpPr>
          <p:cNvPr id="460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0D0B7B1E-B8E3-B042-8EA4-CB54D60049ED}" type="slidenum">
              <a:rPr lang="en-US" sz="1200">
                <a:latin typeface="Times New Roman" charset="0"/>
              </a:rPr>
              <a:pPr/>
              <a:t>56</a:t>
            </a:fld>
            <a:endParaRPr lang="en-US" sz="1200">
              <a:latin typeface="Times New Roman"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Show this slide and tell participants that we have now discussed two of the three best practices for doing teacher evaluation right. Next we will learn about evidence, a keystone of the process. </a:t>
            </a:r>
          </a:p>
        </p:txBody>
      </p:sp>
      <p:sp>
        <p:nvSpPr>
          <p:cNvPr id="501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B44F1AA9-1F07-D244-9094-FB6BDD7D1CF5}" type="slidenum">
              <a:rPr lang="en-US" sz="1200">
                <a:latin typeface="Times New Roman" charset="0"/>
              </a:rPr>
              <a:pPr/>
              <a:t>59</a:t>
            </a:fld>
            <a:endParaRPr lang="en-US" sz="120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7</a:t>
            </a:fld>
            <a:endParaRPr lang="en-US"/>
          </a:p>
        </p:txBody>
      </p:sp>
    </p:spTree>
    <p:extLst>
      <p:ext uri="{BB962C8B-B14F-4D97-AF65-F5344CB8AC3E}">
        <p14:creationId xmlns:p14="http://schemas.microsoft.com/office/powerpoint/2010/main" val="28683859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1000" dirty="0" smtClean="0">
                <a:ea typeface="+mn-ea"/>
                <a:cs typeface="+mn-cs"/>
              </a:rPr>
              <a:t>Explain that typical evaluation systems involve the observer watching the lesson and then writing down what they thought about it. They write advice, opinion, suggestions, likes, dislikes, etc. </a:t>
            </a:r>
          </a:p>
          <a:p>
            <a:pPr>
              <a:defRPr/>
            </a:pPr>
            <a:endParaRPr lang="en-US" sz="1000" dirty="0">
              <a:ea typeface="+mn-ea"/>
              <a:cs typeface="+mn-cs"/>
            </a:endParaRPr>
          </a:p>
          <a:p>
            <a:pPr>
              <a:defRPr/>
            </a:pPr>
            <a:r>
              <a:rPr lang="en-US" sz="1000" dirty="0" smtClean="0">
                <a:ea typeface="+mn-ea"/>
                <a:cs typeface="+mn-cs"/>
              </a:rPr>
              <a:t>Say that this is not the practice in an evidence-driven system for two reasons:</a:t>
            </a:r>
          </a:p>
          <a:p>
            <a:pPr marL="228600" indent="-228600">
              <a:buFontTx/>
              <a:buAutoNum type="arabicPeriod"/>
              <a:defRPr/>
            </a:pPr>
            <a:r>
              <a:rPr lang="en-US" sz="1000" dirty="0" smtClean="0">
                <a:ea typeface="+mn-ea"/>
                <a:cs typeface="+mn-cs"/>
              </a:rPr>
              <a:t>Evidence, or facts, form the foundation of good decision-making. We always need to collect the relevant facts first, then make decisions.  </a:t>
            </a:r>
          </a:p>
          <a:p>
            <a:pPr marL="228600" indent="-228600">
              <a:buFontTx/>
              <a:buAutoNum type="arabicPeriod"/>
              <a:defRPr/>
            </a:pPr>
            <a:endParaRPr lang="en-US" sz="1000" dirty="0">
              <a:ea typeface="+mn-ea"/>
              <a:cs typeface="+mn-cs"/>
            </a:endParaRPr>
          </a:p>
          <a:p>
            <a:pPr marL="228600" indent="-228600">
              <a:buFontTx/>
              <a:buAutoNum type="arabicPeriod"/>
              <a:defRPr/>
            </a:pPr>
            <a:r>
              <a:rPr lang="en-US" sz="1000" dirty="0" smtClean="0">
                <a:ea typeface="+mn-ea"/>
                <a:cs typeface="+mn-cs"/>
              </a:rPr>
              <a:t>In a growth-focused model, the evaluator AND the teacher evaluate the evidence, separately, and then compare their thinking. In this way, learning is done by the learner, the teacher. </a:t>
            </a:r>
          </a:p>
          <a:p>
            <a:pPr>
              <a:defRPr/>
            </a:pPr>
            <a:endParaRPr lang="en-US" dirty="0">
              <a:ea typeface="+mn-ea"/>
              <a:cs typeface="+mn-cs"/>
            </a:endParaRPr>
          </a:p>
        </p:txBody>
      </p:sp>
      <p:sp>
        <p:nvSpPr>
          <p:cNvPr id="522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83279D4F-AB8A-CB48-A3A3-751A365AEE07}" type="slidenum">
              <a:rPr lang="en-US" sz="1200">
                <a:latin typeface="Times New Roman" charset="0"/>
              </a:rPr>
              <a:pPr/>
              <a:t>60</a:t>
            </a:fld>
            <a:endParaRPr lang="en-US" sz="1200">
              <a:latin typeface="Times New Roman"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Ask participants to read the statements on  the slide SILENTLY and decide which are evidence and which are opinion. </a:t>
            </a:r>
          </a:p>
          <a:p>
            <a:endParaRPr lang="en-US" sz="1000" dirty="0"/>
          </a:p>
          <a:p>
            <a:r>
              <a:rPr lang="en-US" sz="1000" dirty="0"/>
              <a:t>After a minute or so, provide the correct answers:</a:t>
            </a:r>
          </a:p>
          <a:p>
            <a:pPr>
              <a:buFontTx/>
              <a:buAutoNum type="arabicPeriod"/>
            </a:pPr>
            <a:r>
              <a:rPr lang="en-US" sz="1000" dirty="0"/>
              <a:t>O</a:t>
            </a:r>
          </a:p>
          <a:p>
            <a:pPr>
              <a:buFontTx/>
              <a:buAutoNum type="arabicPeriod"/>
            </a:pPr>
            <a:r>
              <a:rPr lang="en-US" sz="1000" dirty="0"/>
              <a:t>E</a:t>
            </a:r>
          </a:p>
          <a:p>
            <a:pPr>
              <a:buFontTx/>
              <a:buAutoNum type="arabicPeriod"/>
            </a:pPr>
            <a:r>
              <a:rPr lang="en-US" sz="1000" dirty="0"/>
              <a:t>E</a:t>
            </a:r>
          </a:p>
          <a:p>
            <a:pPr>
              <a:buFontTx/>
              <a:buAutoNum type="arabicPeriod"/>
            </a:pPr>
            <a:r>
              <a:rPr lang="en-US" sz="1000" dirty="0"/>
              <a:t>O</a:t>
            </a:r>
          </a:p>
          <a:p>
            <a:pPr>
              <a:buFontTx/>
              <a:buAutoNum type="arabicPeriod"/>
            </a:pPr>
            <a:r>
              <a:rPr lang="en-US" sz="1000" dirty="0"/>
              <a:t>O</a:t>
            </a:r>
          </a:p>
          <a:p>
            <a:pPr>
              <a:buFontTx/>
              <a:buAutoNum type="arabicPeriod"/>
            </a:pPr>
            <a:r>
              <a:rPr lang="en-US" sz="1000" dirty="0"/>
              <a:t>E</a:t>
            </a:r>
          </a:p>
          <a:p>
            <a:pPr>
              <a:buFontTx/>
              <a:buAutoNum type="arabicPeriod"/>
            </a:pPr>
            <a:r>
              <a:rPr lang="en-US" sz="1000" dirty="0"/>
              <a:t>E</a:t>
            </a:r>
          </a:p>
          <a:p>
            <a:endParaRPr lang="en-US" dirty="0"/>
          </a:p>
          <a:p>
            <a:endParaRPr lang="en-US" dirty="0"/>
          </a:p>
          <a:p>
            <a:r>
              <a:rPr lang="en-US" dirty="0"/>
              <a:t>If any questions arise, explain, for #2, that it is a fact that the teacher said the words in #2. this makes it evidence. </a:t>
            </a:r>
          </a:p>
          <a:p>
            <a:endParaRPr lang="en-US" dirty="0"/>
          </a:p>
          <a:p>
            <a:r>
              <a:rPr lang="en-US" dirty="0"/>
              <a:t>Say further that words like  </a:t>
            </a:r>
            <a:r>
              <a:rPr lang="ja-JP" altLang="en-US" dirty="0"/>
              <a:t>“</a:t>
            </a:r>
            <a:r>
              <a:rPr lang="en-US" altLang="ja-JP" dirty="0"/>
              <a:t>warm relationship</a:t>
            </a:r>
            <a:r>
              <a:rPr lang="ja-JP" altLang="en-US" dirty="0"/>
              <a:t>”</a:t>
            </a:r>
            <a:r>
              <a:rPr lang="en-US" altLang="ja-JP" dirty="0"/>
              <a:t> , </a:t>
            </a:r>
            <a:r>
              <a:rPr lang="ja-JP" altLang="en-US" dirty="0"/>
              <a:t>“</a:t>
            </a:r>
            <a:r>
              <a:rPr lang="en-US" altLang="ja-JP" dirty="0"/>
              <a:t>organized well</a:t>
            </a:r>
            <a:r>
              <a:rPr lang="ja-JP" altLang="en-US" dirty="0"/>
              <a:t>”</a:t>
            </a:r>
            <a:r>
              <a:rPr lang="en-US" altLang="ja-JP" dirty="0"/>
              <a:t>,  or </a:t>
            </a:r>
            <a:r>
              <a:rPr lang="ja-JP" altLang="en-US" dirty="0"/>
              <a:t>“</a:t>
            </a:r>
            <a:r>
              <a:rPr lang="en-US" altLang="ja-JP" dirty="0"/>
              <a:t>insufficient thinking</a:t>
            </a:r>
            <a:r>
              <a:rPr lang="ja-JP" altLang="en-US" dirty="0"/>
              <a:t>”</a:t>
            </a:r>
            <a:r>
              <a:rPr lang="en-US" altLang="ja-JP" dirty="0"/>
              <a:t> are opinions, no descriptions of what was seen and heard. So, what made the observer THINK the relationship was warm? What was </a:t>
            </a:r>
            <a:r>
              <a:rPr lang="en-US" altLang="ja-JP" dirty="0" err="1"/>
              <a:t>ssen</a:t>
            </a:r>
            <a:r>
              <a:rPr lang="en-US" altLang="ja-JP" dirty="0"/>
              <a:t> and heard? What makes a room well-organized? What was seen and heard? </a:t>
            </a:r>
            <a:endParaRPr lang="en-US" dirty="0"/>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C6E1DFE-F35A-AD49-A49A-088F80111AF0}" type="slidenum">
              <a:rPr lang="en-US" sz="1200">
                <a:latin typeface="Times New Roman" charset="0"/>
              </a:rPr>
              <a:pPr/>
              <a:t>61</a:t>
            </a:fld>
            <a:endParaRPr lang="en-US" sz="1200">
              <a:latin typeface="Times New Roman"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t>Ask participants to read the statements on  the slide SILENTLY and decide which are evidence and which are opinion. </a:t>
            </a:r>
          </a:p>
          <a:p>
            <a:endParaRPr lang="en-US" sz="1000"/>
          </a:p>
          <a:p>
            <a:r>
              <a:rPr lang="en-US" sz="1000"/>
              <a:t>After a minute or so, provide the correct answers:</a:t>
            </a:r>
          </a:p>
          <a:p>
            <a:pPr>
              <a:buFontTx/>
              <a:buAutoNum type="arabicPeriod"/>
            </a:pPr>
            <a:r>
              <a:rPr lang="en-US" sz="1000"/>
              <a:t>O</a:t>
            </a:r>
          </a:p>
          <a:p>
            <a:pPr>
              <a:buFontTx/>
              <a:buAutoNum type="arabicPeriod"/>
            </a:pPr>
            <a:r>
              <a:rPr lang="en-US" sz="1000"/>
              <a:t>E</a:t>
            </a:r>
          </a:p>
          <a:p>
            <a:pPr>
              <a:buFontTx/>
              <a:buAutoNum type="arabicPeriod"/>
            </a:pPr>
            <a:r>
              <a:rPr lang="en-US" sz="1000"/>
              <a:t>E</a:t>
            </a:r>
          </a:p>
          <a:p>
            <a:pPr>
              <a:buFontTx/>
              <a:buAutoNum type="arabicPeriod"/>
            </a:pPr>
            <a:r>
              <a:rPr lang="en-US" sz="1000"/>
              <a:t>O</a:t>
            </a:r>
          </a:p>
          <a:p>
            <a:pPr>
              <a:buFontTx/>
              <a:buAutoNum type="arabicPeriod"/>
            </a:pPr>
            <a:r>
              <a:rPr lang="en-US" sz="1000"/>
              <a:t>O</a:t>
            </a:r>
          </a:p>
          <a:p>
            <a:pPr>
              <a:buFontTx/>
              <a:buAutoNum type="arabicPeriod"/>
            </a:pPr>
            <a:r>
              <a:rPr lang="en-US" sz="1000"/>
              <a:t>E</a:t>
            </a:r>
          </a:p>
          <a:p>
            <a:pPr>
              <a:buFontTx/>
              <a:buAutoNum type="arabicPeriod"/>
            </a:pPr>
            <a:r>
              <a:rPr lang="en-US" sz="1000"/>
              <a:t>E</a:t>
            </a:r>
          </a:p>
          <a:p>
            <a:endParaRPr lang="en-US"/>
          </a:p>
          <a:p>
            <a:endParaRPr lang="en-US"/>
          </a:p>
          <a:p>
            <a:r>
              <a:rPr lang="en-US"/>
              <a:t>If any questions arise, explain, for #2, that it is a fact that the teacher said the words in #2. this makes it evidence. </a:t>
            </a:r>
          </a:p>
          <a:p>
            <a:endParaRPr lang="en-US"/>
          </a:p>
          <a:p>
            <a:r>
              <a:rPr lang="en-US"/>
              <a:t>Say further that words like  </a:t>
            </a:r>
            <a:r>
              <a:rPr lang="ja-JP" altLang="en-US"/>
              <a:t>“</a:t>
            </a:r>
            <a:r>
              <a:rPr lang="en-US" altLang="ja-JP"/>
              <a:t>warm relationship</a:t>
            </a:r>
            <a:r>
              <a:rPr lang="ja-JP" altLang="en-US"/>
              <a:t>”</a:t>
            </a:r>
            <a:r>
              <a:rPr lang="en-US" altLang="ja-JP"/>
              <a:t> , </a:t>
            </a:r>
            <a:r>
              <a:rPr lang="ja-JP" altLang="en-US"/>
              <a:t>“</a:t>
            </a:r>
            <a:r>
              <a:rPr lang="en-US" altLang="ja-JP"/>
              <a:t>organized well</a:t>
            </a:r>
            <a:r>
              <a:rPr lang="ja-JP" altLang="en-US"/>
              <a:t>”</a:t>
            </a:r>
            <a:r>
              <a:rPr lang="en-US" altLang="ja-JP"/>
              <a:t>,  or </a:t>
            </a:r>
            <a:r>
              <a:rPr lang="ja-JP" altLang="en-US"/>
              <a:t>“</a:t>
            </a:r>
            <a:r>
              <a:rPr lang="en-US" altLang="ja-JP"/>
              <a:t>insufficient thinking</a:t>
            </a:r>
            <a:r>
              <a:rPr lang="ja-JP" altLang="en-US"/>
              <a:t>”</a:t>
            </a:r>
            <a:r>
              <a:rPr lang="en-US" altLang="ja-JP"/>
              <a:t> are opinions, no descriptions of what was seen and heard. So, what made the observer THINK the relationship was warm? What was ssen and heard? What makes a room well-organized? What was seen and heard? </a:t>
            </a:r>
            <a:endParaRPr lang="en-US"/>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C6E1DFE-F35A-AD49-A49A-088F80111AF0}" type="slidenum">
              <a:rPr lang="en-US" sz="1200">
                <a:latin typeface="Times New Roman" charset="0"/>
              </a:rPr>
              <a:pPr/>
              <a:t>62</a:t>
            </a:fld>
            <a:endParaRPr lang="en-US" sz="1200">
              <a:latin typeface="Times New Roman"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Allow participants a moment to read this slide, and then say that we will be doing a series of activities  now to teach us about evidence and how to collect it. </a:t>
            </a:r>
          </a:p>
          <a:p>
            <a:r>
              <a:rPr lang="en-US" sz="1000" dirty="0"/>
              <a:t>Direct participants into their Participant Materials, </a:t>
            </a:r>
            <a:r>
              <a:rPr lang="en-US" sz="1000" dirty="0" smtClean="0"/>
              <a:t>Worksheet #6 -, </a:t>
            </a:r>
            <a:r>
              <a:rPr lang="ja-JP" altLang="en-US" sz="1000" dirty="0"/>
              <a:t>“</a:t>
            </a:r>
            <a:r>
              <a:rPr lang="en-US" altLang="ja-JP" sz="1000" dirty="0"/>
              <a:t>Evidence vs. Opinion</a:t>
            </a:r>
            <a:r>
              <a:rPr lang="ja-JP" altLang="en-US" sz="1000" dirty="0"/>
              <a:t>”</a:t>
            </a:r>
            <a:r>
              <a:rPr lang="en-US" altLang="ja-JP" sz="1000" dirty="0"/>
              <a:t>. And invite them to complete it as a table group. (If time is a factor, you may choose divide the assignment.)</a:t>
            </a:r>
          </a:p>
          <a:p>
            <a:endParaRPr lang="en-US" sz="1000" dirty="0"/>
          </a:p>
          <a:p>
            <a:r>
              <a:rPr lang="en-US" sz="1000" dirty="0"/>
              <a:t>Explain that the items in the left column are types of  statements an observer might write based upon an observation. Some of them are evidence and some of them are not. They should decide if each statement is evidence or opinion and should write </a:t>
            </a:r>
            <a:r>
              <a:rPr lang="ja-JP" altLang="en-US" sz="1000" dirty="0"/>
              <a:t>“</a:t>
            </a:r>
            <a:r>
              <a:rPr lang="en-US" altLang="ja-JP" sz="1000" dirty="0"/>
              <a:t>E</a:t>
            </a:r>
            <a:r>
              <a:rPr lang="ja-JP" altLang="en-US" sz="1000" dirty="0"/>
              <a:t>”</a:t>
            </a:r>
            <a:r>
              <a:rPr lang="en-US" altLang="ja-JP" sz="1000" dirty="0"/>
              <a:t> or </a:t>
            </a:r>
            <a:r>
              <a:rPr lang="ja-JP" altLang="en-US" sz="1000" dirty="0"/>
              <a:t>“</a:t>
            </a:r>
            <a:r>
              <a:rPr lang="en-US" altLang="ja-JP" sz="1000" dirty="0"/>
              <a:t>O</a:t>
            </a:r>
            <a:r>
              <a:rPr lang="ja-JP" altLang="en-US" sz="1000" dirty="0"/>
              <a:t>”</a:t>
            </a:r>
            <a:r>
              <a:rPr lang="en-US" altLang="ja-JP" sz="1000" dirty="0"/>
              <a:t> in the column based on their decision. </a:t>
            </a:r>
          </a:p>
          <a:p>
            <a:endParaRPr lang="en-US" sz="1000" dirty="0"/>
          </a:p>
          <a:p>
            <a:r>
              <a:rPr lang="en-US" sz="1000" dirty="0"/>
              <a:t>If the statement is opinion, they should REWRITE the statements to be a statement of evidence. </a:t>
            </a:r>
          </a:p>
          <a:p>
            <a:endParaRPr lang="en-US" sz="1000" dirty="0"/>
          </a:p>
          <a:p>
            <a:r>
              <a:rPr lang="en-US" sz="1000" dirty="0"/>
              <a:t>Finally, for each statement, they should decide which domain and component of the Framework to which each statement refers and write  that domain/component (d/c) in the final column. </a:t>
            </a:r>
          </a:p>
          <a:p>
            <a:endParaRPr lang="en-US" sz="1000" dirty="0"/>
          </a:p>
          <a:p>
            <a:r>
              <a:rPr lang="en-US" sz="1000" dirty="0"/>
              <a:t>Allow @ 10 minutes, more if necessary, then review the answers as a whole group. </a:t>
            </a:r>
          </a:p>
          <a:p>
            <a:endParaRPr lang="en-US" sz="1000" dirty="0"/>
          </a:p>
          <a:p>
            <a:r>
              <a:rPr lang="en-US" sz="1000" i="1" dirty="0"/>
              <a:t>(Note: there is no absolute correct answer to the domain and component connections for each item, but  you should listen carefully for rationale and push for </a:t>
            </a:r>
            <a:r>
              <a:rPr lang="ja-JP" altLang="en-US" sz="1000" i="1" dirty="0"/>
              <a:t>“</a:t>
            </a:r>
            <a:r>
              <a:rPr lang="en-US" altLang="ja-JP" sz="1000" i="1" dirty="0"/>
              <a:t>better</a:t>
            </a:r>
            <a:r>
              <a:rPr lang="ja-JP" altLang="en-US" sz="1000" i="1" dirty="0"/>
              <a:t>”</a:t>
            </a:r>
            <a:r>
              <a:rPr lang="en-US" altLang="ja-JP" sz="1000" i="1" dirty="0"/>
              <a:t> thinking  if an answer seems weak.</a:t>
            </a:r>
          </a:p>
          <a:p>
            <a:endParaRPr lang="en-US" sz="1000" i="1" dirty="0" smtClean="0"/>
          </a:p>
          <a:p>
            <a:r>
              <a:rPr lang="en-US" sz="1000" i="1" dirty="0" smtClean="0"/>
              <a:t>Tell participants – if they need it</a:t>
            </a:r>
            <a:r>
              <a:rPr lang="en-US" sz="1000" i="1" baseline="0" dirty="0" smtClean="0"/>
              <a:t> when working with others – additional practice found in Resources – page 4.</a:t>
            </a:r>
            <a:endParaRPr lang="en-US" sz="1000" i="1" dirty="0"/>
          </a:p>
        </p:txBody>
      </p:sp>
      <p:sp>
        <p:nvSpPr>
          <p:cNvPr id="563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87A008F-C4C0-3343-8A85-544A3D2FEF42}" type="slidenum">
              <a:rPr lang="en-US" sz="1200">
                <a:latin typeface="Times New Roman" charset="0"/>
              </a:rPr>
              <a:pPr/>
              <a:t>63</a:t>
            </a:fld>
            <a:endParaRPr lang="en-US" sz="1200">
              <a:latin typeface="Times New Roman"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ln/>
        </p:spPr>
      </p:sp>
      <p:sp>
        <p:nvSpPr>
          <p:cNvPr id="583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Now tell participants that we will consider evidence in light of the evaluation process. </a:t>
            </a:r>
          </a:p>
          <a:p>
            <a:endParaRPr lang="en-US" sz="1000" dirty="0"/>
          </a:p>
          <a:p>
            <a:r>
              <a:rPr lang="en-US" sz="1000" dirty="0"/>
              <a:t>Remind them that there are two off-</a:t>
            </a:r>
            <a:r>
              <a:rPr lang="en-US" sz="1000" dirty="0" smtClean="0"/>
              <a:t>stage </a:t>
            </a:r>
            <a:r>
              <a:rPr lang="en-US" sz="1000" dirty="0"/>
              <a:t>and two on-stage domains, so we have to use a process that elicits evidence of all these components, not just domains 2 and 3 , which is typically the custom. </a:t>
            </a:r>
          </a:p>
          <a:p>
            <a:endParaRPr lang="en-US" sz="1000" dirty="0"/>
          </a:p>
          <a:p>
            <a:r>
              <a:rPr lang="en-US" sz="1000" dirty="0"/>
              <a:t>Direct participants now to the  evidence collection form  for Domains 1 and 4, found in their Day 2 packet , page 15. Explain that this is a tool to use during the pre-and post-teaching conferences to collect the </a:t>
            </a:r>
            <a:r>
              <a:rPr lang="ja-JP" altLang="en-US" sz="1000" dirty="0"/>
              <a:t>“</a:t>
            </a:r>
            <a:r>
              <a:rPr lang="en-US" altLang="ja-JP" sz="1000" dirty="0"/>
              <a:t>off-stage evidence  as part of an announced observation.  Say that good evaluation systems consist of a mixture of announced and unannounced observations, and that for the announced ones, collecting evidence about Domains 1 and 4 is an essential part. </a:t>
            </a:r>
          </a:p>
          <a:p>
            <a:endParaRPr lang="en-US" sz="1000" dirty="0"/>
          </a:p>
          <a:p>
            <a:r>
              <a:rPr lang="en-US" sz="1000" dirty="0"/>
              <a:t>Ask participants to read the questions associated with Domain 1 and to discuss why these questions are helpful.  Make it clear that this is NOT a daily lesson plan document, it is intended for an announced observation, to elicit  additional information about planning. </a:t>
            </a:r>
          </a:p>
          <a:p>
            <a:endParaRPr lang="en-US" sz="1000" dirty="0"/>
          </a:p>
          <a:p>
            <a:r>
              <a:rPr lang="en-US" sz="1000" dirty="0"/>
              <a:t>Note further that the most efficient process is for the teacher to provide this completed document, (all D4 components need not be answered) to the principal PRIOR to the pre-observation conference and then can be added-to during the pre-observation conference. </a:t>
            </a:r>
          </a:p>
          <a:p>
            <a:endParaRPr lang="en-US" sz="1000" dirty="0"/>
          </a:p>
        </p:txBody>
      </p:sp>
      <p:sp>
        <p:nvSpPr>
          <p:cNvPr id="583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2A620122-1A63-6C4C-8897-6E283B6629D1}" type="slidenum">
              <a:rPr lang="en-US" sz="1200">
                <a:latin typeface="Times New Roman" charset="0"/>
              </a:rPr>
              <a:pPr/>
              <a:t>64</a:t>
            </a:fld>
            <a:endParaRPr lang="en-US" sz="1200">
              <a:latin typeface="Times New Roman"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Prepare to show the video by asking participants to locate their lesson plan form in </a:t>
            </a:r>
            <a:r>
              <a:rPr lang="en-US" dirty="0" smtClean="0"/>
              <a:t>Page 13 Materials. </a:t>
            </a:r>
            <a:r>
              <a:rPr lang="en-US" dirty="0"/>
              <a:t>Tell them they will write down what they hear the teacher saying about his upcoming lesson. </a:t>
            </a:r>
          </a:p>
          <a:p>
            <a:endParaRPr lang="en-US" dirty="0"/>
          </a:p>
          <a:p>
            <a:r>
              <a:rPr lang="en-US" dirty="0"/>
              <a:t>Show the video clip of the ASCD Framework video for the 6</a:t>
            </a:r>
            <a:r>
              <a:rPr lang="en-US" baseline="30000" dirty="0"/>
              <a:t>th</a:t>
            </a:r>
            <a:r>
              <a:rPr lang="en-US" dirty="0"/>
              <a:t> grade middle school math lesson, 2 minutes in length. </a:t>
            </a:r>
          </a:p>
          <a:p>
            <a:endParaRPr lang="en-US" dirty="0"/>
          </a:p>
          <a:p>
            <a:r>
              <a:rPr lang="en-US" dirty="0"/>
              <a:t>Afterward, ask participants to compare the evidence they collected. Allow about 3 – 4 minutes.</a:t>
            </a:r>
          </a:p>
          <a:p>
            <a:endParaRPr lang="en-US" dirty="0"/>
          </a:p>
          <a:p>
            <a:r>
              <a:rPr lang="en-US" dirty="0"/>
              <a:t>Invite them next to discuss what questions they would pose to the teacher if they could speak with him, and point out that were they able to do so,  they would record this evidence on this form as well. </a:t>
            </a:r>
          </a:p>
          <a:p>
            <a:endParaRPr lang="en-US" dirty="0"/>
          </a:p>
          <a:p>
            <a:r>
              <a:rPr lang="en-US" dirty="0"/>
              <a:t>Make sure that participants recorded under component 4e the information that the teacher offered about his professional development with the </a:t>
            </a:r>
            <a:r>
              <a:rPr lang="en-US" dirty="0" err="1"/>
              <a:t>Smartboard</a:t>
            </a:r>
            <a:r>
              <a:rPr lang="en-US" dirty="0"/>
              <a:t>. </a:t>
            </a:r>
          </a:p>
          <a:p>
            <a:endParaRPr lang="en-US" dirty="0"/>
          </a:p>
          <a:p>
            <a:r>
              <a:rPr lang="en-US" dirty="0"/>
              <a:t>Say that it is important to use the pre-observation conference to elicit as much information about the upcoming lesson as possible. </a:t>
            </a:r>
          </a:p>
          <a:p>
            <a:endParaRPr lang="en-US" dirty="0"/>
          </a:p>
          <a:p>
            <a:endParaRPr lang="en-US" dirty="0"/>
          </a:p>
        </p:txBody>
      </p:sp>
      <p:sp>
        <p:nvSpPr>
          <p:cNvPr id="604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CF7DFCAF-BD08-9548-8723-9977B724648D}" type="slidenum">
              <a:rPr lang="en-US" sz="1200">
                <a:latin typeface="Times New Roman" charset="0"/>
              </a:rPr>
              <a:pPr/>
              <a:t>65</a:t>
            </a:fld>
            <a:endParaRPr lang="en-US" sz="1200">
              <a:latin typeface="Times New Roman"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Say that for daily lesson planning, answering the above three questions is best. </a:t>
            </a:r>
          </a:p>
          <a:p>
            <a:endParaRPr lang="en-US" dirty="0"/>
          </a:p>
          <a:p>
            <a:r>
              <a:rPr lang="en-US" dirty="0"/>
              <a:t>Mention that 1c is not about what students will DO, it</a:t>
            </a:r>
            <a:r>
              <a:rPr lang="ja-JP" altLang="en-US" dirty="0"/>
              <a:t>’</a:t>
            </a:r>
            <a:r>
              <a:rPr lang="en-US" altLang="ja-JP" dirty="0"/>
              <a:t>s about what they will learn. </a:t>
            </a:r>
          </a:p>
          <a:p>
            <a:r>
              <a:rPr lang="en-US" dirty="0"/>
              <a:t> Also, direct participants to </a:t>
            </a:r>
            <a:r>
              <a:rPr lang="en-US" dirty="0" smtClean="0"/>
              <a:t>the resources</a:t>
            </a:r>
            <a:r>
              <a:rPr lang="en-US" baseline="0" dirty="0" smtClean="0"/>
              <a:t> package</a:t>
            </a:r>
            <a:r>
              <a:rPr lang="en-US" dirty="0" smtClean="0"/>
              <a:t>, </a:t>
            </a:r>
            <a:r>
              <a:rPr lang="en-US" dirty="0" smtClean="0"/>
              <a:t>:</a:t>
            </a:r>
          </a:p>
          <a:p>
            <a:endParaRPr lang="en-US" dirty="0" smtClean="0"/>
          </a:p>
          <a:p>
            <a:r>
              <a:rPr lang="en-US" dirty="0" smtClean="0"/>
              <a:t>Need a resource for working with teachers about Formative Assessment – Go to Resources – PG 5…Formative </a:t>
            </a:r>
            <a:r>
              <a:rPr lang="en-US" dirty="0"/>
              <a:t>Assessment Tools</a:t>
            </a:r>
            <a:r>
              <a:rPr lang="ja-JP" altLang="en-US" dirty="0"/>
              <a:t>”</a:t>
            </a:r>
            <a:r>
              <a:rPr lang="en-US" altLang="ja-JP" dirty="0"/>
              <a:t>, and ask them to skim it. Point out that this is a bank of formative assessments that teachers can use. </a:t>
            </a:r>
          </a:p>
          <a:p>
            <a:endParaRPr lang="en-US" dirty="0"/>
          </a:p>
          <a:p>
            <a:endParaRPr lang="en-US" dirty="0"/>
          </a:p>
        </p:txBody>
      </p:sp>
      <p:sp>
        <p:nvSpPr>
          <p:cNvPr id="624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4E4F9C4F-0206-754C-A94A-FC916CA9F852}" type="slidenum">
              <a:rPr lang="en-US" sz="1200">
                <a:latin typeface="Times New Roman" charset="0"/>
              </a:rPr>
              <a:pPr/>
              <a:t>66</a:t>
            </a:fld>
            <a:endParaRPr lang="en-US" sz="1200">
              <a:latin typeface="Times New Roman"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ln/>
        </p:spPr>
      </p:sp>
      <p:sp>
        <p:nvSpPr>
          <p:cNvPr id="64514" name="Notes Placeholder 2"/>
          <p:cNvSpPr>
            <a:spLocks noGrp="1"/>
          </p:cNvSpPr>
          <p:nvPr>
            <p:ph type="body" idx="1"/>
          </p:nvPr>
        </p:nvSpPr>
        <p:spPr>
          <a:xfrm>
            <a:off x="914400" y="44196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Next, direct attention to the evidence collection process once more and point out that after the pre-observation conference, the observation is conducted and evidence is collected during it.. Ask them to review the evidence collection document found on page </a:t>
            </a:r>
            <a:r>
              <a:rPr lang="en-US" sz="1000" dirty="0" smtClean="0"/>
              <a:t>18 </a:t>
            </a:r>
            <a:r>
              <a:rPr lang="en-US" sz="1000" dirty="0"/>
              <a:t>of their materials. </a:t>
            </a:r>
          </a:p>
          <a:p>
            <a:endParaRPr lang="en-US" sz="1000" dirty="0"/>
          </a:p>
          <a:p>
            <a:r>
              <a:rPr lang="en-US" sz="1000" dirty="0"/>
              <a:t>Say that this is the tool, (or the PA counterpart) that should be used to collect evidence DURING the observation.</a:t>
            </a:r>
          </a:p>
          <a:p>
            <a:endParaRPr lang="en-US" sz="1000" dirty="0"/>
          </a:p>
          <a:p>
            <a:r>
              <a:rPr lang="en-US" sz="1000" dirty="0"/>
              <a:t>We will be asked to stretch ourselves and learn to collect evidence in real time and not to recopy it. </a:t>
            </a:r>
          </a:p>
          <a:p>
            <a:r>
              <a:rPr lang="en-US" sz="1000" dirty="0"/>
              <a:t>Mention briefly that after step 2, this evidence is PROVIDED TO THE TEACHER.  It is just facts, not opinion or judgment, and this step is crucial to the process.</a:t>
            </a:r>
          </a:p>
          <a:p>
            <a:endParaRPr lang="en-US" sz="1000" dirty="0"/>
          </a:p>
          <a:p>
            <a:r>
              <a:rPr lang="en-US" sz="1000" dirty="0"/>
              <a:t>Then the teacher uses the evidence to conduct a self-assessment on the rubrics, prior to the post-teaching conference. </a:t>
            </a:r>
          </a:p>
          <a:p>
            <a:endParaRPr lang="en-US" sz="1000" dirty="0"/>
          </a:p>
          <a:p>
            <a:r>
              <a:rPr lang="en-US" sz="1000" dirty="0"/>
              <a:t>We will be learning more about this process now as we practice collecting evidence. </a:t>
            </a:r>
          </a:p>
          <a:p>
            <a:endParaRPr lang="en-US" sz="1000" dirty="0"/>
          </a:p>
          <a:p>
            <a:r>
              <a:rPr lang="en-US" sz="1000" dirty="0"/>
              <a:t>Direct participants to  page </a:t>
            </a:r>
            <a:r>
              <a:rPr lang="en-US" sz="1000" dirty="0" smtClean="0"/>
              <a:t>14 – Worksheet #8 </a:t>
            </a:r>
            <a:r>
              <a:rPr lang="en-US" sz="1000" dirty="0"/>
              <a:t>of their participant materials and reinforce that this is the evidence collection tool for the on-stage aspect of this process, the classroom observation. Point out that it contains spaces to write evidence for Domains 2 and 3 and that it is important to write the evidence we see during the observation ON THE DOCUMENT, not someplace else. This practice improves reliability, so ask participants to put away their other materials and to prepare to write on page </a:t>
            </a:r>
            <a:r>
              <a:rPr lang="en-US" sz="1000" dirty="0" smtClean="0"/>
              <a:t>14 </a:t>
            </a:r>
            <a:r>
              <a:rPr lang="en-US" sz="1000" dirty="0" smtClean="0"/>
              <a:t>as </a:t>
            </a:r>
            <a:r>
              <a:rPr lang="en-US" sz="1000" dirty="0"/>
              <a:t>we watch the video of the lesson for the middle school math teacher. </a:t>
            </a:r>
          </a:p>
          <a:p>
            <a:endParaRPr lang="en-US" sz="1000" dirty="0"/>
          </a:p>
        </p:txBody>
      </p:sp>
      <p:sp>
        <p:nvSpPr>
          <p:cNvPr id="645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AE08EE23-CDEE-BE4A-9757-11DE413D3649}" type="slidenum">
              <a:rPr lang="en-US" sz="1200">
                <a:latin typeface="Times New Roman" charset="0"/>
              </a:rPr>
              <a:pPr/>
              <a:t>67</a:t>
            </a:fld>
            <a:endParaRPr lang="en-US" sz="1200">
              <a:latin typeface="Times New Roman"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30646AC1-8423-3047-8B84-C6035D3A0562}" type="slidenum">
              <a:rPr lang="en-US" sz="1200">
                <a:latin typeface="Times New Roman" charset="0"/>
              </a:rPr>
              <a:pPr/>
              <a:t>68</a:t>
            </a:fld>
            <a:endParaRPr lang="en-US" sz="1200">
              <a:latin typeface="Times New Roman" charset="0"/>
            </a:endParaRPr>
          </a:p>
        </p:txBody>
      </p:sp>
      <p:sp>
        <p:nvSpPr>
          <p:cNvPr id="66562" name="Rectangle 2"/>
          <p:cNvSpPr>
            <a:spLocks noGrp="1" noRot="1" noChangeAspect="1" noChangeArrowheads="1" noTextEdit="1"/>
          </p:cNvSpPr>
          <p:nvPr>
            <p:ph type="sldImg"/>
          </p:nvPr>
        </p:nvSpPr>
        <p:spPr>
          <a:solidFill>
            <a:srgbClr val="FFFFFF"/>
          </a:solidFill>
          <a:ln/>
        </p:spPr>
      </p:sp>
      <p:sp>
        <p:nvSpPr>
          <p:cNvPr id="66563" name="Rectangle 3"/>
          <p:cNvSpPr>
            <a:spLocks noGrp="1" noChangeArrowheads="1"/>
          </p:cNvSpPr>
          <p:nvPr>
            <p:ph type="body" idx="1"/>
          </p:nvPr>
        </p:nvSpPr>
        <p:spPr>
          <a:solidFill>
            <a:srgbClr val="FFFFFF"/>
          </a:solidFill>
          <a:ln>
            <a:solidFill>
              <a:srgbClr val="000000"/>
            </a:solidFill>
          </a:ln>
        </p:spPr>
        <p:txBody>
          <a:bodyPr/>
          <a:lstStyle/>
          <a:p>
            <a:r>
              <a:rPr lang="en-US" dirty="0"/>
              <a:t>Say that we are moving now toward collecting evidence</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a:ln/>
        </p:spPr>
      </p:sp>
      <p:sp>
        <p:nvSpPr>
          <p:cNvPr id="686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As you prepare to watch the video of the middle school math lesson for which you collected evidence of planning, ask participants to skim the components of D2, D3, focusing on the priority components, which are shaded. </a:t>
            </a:r>
          </a:p>
          <a:p>
            <a:endParaRPr lang="en-US" dirty="0"/>
          </a:p>
          <a:p>
            <a:r>
              <a:rPr lang="en-US" dirty="0"/>
              <a:t>Say that they should collect evidence of the priority components, and, if they wish, any other components for which they are able. </a:t>
            </a:r>
          </a:p>
          <a:p>
            <a:endParaRPr lang="en-US" dirty="0"/>
          </a:p>
          <a:p>
            <a:r>
              <a:rPr lang="en-US" dirty="0"/>
              <a:t>Remind them that evidence is what you see and hear;, not what you think about it. We are describing only.</a:t>
            </a:r>
          </a:p>
          <a:p>
            <a:endParaRPr lang="en-US" dirty="0"/>
          </a:p>
          <a:p>
            <a:r>
              <a:rPr lang="en-US" dirty="0"/>
              <a:t>Show the video of the lesson and collect evidence with the participants. </a:t>
            </a:r>
          </a:p>
          <a:p>
            <a:endParaRPr lang="en-US" dirty="0"/>
          </a:p>
          <a:p>
            <a:r>
              <a:rPr lang="en-US" dirty="0"/>
              <a:t>Following the lesson, ask participants to sit quietly for a few minutes reviewing their evidence and to add any evidence that they </a:t>
            </a:r>
            <a:r>
              <a:rPr lang="en-US" dirty="0" smtClean="0"/>
              <a:t>didn't</a:t>
            </a:r>
            <a:r>
              <a:rPr lang="ja-JP" altLang="en-US" dirty="0" smtClean="0"/>
              <a:t>’</a:t>
            </a:r>
            <a:r>
              <a:rPr lang="en-US" altLang="ja-JP" dirty="0" smtClean="0"/>
              <a:t>t </a:t>
            </a:r>
            <a:r>
              <a:rPr lang="en-US" altLang="ja-JP" dirty="0"/>
              <a:t>have time to </a:t>
            </a:r>
            <a:r>
              <a:rPr lang="en-US" altLang="ja-JP" dirty="0" smtClean="0"/>
              <a:t>record. </a:t>
            </a:r>
            <a:endParaRPr lang="en-US" altLang="ja-JP" dirty="0"/>
          </a:p>
          <a:p>
            <a:endParaRPr lang="en-US" dirty="0"/>
          </a:p>
          <a:p>
            <a:r>
              <a:rPr lang="en-US" dirty="0"/>
              <a:t>After 3 – 4 minutes, ask participants to compare their evidence with others sitting near them, and to add any evidence they missed, and to reorganize their evidence (arrows are fine) based on discussion. </a:t>
            </a:r>
          </a:p>
          <a:p>
            <a:endParaRPr lang="en-US" dirty="0"/>
          </a:p>
          <a:p>
            <a:r>
              <a:rPr lang="en-US" dirty="0"/>
              <a:t>Allow @ 10 minutes for this activity. </a:t>
            </a:r>
          </a:p>
          <a:p>
            <a:endParaRPr lang="en-US" dirty="0"/>
          </a:p>
        </p:txBody>
      </p:sp>
      <p:sp>
        <p:nvSpPr>
          <p:cNvPr id="686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7444196D-4BC8-F84A-A04E-068FB98C17F8}" type="slidenum">
              <a:rPr lang="en-US" sz="1200">
                <a:latin typeface="Times New Roman" charset="0"/>
              </a:rPr>
              <a:pPr/>
              <a:t>69</a:t>
            </a:fld>
            <a:endParaRPr lang="en-US" sz="120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 to three questions or concerns you hope will</a:t>
            </a:r>
            <a:r>
              <a:rPr lang="en-US" baseline="0" dirty="0" smtClean="0"/>
              <a:t> be addressed. – share at your table – value add – report out….</a:t>
            </a:r>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11</a:t>
            </a:fld>
            <a:endParaRPr lang="en-US"/>
          </a:p>
        </p:txBody>
      </p:sp>
    </p:spTree>
    <p:extLst>
      <p:ext uri="{BB962C8B-B14F-4D97-AF65-F5344CB8AC3E}">
        <p14:creationId xmlns:p14="http://schemas.microsoft.com/office/powerpoint/2010/main" val="244672229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a:ln/>
        </p:spPr>
      </p:sp>
      <p:sp>
        <p:nvSpPr>
          <p:cNvPr id="706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Help participants to think about the points on the slide.</a:t>
            </a:r>
          </a:p>
        </p:txBody>
      </p:sp>
      <p:sp>
        <p:nvSpPr>
          <p:cNvPr id="706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C075D1D1-7A90-DF42-8907-1B85857B7DDF}" type="slidenum">
              <a:rPr lang="en-US" sz="1200">
                <a:latin typeface="Times New Roman" charset="0"/>
              </a:rPr>
              <a:pPr/>
              <a:t>70</a:t>
            </a:fld>
            <a:endParaRPr lang="en-US" sz="1200">
              <a:latin typeface="Times New Roman"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71</a:t>
            </a:fld>
            <a:endParaRPr lang="en-US"/>
          </a:p>
        </p:txBody>
      </p:sp>
    </p:spTree>
    <p:extLst>
      <p:ext uri="{BB962C8B-B14F-4D97-AF65-F5344CB8AC3E}">
        <p14:creationId xmlns:p14="http://schemas.microsoft.com/office/powerpoint/2010/main" val="366724251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72706" name="Notes Placeholder 2"/>
          <p:cNvSpPr>
            <a:spLocks noGrp="1"/>
          </p:cNvSpPr>
          <p:nvPr>
            <p:ph type="body" idx="1"/>
          </p:nvPr>
        </p:nvSpPr>
        <p:spPr>
          <a:xfrm>
            <a:off x="914400" y="44196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t>Direct participant attention to the next step in the process: sharing evidence and teacher  self –assessment. Explain that  in a growth model for teacher evaluation, BOTH the teacher and evaluator assess the lesson, and they do so based on the evidence  that is shared. </a:t>
            </a:r>
          </a:p>
          <a:p>
            <a:endParaRPr lang="en-US" sz="1000" dirty="0"/>
          </a:p>
          <a:p>
            <a:r>
              <a:rPr lang="en-US" sz="1000" dirty="0"/>
              <a:t>Once the teacher receives the evidence, he/she is invited to add to it,  optionally. </a:t>
            </a:r>
          </a:p>
          <a:p>
            <a:endParaRPr lang="en-US" sz="1000" dirty="0"/>
          </a:p>
          <a:p>
            <a:r>
              <a:rPr lang="en-US" sz="1000" dirty="0"/>
              <a:t>Then, using the rubric, the teacher self-assesses the lesson for the priority components and any others for which there is sufficient evidence. And then provides this assessment to the evaluator, IN ADVANCE of the post-teaching conference. </a:t>
            </a:r>
          </a:p>
          <a:p>
            <a:endParaRPr lang="en-US" sz="1000" dirty="0"/>
          </a:p>
          <a:p>
            <a:r>
              <a:rPr lang="en-US" sz="1000" dirty="0"/>
              <a:t>This is a significant departure from traditional practice, so invite participants to </a:t>
            </a:r>
            <a:r>
              <a:rPr lang="en-US" sz="1000" u="sng" dirty="0"/>
              <a:t>turn and talk</a:t>
            </a:r>
            <a:r>
              <a:rPr lang="en-US" sz="1000" dirty="0"/>
              <a:t> to someone at another table about this process  to check their understanding. </a:t>
            </a:r>
          </a:p>
          <a:p>
            <a:endParaRPr lang="en-US" sz="1000" dirty="0"/>
          </a:p>
          <a:p>
            <a:r>
              <a:rPr lang="en-US" sz="1000" dirty="0"/>
              <a:t>Now, show participants the self-</a:t>
            </a:r>
            <a:r>
              <a:rPr lang="en-US" sz="1000" dirty="0" smtClean="0"/>
              <a:t>assessment p. </a:t>
            </a:r>
            <a:r>
              <a:rPr lang="en-US" sz="1000" dirty="0" smtClean="0"/>
              <a:t>15-19 </a:t>
            </a:r>
            <a:r>
              <a:rPr lang="en-US" sz="1000" dirty="0"/>
              <a:t>of the teacher whose lesson we just watched and ask them to react to it in their table groups: where do they agree with the teacher</a:t>
            </a:r>
            <a:r>
              <a:rPr lang="ja-JP" altLang="en-US" sz="1000" dirty="0"/>
              <a:t>’</a:t>
            </a:r>
            <a:r>
              <a:rPr lang="en-US" altLang="ja-JP" sz="1000" dirty="0"/>
              <a:t>s analysis of the evidence? Where do they think differently? </a:t>
            </a:r>
          </a:p>
          <a:p>
            <a:endParaRPr lang="en-US" sz="1000" dirty="0"/>
          </a:p>
          <a:p>
            <a:r>
              <a:rPr lang="en-US" sz="1000" dirty="0"/>
              <a:t>Allow @ 20 minutes for them to discuss their thoughts about the teacher</a:t>
            </a:r>
            <a:r>
              <a:rPr lang="ja-JP" altLang="en-US" sz="1000" dirty="0"/>
              <a:t>’</a:t>
            </a:r>
            <a:r>
              <a:rPr lang="en-US" altLang="ja-JP" sz="1000" dirty="0"/>
              <a:t>s analysis of the evidence. Remind them that they are not invited to share their own opinions that are not supported by the evidence. </a:t>
            </a:r>
            <a:endParaRPr lang="en-US" sz="1000" dirty="0"/>
          </a:p>
        </p:txBody>
      </p:sp>
      <p:sp>
        <p:nvSpPr>
          <p:cNvPr id="727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75BBD289-CEFD-A344-A854-B501DFE5D5B3}" type="slidenum">
              <a:rPr lang="en-US" sz="1200">
                <a:latin typeface="Times New Roman" charset="0"/>
              </a:rPr>
              <a:pPr/>
              <a:t>72</a:t>
            </a:fld>
            <a:endParaRPr lang="en-US" sz="1200">
              <a:latin typeface="Times New Roman"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a:ln/>
        </p:spPr>
      </p:sp>
      <p:sp>
        <p:nvSpPr>
          <p:cNvPr id="747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Tell participants that the next part of the process of evaluation is for the evaluator to review the teacher</a:t>
            </a:r>
            <a:r>
              <a:rPr lang="ja-JP" altLang="en-US" dirty="0"/>
              <a:t>’</a:t>
            </a:r>
            <a:r>
              <a:rPr lang="en-US" altLang="ja-JP" dirty="0"/>
              <a:t>s self-assessment, as we just did, and then to mark the components of </a:t>
            </a:r>
            <a:r>
              <a:rPr lang="en-US" altLang="ja-JP" b="1" u="sng" dirty="0"/>
              <a:t>agreement only</a:t>
            </a:r>
            <a:r>
              <a:rPr lang="en-US" altLang="ja-JP" dirty="0"/>
              <a:t> on their own rubric. </a:t>
            </a:r>
          </a:p>
          <a:p>
            <a:endParaRPr lang="en-US" dirty="0"/>
          </a:p>
          <a:p>
            <a:r>
              <a:rPr lang="en-US" dirty="0"/>
              <a:t>They are to work as a table group and to locate their own rubric in their participant materials,  pp. 23 – 26, the priority rubric components. They are to consider, for now, just these components, in their work. </a:t>
            </a:r>
          </a:p>
          <a:p>
            <a:endParaRPr lang="en-US" dirty="0"/>
          </a:p>
          <a:p>
            <a:r>
              <a:rPr lang="en-US" i="1" dirty="0"/>
              <a:t>Note: this is very difficult for participants. They seem to automatically want to mark all components, whether they agree with the teacher</a:t>
            </a:r>
            <a:r>
              <a:rPr lang="ja-JP" altLang="en-US" i="1" dirty="0"/>
              <a:t>’</a:t>
            </a:r>
            <a:r>
              <a:rPr lang="en-US" altLang="ja-JP" i="1" dirty="0"/>
              <a:t>s self-assessment or not. You will need to watch closely to see that participants are doing this work correctly. </a:t>
            </a:r>
            <a:endParaRPr lang="en-US" i="1" dirty="0"/>
          </a:p>
        </p:txBody>
      </p:sp>
      <p:sp>
        <p:nvSpPr>
          <p:cNvPr id="747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E2CB84BC-C585-BA4A-9C9C-E409FBF91BA8}" type="slidenum">
              <a:rPr lang="en-US" sz="1200">
                <a:latin typeface="Times New Roman" charset="0"/>
              </a:rPr>
              <a:pPr/>
              <a:t>73</a:t>
            </a:fld>
            <a:endParaRPr lang="en-US" sz="1200">
              <a:latin typeface="Times New Roman"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a:ln/>
        </p:spPr>
      </p:sp>
      <p:sp>
        <p:nvSpPr>
          <p:cNvPr id="768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WRAP UP – refer to two resources – Flowchart on Pg. 3 Resources</a:t>
            </a:r>
            <a:r>
              <a:rPr lang="en-US" baseline="0" dirty="0" smtClean="0"/>
              <a:t> and the Teacher Observation Map.  of the process in resources pg. 4</a:t>
            </a:r>
            <a:endParaRPr lang="en-US" dirty="0" smtClean="0"/>
          </a:p>
          <a:p>
            <a:endParaRPr lang="en-US" dirty="0" smtClean="0"/>
          </a:p>
          <a:p>
            <a:r>
              <a:rPr lang="en-US" dirty="0" smtClean="0"/>
              <a:t>Make </a:t>
            </a:r>
            <a:r>
              <a:rPr lang="en-US" dirty="0"/>
              <a:t>the key points here about the lesson:</a:t>
            </a:r>
          </a:p>
          <a:p>
            <a:endParaRPr lang="en-US" dirty="0"/>
          </a:p>
          <a:p>
            <a:pPr>
              <a:buFontTx/>
              <a:buChar char="•"/>
            </a:pPr>
            <a:r>
              <a:rPr lang="en-US" dirty="0"/>
              <a:t>In general, planning for this lesson (or the evidence we have of it) is not especially strong. Assessment was not planned for; objectives were not particularly specific.</a:t>
            </a:r>
          </a:p>
          <a:p>
            <a:pPr>
              <a:buFontTx/>
              <a:buChar char="•"/>
            </a:pPr>
            <a:endParaRPr lang="en-US" dirty="0"/>
          </a:p>
          <a:p>
            <a:pPr>
              <a:buFontTx/>
              <a:buChar char="•"/>
            </a:pPr>
            <a:r>
              <a:rPr lang="en-US" dirty="0"/>
              <a:t>Overall, Domain 2 was a strength, with the exception of 2b.</a:t>
            </a:r>
          </a:p>
          <a:p>
            <a:pPr>
              <a:buFontTx/>
              <a:buChar char="•"/>
            </a:pPr>
            <a:endParaRPr lang="en-US" dirty="0"/>
          </a:p>
          <a:p>
            <a:pPr>
              <a:buFontTx/>
              <a:buChar char="•"/>
            </a:pPr>
            <a:r>
              <a:rPr lang="en-US" dirty="0"/>
              <a:t>2b, Culture for Learning, and 3c,  Engaging Student in Learning are not strengths of this lesson, because:</a:t>
            </a:r>
          </a:p>
          <a:p>
            <a:r>
              <a:rPr lang="en-US" dirty="0"/>
              <a:t>	-The lesson relied on volunteers almost solely</a:t>
            </a:r>
          </a:p>
          <a:p>
            <a:r>
              <a:rPr lang="en-US" dirty="0"/>
              <a:t>	-If a person did not volunteer, s/he could have done nothing in the 	lesson except the three review division problems of the </a:t>
            </a:r>
            <a:r>
              <a:rPr lang="ja-JP" altLang="en-US" dirty="0"/>
              <a:t>“</a:t>
            </a:r>
            <a:r>
              <a:rPr lang="en-US" altLang="ja-JP" dirty="0"/>
              <a:t>Do 	Now</a:t>
            </a:r>
            <a:r>
              <a:rPr lang="ja-JP" altLang="en-US" dirty="0"/>
              <a:t>”</a:t>
            </a:r>
            <a:endParaRPr lang="en-US" altLang="ja-JP" dirty="0"/>
          </a:p>
          <a:p>
            <a:r>
              <a:rPr lang="en-US" dirty="0"/>
              <a:t>	-</a:t>
            </a:r>
            <a:r>
              <a:rPr lang="ja-JP" altLang="en-US" dirty="0"/>
              <a:t>”</a:t>
            </a:r>
            <a:r>
              <a:rPr lang="en-US" altLang="ja-JP" dirty="0"/>
              <a:t>listening</a:t>
            </a:r>
            <a:r>
              <a:rPr lang="ja-JP" altLang="en-US" dirty="0"/>
              <a:t>”</a:t>
            </a:r>
            <a:r>
              <a:rPr lang="en-US" altLang="ja-JP" dirty="0"/>
              <a:t> is not learning</a:t>
            </a:r>
          </a:p>
          <a:p>
            <a:r>
              <a:rPr lang="en-US" dirty="0"/>
              <a:t>	-The structure of the group activity allowed for one person to do 	all the learning</a:t>
            </a:r>
          </a:p>
          <a:p>
            <a:r>
              <a:rPr lang="en-US" dirty="0"/>
              <a:t>	-Most of the activity was at the lower end of Bloom</a:t>
            </a:r>
            <a:r>
              <a:rPr lang="ja-JP" altLang="en-US" dirty="0"/>
              <a:t>’</a:t>
            </a:r>
            <a:r>
              <a:rPr lang="en-US" altLang="ja-JP" dirty="0"/>
              <a:t>s</a:t>
            </a:r>
          </a:p>
          <a:p>
            <a:endParaRPr lang="en-US" dirty="0"/>
          </a:p>
          <a:p>
            <a:endParaRPr lang="en-US" i="1" dirty="0"/>
          </a:p>
        </p:txBody>
      </p:sp>
      <p:sp>
        <p:nvSpPr>
          <p:cNvPr id="768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sz="2400">
                <a:solidFill>
                  <a:schemeClr val="tx1"/>
                </a:solidFill>
                <a:latin typeface="Comic Sans MS" charset="0"/>
                <a:ea typeface="ＭＳ Ｐゴシック" charset="0"/>
                <a:cs typeface="ＭＳ Ｐゴシック" charset="0"/>
              </a:defRPr>
            </a:lvl1pPr>
            <a:lvl2pPr marL="742950" indent="-285750" defTabSz="928688" eaLnBrk="0" hangingPunct="0">
              <a:defRPr sz="2400">
                <a:solidFill>
                  <a:schemeClr val="tx1"/>
                </a:solidFill>
                <a:latin typeface="Comic Sans MS" charset="0"/>
                <a:ea typeface="ＭＳ Ｐゴシック" charset="0"/>
              </a:defRPr>
            </a:lvl2pPr>
            <a:lvl3pPr marL="1143000" indent="-228600" defTabSz="928688" eaLnBrk="0" hangingPunct="0">
              <a:defRPr sz="2400">
                <a:solidFill>
                  <a:schemeClr val="tx1"/>
                </a:solidFill>
                <a:latin typeface="Comic Sans MS" charset="0"/>
                <a:ea typeface="ＭＳ Ｐゴシック" charset="0"/>
              </a:defRPr>
            </a:lvl3pPr>
            <a:lvl4pPr marL="1600200" indent="-228600" defTabSz="928688" eaLnBrk="0" hangingPunct="0">
              <a:defRPr sz="2400">
                <a:solidFill>
                  <a:schemeClr val="tx1"/>
                </a:solidFill>
                <a:latin typeface="Comic Sans MS" charset="0"/>
                <a:ea typeface="ＭＳ Ｐゴシック" charset="0"/>
              </a:defRPr>
            </a:lvl4pPr>
            <a:lvl5pPr marL="2057400" indent="-228600" defTabSz="928688" eaLnBrk="0" hangingPunct="0">
              <a:defRPr sz="2400">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sz="2400">
                <a:solidFill>
                  <a:schemeClr val="tx1"/>
                </a:solidFill>
                <a:latin typeface="Comic Sans MS" charset="0"/>
                <a:ea typeface="ＭＳ Ｐゴシック" charset="0"/>
              </a:defRPr>
            </a:lvl9pPr>
          </a:lstStyle>
          <a:p>
            <a:fld id="{9269261C-1675-1447-A39F-73B473DC390B}" type="slidenum">
              <a:rPr lang="en-US" sz="1200">
                <a:latin typeface="Times New Roman" charset="0"/>
              </a:rPr>
              <a:pPr/>
              <a:t>74</a:t>
            </a:fld>
            <a:endParaRPr lang="en-US" sz="1200">
              <a:latin typeface="Times New Roman"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Invite participants to review the process for collecting evidence of teaching. </a:t>
            </a:r>
          </a:p>
          <a:p>
            <a:pPr>
              <a:defRPr/>
            </a:pPr>
            <a:endParaRPr lang="en-US" dirty="0">
              <a:ea typeface="+mn-ea"/>
            </a:endParaRPr>
          </a:p>
          <a:p>
            <a:pPr>
              <a:defRPr/>
            </a:pPr>
            <a:r>
              <a:rPr lang="en-US" dirty="0" smtClean="0">
                <a:ea typeface="+mn-ea"/>
              </a:rPr>
              <a:t>Point out that:</a:t>
            </a:r>
          </a:p>
          <a:p>
            <a:pPr>
              <a:defRPr/>
            </a:pPr>
            <a:endParaRPr lang="en-US" dirty="0">
              <a:ea typeface="+mn-ea"/>
            </a:endParaRPr>
          </a:p>
          <a:p>
            <a:pPr marL="171450" indent="-171450">
              <a:buFont typeface="Arial" pitchFamily="34" charset="0"/>
              <a:buChar char="•"/>
              <a:defRPr/>
            </a:pPr>
            <a:r>
              <a:rPr lang="en-US" dirty="0" smtClean="0">
                <a:ea typeface="+mn-ea"/>
              </a:rPr>
              <a:t>Evidence must be collected of the off-stage components in addition to Domains 2 and 3</a:t>
            </a:r>
          </a:p>
          <a:p>
            <a:pPr marL="171450" indent="-171450">
              <a:buFont typeface="Arial" pitchFamily="34" charset="0"/>
              <a:buChar char="•"/>
              <a:defRPr/>
            </a:pPr>
            <a:r>
              <a:rPr lang="en-US" dirty="0" smtClean="0">
                <a:ea typeface="+mn-ea"/>
              </a:rPr>
              <a:t>The evidence is shared with the teacher</a:t>
            </a:r>
          </a:p>
          <a:p>
            <a:pPr marL="171450" indent="-171450">
              <a:buFont typeface="Arial" pitchFamily="34" charset="0"/>
              <a:buChar char="•"/>
              <a:defRPr/>
            </a:pPr>
            <a:r>
              <a:rPr lang="en-US" dirty="0" smtClean="0">
                <a:ea typeface="+mn-ea"/>
              </a:rPr>
              <a:t>The teacher self-assesses and provides this to the observer in advance of the post</a:t>
            </a:r>
          </a:p>
          <a:p>
            <a:pPr marL="171450" indent="-171450">
              <a:buFont typeface="Arial" pitchFamily="34" charset="0"/>
              <a:buChar char="•"/>
              <a:defRPr/>
            </a:pPr>
            <a:r>
              <a:rPr lang="en-US" dirty="0" smtClean="0">
                <a:ea typeface="+mn-ea"/>
              </a:rPr>
              <a:t>The observer marks ONLY THE COMPONENTS OF AGREEMENT prior to the post-teaching conference. </a:t>
            </a:r>
            <a:endParaRPr lang="en-US" dirty="0">
              <a:ea typeface="+mn-ea"/>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B9A2D7B8-2497-C54A-A4F4-DC44543F2D55}" type="slidenum">
              <a:rPr lang="en-US">
                <a:latin typeface="Times New Roman" charset="0"/>
              </a:rPr>
              <a:pPr/>
              <a:t>75</a:t>
            </a:fld>
            <a:endParaRPr lang="en-US">
              <a:latin typeface="Times New Roman"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805590B3-A998-DA47-B781-F2C5C23547F4}" type="slidenum">
              <a:rPr lang="en-US">
                <a:latin typeface="Times New Roman" charset="0"/>
              </a:rPr>
              <a:pPr/>
              <a:t>76</a:t>
            </a:fld>
            <a:endParaRPr lang="en-US">
              <a:latin typeface="Times New Roman" charset="0"/>
            </a:endParaRPr>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r>
              <a:rPr lang="en-US" sz="1000" dirty="0"/>
              <a:t>Allow participants to review the examples of evidence, then invite them to locate their evidence collection documents, found  in their participant materials, pages 3 and 4.</a:t>
            </a:r>
          </a:p>
          <a:p>
            <a:endParaRPr lang="en-US" sz="1000" dirty="0"/>
          </a:p>
          <a:p>
            <a:r>
              <a:rPr lang="en-US" sz="1000" dirty="0"/>
              <a:t>As they get settled, prepare to show the ASCD Framework video of elementary classroom teaching .</a:t>
            </a:r>
          </a:p>
          <a:p>
            <a:endParaRPr lang="en-US" sz="1000" dirty="0"/>
          </a:p>
          <a:p>
            <a:r>
              <a:rPr lang="en-US" sz="1000" dirty="0"/>
              <a:t>Direct participant to collect evidence of the pre-observation conference and show this portion of the video. </a:t>
            </a:r>
          </a:p>
          <a:p>
            <a:endParaRPr lang="en-US" sz="1000" dirty="0"/>
          </a:p>
          <a:p>
            <a:r>
              <a:rPr lang="en-US" sz="1000" dirty="0"/>
              <a:t>Make sure participants are writing their evidence ON THE EVIDENCE COLLECTION FORM for Domain 1. Mention that in actual practice, the teacher would complete the lesson plan portion of this document in advance of the pre-observation conference, and that we would add evidence to it during that conference. </a:t>
            </a:r>
          </a:p>
          <a:p>
            <a:endParaRPr lang="en-US" sz="1000" dirty="0"/>
          </a:p>
          <a:p>
            <a:r>
              <a:rPr lang="en-US" sz="1000" dirty="0"/>
              <a:t>Afterward, ask participants to locate their rubric, found on page 8 of their materials and ask them to focus on the distinguished level. What questions could they ask the teacher to elicit additional information that might reveal some distinguishing characteristics of planning?  Ask the table groups to generate some questions that might elicit additional evidence of planning? </a:t>
            </a:r>
          </a:p>
          <a:p>
            <a:endParaRPr lang="en-US" sz="1000" dirty="0"/>
          </a:p>
          <a:p>
            <a:r>
              <a:rPr lang="en-US" sz="1000" dirty="0"/>
              <a:t>Focus the groups</a:t>
            </a:r>
            <a:r>
              <a:rPr lang="ja-JP" altLang="en-US" sz="1000" dirty="0"/>
              <a:t>’</a:t>
            </a:r>
            <a:r>
              <a:rPr lang="en-US" sz="1000" dirty="0"/>
              <a:t> attention on such qualities of distinguished planning as </a:t>
            </a:r>
            <a:r>
              <a:rPr lang="ja-JP" altLang="en-US" sz="1000" dirty="0"/>
              <a:t>“</a:t>
            </a:r>
            <a:r>
              <a:rPr lang="en-US" sz="1000" dirty="0"/>
              <a:t>knowledge of pre-requisites/misconceptions</a:t>
            </a:r>
            <a:r>
              <a:rPr lang="ja-JP" altLang="en-US" sz="1000" dirty="0"/>
              <a:t>”</a:t>
            </a:r>
            <a:r>
              <a:rPr lang="en-US" sz="1000" dirty="0"/>
              <a:t> in 1a, and </a:t>
            </a:r>
            <a:r>
              <a:rPr lang="ja-JP" altLang="en-US" sz="1000" dirty="0"/>
              <a:t>“</a:t>
            </a:r>
            <a:r>
              <a:rPr lang="en-US" sz="1000" dirty="0"/>
              <a:t>individuals</a:t>
            </a:r>
            <a:r>
              <a:rPr lang="ja-JP" altLang="en-US" sz="1000" dirty="0"/>
              <a:t>”</a:t>
            </a:r>
            <a:r>
              <a:rPr lang="en-US" sz="1000" dirty="0"/>
              <a:t> in 1b. What might they ask the teacher to get such information? </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Now, tell participants that we will continue to build our own reliability by collecting and comparing evidence for Domains 2, 3. </a:t>
            </a:r>
          </a:p>
          <a:p>
            <a:endParaRPr lang="en-US" dirty="0"/>
          </a:p>
          <a:p>
            <a:r>
              <a:rPr lang="en-US" dirty="0"/>
              <a:t>Make sure participants are using the evidence collection form for D2, D3 found on </a:t>
            </a:r>
            <a:r>
              <a:rPr lang="en-US" dirty="0" smtClean="0"/>
              <a:t>page 20-22of </a:t>
            </a:r>
            <a:r>
              <a:rPr lang="en-US" dirty="0"/>
              <a:t>their materials. </a:t>
            </a:r>
          </a:p>
          <a:p>
            <a:endParaRPr lang="en-US" dirty="0"/>
          </a:p>
          <a:p>
            <a:r>
              <a:rPr lang="en-US" dirty="0"/>
              <a:t>Make sure that they write on this document when they collect evidence for the on-stage components for the elementary teaching lesson. </a:t>
            </a:r>
          </a:p>
          <a:p>
            <a:endParaRPr lang="en-US" dirty="0"/>
          </a:p>
          <a:p>
            <a:r>
              <a:rPr lang="en-US" dirty="0"/>
              <a:t>Show the video and collect evidence along with the group. </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F04B1BFE-484E-6747-9119-1B852EA91822}" type="slidenum">
              <a:rPr lang="en-US">
                <a:latin typeface="Times New Roman" charset="0"/>
              </a:rPr>
              <a:pPr/>
              <a:t>77</a:t>
            </a:fld>
            <a:endParaRPr lang="en-US">
              <a:latin typeface="Times New Roman"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Ask participants to locate their </a:t>
            </a:r>
            <a:r>
              <a:rPr lang="ja-JP" altLang="en-US" dirty="0"/>
              <a:t>“</a:t>
            </a:r>
            <a:r>
              <a:rPr lang="en-US" dirty="0"/>
              <a:t>Observation Notes</a:t>
            </a:r>
            <a:r>
              <a:rPr lang="ja-JP" altLang="en-US" dirty="0"/>
              <a:t>”</a:t>
            </a:r>
            <a:r>
              <a:rPr lang="en-US" dirty="0"/>
              <a:t> for the lesson they just viewed, found on page </a:t>
            </a:r>
            <a:r>
              <a:rPr lang="en-US" dirty="0" smtClean="0"/>
              <a:t>23 and 24– OBSERVATION</a:t>
            </a:r>
            <a:r>
              <a:rPr lang="en-US" baseline="0" dirty="0" smtClean="0"/>
              <a:t> EVIDENCE </a:t>
            </a:r>
            <a:r>
              <a:rPr lang="en-US" dirty="0" smtClean="0"/>
              <a:t>of </a:t>
            </a:r>
            <a:r>
              <a:rPr lang="en-US" dirty="0"/>
              <a:t>their participant materials, and ask them to place a check-mark in the left-hand column for any evidence found on that page that they, too, had recorded on their evidence document. </a:t>
            </a:r>
          </a:p>
          <a:p>
            <a:endParaRPr lang="en-US" dirty="0"/>
          </a:p>
          <a:p>
            <a:r>
              <a:rPr lang="en-US" dirty="0"/>
              <a:t>Allow  @ 5 minutes for this activity, then point out that, for those of us who have numerous check-marks, we are building skill at evidence collection. For those of us few, we need to grow in this skill, since WE CANNOT ASSESS ANY COMPONENTS FOR WHICH WE HAVE LIMIT3ED EVIDENCE. </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D8BD29C4-68B3-F144-8EBE-2F60BCD9744B}" type="slidenum">
              <a:rPr lang="en-US">
                <a:latin typeface="Times New Roman" charset="0"/>
              </a:rPr>
              <a:pPr/>
              <a:t>78</a:t>
            </a:fld>
            <a:endParaRPr lang="en-US">
              <a:latin typeface="Times New Roman"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Prepare participants now to assess the lesson. Tell them that they will, as a table group, highlight the phrases in the rubric that match with the evidence, using the rubrics </a:t>
            </a:r>
            <a:r>
              <a:rPr lang="en-US" dirty="0" smtClean="0"/>
              <a:t>(new copy)</a:t>
            </a:r>
            <a:endParaRPr lang="en-US" dirty="0"/>
          </a:p>
          <a:p>
            <a:endParaRPr lang="en-US" dirty="0"/>
          </a:p>
          <a:p>
            <a:r>
              <a:rPr lang="en-US" dirty="0"/>
              <a:t>Make sure they understand that they may highlight phrases IN MULTIPLE LEVELS OF THE SAME COMPONENT, if that is what matches with the rubric.  </a:t>
            </a:r>
          </a:p>
          <a:p>
            <a:endParaRPr lang="en-US" dirty="0"/>
          </a:p>
          <a:p>
            <a:r>
              <a:rPr lang="en-US" dirty="0"/>
              <a:t>Model this for them using an example. </a:t>
            </a:r>
          </a:p>
          <a:p>
            <a:endParaRPr lang="en-US" dirty="0"/>
          </a:p>
          <a:p>
            <a:r>
              <a:rPr lang="en-US" dirty="0"/>
              <a:t>Allow @ 30 minutes (maybe more) for this activity. </a:t>
            </a:r>
          </a:p>
          <a:p>
            <a:endParaRPr lang="en-US" dirty="0"/>
          </a:p>
          <a:p>
            <a:endParaRPr lang="en-US" dirty="0"/>
          </a:p>
          <a:p>
            <a:endParaRPr lang="en-US" dirty="0"/>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CAF6ACD0-CD98-AE4F-927D-295B29C8C4A5}" type="slidenum">
              <a:rPr lang="en-US">
                <a:latin typeface="Times New Roman" charset="0"/>
              </a:rPr>
              <a:pPr/>
              <a:t>79</a:t>
            </a:fld>
            <a:endParaRPr lang="en-US">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Times New Roman" charset="0"/>
              </a:rPr>
              <a:t>Eric</a:t>
            </a:r>
          </a:p>
          <a:p>
            <a:r>
              <a:rPr lang="en-US" b="1" dirty="0" smtClean="0">
                <a:latin typeface="Times New Roman" charset="0"/>
              </a:rPr>
              <a:t>Show</a:t>
            </a:r>
            <a:r>
              <a:rPr lang="en-US" b="1" dirty="0">
                <a:latin typeface="Times New Roman" charset="0"/>
              </a:rPr>
              <a:t>: </a:t>
            </a:r>
            <a:r>
              <a:rPr lang="en-US" dirty="0">
                <a:latin typeface="Times New Roman" charset="0"/>
              </a:rPr>
              <a:t>Slide with learning intentions. Let participants read silently (30 sec)</a:t>
            </a:r>
          </a:p>
          <a:p>
            <a:r>
              <a:rPr lang="en-US" dirty="0">
                <a:latin typeface="Times New Roman" charset="0"/>
              </a:rPr>
              <a:t> </a:t>
            </a: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r>
              <a:rPr lang="en-US" b="1" dirty="0">
                <a:latin typeface="Times New Roman" charset="0"/>
              </a:rPr>
              <a:t> </a:t>
            </a:r>
            <a:endParaRPr lang="en-US" dirty="0">
              <a:latin typeface="Times New Roman" charset="0"/>
            </a:endParaRPr>
          </a:p>
          <a:p>
            <a:endParaRPr lang="en-US" dirty="0">
              <a:latin typeface="Times New Roman" charset="0"/>
            </a:endParaRPr>
          </a:p>
        </p:txBody>
      </p:sp>
      <p:sp>
        <p:nvSpPr>
          <p:cNvPr id="225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4D7D5D42-3F43-E24A-9E90-8BC3AA836C59}" type="slidenum">
              <a:rPr lang="en-US" sz="1200" b="0">
                <a:solidFill>
                  <a:prstClr val="black"/>
                </a:solidFill>
                <a:latin typeface="Times New Roman" charset="0"/>
              </a:rPr>
              <a:pPr/>
              <a:t>12</a:t>
            </a:fld>
            <a:endParaRPr lang="en-US" sz="1200" b="0">
              <a:solidFill>
                <a:prstClr val="black"/>
              </a:solidFill>
              <a:latin typeface="Times New Roman"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ea typeface="+mn-ea"/>
              </a:rPr>
              <a:t>Point out that this growth-focused process of evaluation positions the teacher as an active participant in the process. Ask participants to turn to an elbow partner and describe where, in the process, the teacher provides evidence and elicit the following:</a:t>
            </a:r>
          </a:p>
          <a:p>
            <a:pPr marL="171450" indent="-171450">
              <a:buFont typeface="Arial" pitchFamily="34" charset="0"/>
              <a:buChar char="•"/>
              <a:defRPr/>
            </a:pPr>
            <a:r>
              <a:rPr lang="en-US" dirty="0" smtClean="0">
                <a:ea typeface="+mn-ea"/>
              </a:rPr>
              <a:t>The lesson plan and pre-conference </a:t>
            </a:r>
          </a:p>
          <a:p>
            <a:pPr marL="171450" indent="-171450">
              <a:buFont typeface="Arial" pitchFamily="34" charset="0"/>
              <a:buChar char="•"/>
              <a:defRPr/>
            </a:pPr>
            <a:r>
              <a:rPr lang="en-US" dirty="0" smtClean="0">
                <a:ea typeface="+mn-ea"/>
              </a:rPr>
              <a:t>Following the observation, teacher may add to the evidence</a:t>
            </a:r>
          </a:p>
          <a:p>
            <a:pPr marL="171450" indent="-171450">
              <a:buFont typeface="Arial" pitchFamily="34" charset="0"/>
              <a:buChar char="•"/>
              <a:defRPr/>
            </a:pPr>
            <a:r>
              <a:rPr lang="en-US" dirty="0" smtClean="0">
                <a:ea typeface="+mn-ea"/>
              </a:rPr>
              <a:t>During the post-conference. </a:t>
            </a:r>
          </a:p>
          <a:p>
            <a:pPr marL="171450" indent="-171450">
              <a:buFont typeface="Arial" pitchFamily="34" charset="0"/>
              <a:buChar char="•"/>
              <a:defRPr/>
            </a:pPr>
            <a:endParaRPr lang="en-US" dirty="0" smtClean="0">
              <a:ea typeface="+mn-ea"/>
            </a:endParaRPr>
          </a:p>
          <a:p>
            <a:pPr>
              <a:defRPr/>
            </a:pPr>
            <a:endParaRPr lang="en-US" dirty="0">
              <a:ea typeface="+mn-ea"/>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8D10F34-51CB-B443-8C02-89038CAF7379}" type="slidenum">
              <a:rPr lang="en-US">
                <a:latin typeface="Times New Roman" charset="0"/>
              </a:rPr>
              <a:pPr/>
              <a:t>80</a:t>
            </a:fld>
            <a:endParaRPr lang="en-US">
              <a:latin typeface="Times New Roman"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r>
              <a:rPr lang="en-US"/>
              <a:t>Tell participants to revisit the steps in the process. Remind them that:</a:t>
            </a:r>
          </a:p>
          <a:p>
            <a:endParaRPr lang="en-US"/>
          </a:p>
          <a:p>
            <a:pPr>
              <a:buFontTx/>
              <a:buChar char="•"/>
            </a:pPr>
            <a:r>
              <a:rPr lang="en-US"/>
              <a:t>Teachers get a copy of the evidence immediately following the lesson</a:t>
            </a:r>
          </a:p>
          <a:p>
            <a:pPr>
              <a:buFontTx/>
              <a:buChar char="•"/>
            </a:pPr>
            <a:r>
              <a:rPr lang="en-US"/>
              <a:t>Teachers may add to the evidence</a:t>
            </a:r>
          </a:p>
          <a:p>
            <a:pPr>
              <a:buFontTx/>
              <a:buChar char="•"/>
            </a:pPr>
            <a:r>
              <a:rPr lang="en-US"/>
              <a:t>Teachers use the evidence to complete a self-assessment</a:t>
            </a:r>
          </a:p>
          <a:p>
            <a:pPr>
              <a:buFontTx/>
              <a:buChar char="•"/>
            </a:pPr>
            <a:r>
              <a:rPr lang="en-US"/>
              <a:t>Teachers assess the lesson by highlighting the appropriate rubric phrases</a:t>
            </a:r>
          </a:p>
          <a:p>
            <a:pPr>
              <a:buFontTx/>
              <a:buChar char="•"/>
            </a:pPr>
            <a:r>
              <a:rPr lang="en-US"/>
              <a:t>Teachers provide this assessment TO THE OBSERVER IN ADVANCE OF THE POST TEACHING CONFERENCE</a:t>
            </a:r>
          </a:p>
          <a:p>
            <a:pPr>
              <a:buFontTx/>
              <a:buChar char="•"/>
            </a:pPr>
            <a:r>
              <a:rPr lang="en-US"/>
              <a:t>The observer review the teacher</a:t>
            </a:r>
            <a:r>
              <a:rPr lang="ja-JP" altLang="en-US"/>
              <a:t>’</a:t>
            </a:r>
            <a:r>
              <a:rPr lang="en-US"/>
              <a:t>s evidence prior to the post.</a:t>
            </a:r>
          </a:p>
          <a:p>
            <a:pPr>
              <a:buFontTx/>
              <a:buChar char="•"/>
            </a:pPr>
            <a:r>
              <a:rPr lang="en-US"/>
              <a:t>The observer highlights, on his/her rubric the COMPONENTS OF AGREEMENT ONLY prior to the post</a:t>
            </a:r>
          </a:p>
          <a:p>
            <a:pPr>
              <a:buFontTx/>
              <a:buChar char="•"/>
            </a:pPr>
            <a:r>
              <a:rPr lang="en-US"/>
              <a:t>The observer LEAVES BLANK the components of difference prior to the post</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05DEE47A-B323-F343-8750-77F293BE86B9}" type="slidenum">
              <a:rPr lang="en-US">
                <a:latin typeface="Times New Roman" charset="0"/>
              </a:rPr>
              <a:pPr/>
              <a:t>81</a:t>
            </a:fld>
            <a:endParaRPr lang="en-US">
              <a:latin typeface="Times New Roman"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i="1" dirty="0"/>
              <a:t>The goals of this activity is for participants to learn the skill of turning suggestions into questions.</a:t>
            </a:r>
          </a:p>
          <a:p>
            <a:endParaRPr lang="en-US" sz="1000" i="1" dirty="0"/>
          </a:p>
          <a:p>
            <a:r>
              <a:rPr lang="en-US" sz="1000" dirty="0"/>
              <a:t>Point out, again, that this work positions the TEACHER as an analyst of the evidence, of thinker, problem solver and generator of next steps. </a:t>
            </a:r>
          </a:p>
          <a:p>
            <a:endParaRPr lang="en-US" sz="1000" dirty="0"/>
          </a:p>
          <a:p>
            <a:r>
              <a:rPr lang="en-US" sz="1000" dirty="0"/>
              <a:t>Corrections and respectful differing thinking are encouraged on both sides, but evaluators are asked to avoid the </a:t>
            </a:r>
            <a:r>
              <a:rPr lang="ja-JP" altLang="en-US" sz="1000" dirty="0"/>
              <a:t>“</a:t>
            </a:r>
            <a:r>
              <a:rPr lang="en-US" sz="1000" dirty="0"/>
              <a:t>telling</a:t>
            </a:r>
            <a:r>
              <a:rPr lang="ja-JP" altLang="en-US" sz="1000" dirty="0"/>
              <a:t>”</a:t>
            </a:r>
            <a:r>
              <a:rPr lang="en-US" sz="1000" dirty="0"/>
              <a:t> model, since telling is not the best way to produce learning. </a:t>
            </a:r>
          </a:p>
          <a:p>
            <a:endParaRPr lang="en-US" sz="1000" dirty="0"/>
          </a:p>
          <a:p>
            <a:r>
              <a:rPr lang="en-US" sz="1000" dirty="0"/>
              <a:t>Tell participants that we will now explore ways to elicit FROM THE TEACHER suggestions and next steps. </a:t>
            </a:r>
          </a:p>
          <a:p>
            <a:endParaRPr lang="en-US" sz="1000" dirty="0"/>
          </a:p>
          <a:p>
            <a:r>
              <a:rPr lang="en-US" sz="1000" dirty="0"/>
              <a:t>Direct participants to their participant materials, page </a:t>
            </a:r>
            <a:r>
              <a:rPr lang="en-US" sz="1000" dirty="0" smtClean="0"/>
              <a:t>26</a:t>
            </a:r>
            <a:r>
              <a:rPr lang="en-US" sz="1000" baseline="0" dirty="0" smtClean="0"/>
              <a:t> – Worksheet 11</a:t>
            </a:r>
            <a:r>
              <a:rPr lang="en-US" sz="1000" dirty="0" smtClean="0"/>
              <a:t>, </a:t>
            </a:r>
            <a:r>
              <a:rPr lang="en-US" sz="1000" dirty="0"/>
              <a:t>and tell them change the </a:t>
            </a:r>
            <a:r>
              <a:rPr lang="ja-JP" altLang="en-US" sz="1000" dirty="0"/>
              <a:t>“</a:t>
            </a:r>
            <a:r>
              <a:rPr lang="en-US" sz="1000" dirty="0"/>
              <a:t>advice</a:t>
            </a:r>
            <a:r>
              <a:rPr lang="ja-JP" altLang="en-US" sz="1000" dirty="0"/>
              <a:t>”</a:t>
            </a:r>
            <a:r>
              <a:rPr lang="en-US" sz="1000" dirty="0"/>
              <a:t> they see into a question. </a:t>
            </a:r>
          </a:p>
          <a:p>
            <a:endParaRPr lang="en-US" sz="1000" dirty="0"/>
          </a:p>
          <a:p>
            <a:r>
              <a:rPr lang="en-US" sz="1000" dirty="0"/>
              <a:t>Work the first example with the group: Instead of  </a:t>
            </a:r>
            <a:r>
              <a:rPr lang="ja-JP" altLang="en-US" sz="1000" dirty="0"/>
              <a:t>“</a:t>
            </a:r>
            <a:r>
              <a:rPr lang="en-US" sz="1000" dirty="0"/>
              <a:t>Try calling on genders more equally</a:t>
            </a:r>
            <a:r>
              <a:rPr lang="ja-JP" altLang="en-US" sz="1000" dirty="0"/>
              <a:t>”</a:t>
            </a:r>
            <a:r>
              <a:rPr lang="en-US" sz="1000" dirty="0"/>
              <a:t>,  a question might be, </a:t>
            </a:r>
            <a:r>
              <a:rPr lang="ja-JP" altLang="en-US" sz="1000" dirty="0"/>
              <a:t>“</a:t>
            </a:r>
            <a:r>
              <a:rPr lang="en-US" sz="1000" dirty="0"/>
              <a:t>What are some strategies you might use to insure that boys and girls get called upon equally?</a:t>
            </a:r>
            <a:r>
              <a:rPr lang="ja-JP" altLang="en-US" sz="1000" dirty="0"/>
              <a:t>”</a:t>
            </a:r>
            <a:r>
              <a:rPr lang="en-US" sz="1000" dirty="0"/>
              <a:t> </a:t>
            </a:r>
          </a:p>
          <a:p>
            <a:r>
              <a:rPr lang="en-US" sz="1000" dirty="0"/>
              <a:t> Invite the group to work with a partner  to do the same with the remaining examples.</a:t>
            </a:r>
          </a:p>
          <a:p>
            <a:endParaRPr lang="en-US" sz="1000" dirty="0"/>
          </a:p>
          <a:p>
            <a:r>
              <a:rPr lang="en-US" sz="1000" dirty="0"/>
              <a:t>Process by calling upon non-volunteers  for responses. </a:t>
            </a:r>
          </a:p>
          <a:p>
            <a:endParaRPr lang="en-US" sz="1000" dirty="0"/>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EBD76EE9-5737-8345-8CE8-B06019B28317}" type="slidenum">
              <a:rPr lang="en-US">
                <a:latin typeface="Times New Roman" charset="0"/>
              </a:rPr>
              <a:pPr/>
              <a:t>85</a:t>
            </a:fld>
            <a:endParaRPr lang="en-US">
              <a:latin typeface="Times New Roman"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1B17B62F-183D-AB4B-B696-68FDB2BC524F}" type="slidenum">
              <a:rPr lang="en-US">
                <a:latin typeface="Times New Roman" charset="0"/>
              </a:rPr>
              <a:pPr/>
              <a:t>86</a:t>
            </a:fld>
            <a:endParaRPr lang="en-US">
              <a:latin typeface="Times New Roman"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EAA5BA43-B243-5044-8B50-ECFB8636A5C8}" type="slidenum">
              <a:rPr lang="en-US">
                <a:latin typeface="Times New Roman" charset="0"/>
              </a:rPr>
              <a:pPr/>
              <a:t>87</a:t>
            </a:fld>
            <a:endParaRPr lang="en-US">
              <a:latin typeface="Times New Roman"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9817C49D-5690-454F-BB33-2825DF292FD6}" type="slidenum">
              <a:rPr lang="en-US">
                <a:latin typeface="Times New Roman" charset="0"/>
              </a:rPr>
              <a:pPr/>
              <a:t>88</a:t>
            </a:fld>
            <a:endParaRPr lang="en-US">
              <a:latin typeface="Times New Roman"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Tell participants that when teacher evaluation is conducted intentionally to produce teacher learning, it deliberately incorporates the characteristics found on the slide. </a:t>
            </a:r>
          </a:p>
          <a:p>
            <a:endParaRPr lang="en-US"/>
          </a:p>
          <a:p>
            <a:r>
              <a:rPr lang="en-US"/>
              <a:t>Ask participants to discuss with a partner where in the process we have studied each of these characteristics are found.</a:t>
            </a:r>
          </a:p>
          <a:p>
            <a:endParaRPr lang="en-US"/>
          </a:p>
          <a:p>
            <a:r>
              <a:rPr lang="en-US"/>
              <a:t>Say that the methods we have recommended for doing this work are deliberate. They are required to assure that learning happens,. </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D88A31D3-3334-A44D-B52C-40E043E9D7B6}" type="slidenum">
              <a:rPr lang="en-US">
                <a:latin typeface="Times New Roman" charset="0"/>
              </a:rPr>
              <a:pPr/>
              <a:t>89</a:t>
            </a:fld>
            <a:endParaRPr lang="en-US">
              <a:latin typeface="Times New Roman"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Finally, explain that this process avoids the traditional narrative. </a:t>
            </a:r>
          </a:p>
          <a:p>
            <a:endParaRPr lang="en-US"/>
          </a:p>
          <a:p>
            <a:r>
              <a:rPr lang="en-US"/>
              <a:t>A rubric might be thought of as a bank of potential narrative statements. We select the ones that best match with the evidence, by highlighting. Once we have done this, and attached the evidence to the rubric, no narrative is required. </a:t>
            </a:r>
          </a:p>
          <a:p>
            <a:endParaRPr lang="en-US"/>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50FD40B5-4B48-FD4C-A6C6-A37DC5F4C6EC}" type="slidenum">
              <a:rPr lang="en-US">
                <a:latin typeface="Times New Roman" charset="0"/>
              </a:rPr>
              <a:pPr/>
              <a:t>90</a:t>
            </a:fld>
            <a:endParaRPr lang="en-US">
              <a:latin typeface="Times New Roman"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338FF4B3-1234-CD4B-9B63-8DB20C416A0A}" type="slidenum">
              <a:rPr lang="en-US">
                <a:latin typeface="Times New Roman" charset="0"/>
              </a:rPr>
              <a:pPr/>
              <a:t>91</a:t>
            </a:fld>
            <a:endParaRPr lang="en-US">
              <a:latin typeface="Times New Roman" charset="0"/>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In closing, make it clear that an important aspect of this training is to make the process and  the role of teachers clear. </a:t>
            </a:r>
          </a:p>
          <a:p>
            <a:endParaRPr lang="en-US"/>
          </a:p>
          <a:p>
            <a:r>
              <a:rPr lang="en-US"/>
              <a:t>It is expected that this process (or a representative version of it) will be shared with teachers in each school into which this work arrives. </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6FE39C61-F9D1-2C42-B9BE-541960408DC7}" type="slidenum">
              <a:rPr lang="en-US">
                <a:latin typeface="Times New Roman" charset="0"/>
              </a:rPr>
              <a:pPr/>
              <a:t>92</a:t>
            </a:fld>
            <a:endParaRPr lang="en-US">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latin typeface="Times New Roman" charset="0"/>
              </a:rPr>
              <a:t>Distribute: </a:t>
            </a:r>
            <a:r>
              <a:rPr lang="en-US" dirty="0">
                <a:latin typeface="Times New Roman" charset="0"/>
              </a:rPr>
              <a:t>Worksheet #1 or direct participants to their packet of participant </a:t>
            </a:r>
            <a:r>
              <a:rPr lang="en-US" dirty="0" smtClean="0">
                <a:latin typeface="Times New Roman" charset="0"/>
              </a:rPr>
              <a:t>materials- page 3</a:t>
            </a:r>
            <a:endParaRPr lang="en-US" dirty="0">
              <a:latin typeface="Times New Roman" charset="0"/>
            </a:endParaRPr>
          </a:p>
          <a:p>
            <a:endParaRPr lang="en-US" dirty="0">
              <a:latin typeface="Times New Roman" charset="0"/>
            </a:endParaRP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7BC4239E-6D05-7440-A25B-2A63B1564E00}" type="slidenum">
              <a:rPr lang="en-US" sz="1200" b="0">
                <a:solidFill>
                  <a:prstClr val="black"/>
                </a:solidFill>
                <a:latin typeface="Times New Roman" charset="0"/>
              </a:rPr>
              <a:pPr/>
              <a:t>14</a:t>
            </a:fld>
            <a:endParaRPr lang="en-US" sz="1200" b="0">
              <a:solidFill>
                <a:prstClr val="black"/>
              </a:solidFill>
              <a:latin typeface="Times New Roman"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A79FC6CC-9978-3643-ABC1-872DA45F677B}" type="slidenum">
              <a:rPr lang="en-US">
                <a:latin typeface="Times New Roman" charset="0"/>
              </a:rPr>
              <a:pPr/>
              <a:t>93</a:t>
            </a:fld>
            <a:endParaRPr lang="en-US">
              <a:latin typeface="Times New Roman"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Comic Sans MS" charset="0"/>
                <a:ea typeface="ＭＳ Ｐゴシック" charset="0"/>
              </a:defRPr>
            </a:lvl1pPr>
            <a:lvl2pPr marL="742950" indent="-285750" defTabSz="928688">
              <a:defRPr>
                <a:solidFill>
                  <a:schemeClr val="tx1"/>
                </a:solidFill>
                <a:latin typeface="Comic Sans MS" charset="0"/>
                <a:ea typeface="ＭＳ Ｐゴシック" charset="0"/>
              </a:defRPr>
            </a:lvl2pPr>
            <a:lvl3pPr marL="1143000" indent="-228600" defTabSz="928688">
              <a:defRPr>
                <a:solidFill>
                  <a:schemeClr val="tx1"/>
                </a:solidFill>
                <a:latin typeface="Comic Sans MS" charset="0"/>
                <a:ea typeface="ＭＳ Ｐゴシック" charset="0"/>
              </a:defRPr>
            </a:lvl3pPr>
            <a:lvl4pPr marL="1600200" indent="-228600" defTabSz="928688">
              <a:defRPr>
                <a:solidFill>
                  <a:schemeClr val="tx1"/>
                </a:solidFill>
                <a:latin typeface="Comic Sans MS" charset="0"/>
                <a:ea typeface="ＭＳ Ｐゴシック" charset="0"/>
              </a:defRPr>
            </a:lvl4pPr>
            <a:lvl5pPr marL="2057400" indent="-228600" defTabSz="928688">
              <a:defRPr>
                <a:solidFill>
                  <a:schemeClr val="tx1"/>
                </a:solidFill>
                <a:latin typeface="Comic Sans MS" charset="0"/>
                <a:ea typeface="ＭＳ Ｐゴシック" charset="0"/>
              </a:defRPr>
            </a:lvl5pPr>
            <a:lvl6pPr marL="2514600" indent="-228600" defTabSz="928688" eaLnBrk="0" fontAlgn="base" hangingPunct="0">
              <a:spcBef>
                <a:spcPct val="0"/>
              </a:spcBef>
              <a:spcAft>
                <a:spcPct val="0"/>
              </a:spcAft>
              <a:defRPr>
                <a:solidFill>
                  <a:schemeClr val="tx1"/>
                </a:solidFill>
                <a:latin typeface="Comic Sans MS" charset="0"/>
                <a:ea typeface="ＭＳ Ｐゴシック" charset="0"/>
              </a:defRPr>
            </a:lvl6pPr>
            <a:lvl7pPr marL="2971800" indent="-228600" defTabSz="928688" eaLnBrk="0" fontAlgn="base" hangingPunct="0">
              <a:spcBef>
                <a:spcPct val="0"/>
              </a:spcBef>
              <a:spcAft>
                <a:spcPct val="0"/>
              </a:spcAft>
              <a:defRPr>
                <a:solidFill>
                  <a:schemeClr val="tx1"/>
                </a:solidFill>
                <a:latin typeface="Comic Sans MS" charset="0"/>
                <a:ea typeface="ＭＳ Ｐゴシック" charset="0"/>
              </a:defRPr>
            </a:lvl7pPr>
            <a:lvl8pPr marL="3429000" indent="-228600" defTabSz="928688" eaLnBrk="0" fontAlgn="base" hangingPunct="0">
              <a:spcBef>
                <a:spcPct val="0"/>
              </a:spcBef>
              <a:spcAft>
                <a:spcPct val="0"/>
              </a:spcAft>
              <a:defRPr>
                <a:solidFill>
                  <a:schemeClr val="tx1"/>
                </a:solidFill>
                <a:latin typeface="Comic Sans MS" charset="0"/>
                <a:ea typeface="ＭＳ Ｐゴシック" charset="0"/>
              </a:defRPr>
            </a:lvl8pPr>
            <a:lvl9pPr marL="3886200" indent="-228600" defTabSz="928688" eaLnBrk="0" fontAlgn="base" hangingPunct="0">
              <a:spcBef>
                <a:spcPct val="0"/>
              </a:spcBef>
              <a:spcAft>
                <a:spcPct val="0"/>
              </a:spcAft>
              <a:defRPr>
                <a:solidFill>
                  <a:schemeClr val="tx1"/>
                </a:solidFill>
                <a:latin typeface="Comic Sans MS" charset="0"/>
                <a:ea typeface="ＭＳ Ｐゴシック" charset="0"/>
              </a:defRPr>
            </a:lvl9pPr>
          </a:lstStyle>
          <a:p>
            <a:fld id="{3761F879-022D-2D4F-B036-8BB94356FFC7}" type="slidenum">
              <a:rPr lang="en-US">
                <a:latin typeface="Times New Roman" charset="0"/>
              </a:rPr>
              <a:pPr/>
              <a:t>94</a:t>
            </a:fld>
            <a:endParaRPr lang="en-US">
              <a:latin typeface="Times New Roman" charset="0"/>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487F5-2A5F-BF49-AE7B-7DE250772C5C}" type="slidenum">
              <a:rPr lang="en-US" smtClean="0"/>
              <a:t>96</a:t>
            </a:fld>
            <a:endParaRPr lang="en-US"/>
          </a:p>
        </p:txBody>
      </p:sp>
    </p:spTree>
    <p:extLst>
      <p:ext uri="{BB962C8B-B14F-4D97-AF65-F5344CB8AC3E}">
        <p14:creationId xmlns:p14="http://schemas.microsoft.com/office/powerpoint/2010/main" val="3991956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xfrm>
            <a:off x="1192213" y="696913"/>
            <a:ext cx="4648200" cy="3486150"/>
          </a:xfrm>
          <a:ln/>
        </p:spPr>
      </p:sp>
      <p:sp>
        <p:nvSpPr>
          <p:cNvPr id="266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latin typeface="Times New Roman" charset="0"/>
              </a:rPr>
              <a:t>(@10 minutes, total)</a:t>
            </a:r>
          </a:p>
          <a:p>
            <a:endParaRPr lang="en-US" i="1" dirty="0">
              <a:latin typeface="Times New Roman" charset="0"/>
            </a:endParaRPr>
          </a:p>
          <a:p>
            <a:r>
              <a:rPr lang="en-US" i="1" dirty="0">
                <a:latin typeface="Times New Roman" charset="0"/>
              </a:rPr>
              <a:t>The goal of this activity is to elicit what the audience knows about good teaching. In the subsequent activity, we will connect this schema to the research.</a:t>
            </a:r>
          </a:p>
          <a:p>
            <a:endParaRPr lang="en-US" i="1" dirty="0">
              <a:latin typeface="Times New Roman" charset="0"/>
            </a:endParaRPr>
          </a:p>
          <a:p>
            <a:r>
              <a:rPr lang="en-US" sz="900" b="1" dirty="0">
                <a:latin typeface="Times New Roman" charset="0"/>
              </a:rPr>
              <a:t>Give Directions: </a:t>
            </a:r>
            <a:r>
              <a:rPr lang="en-US" sz="900" dirty="0">
                <a:latin typeface="Times New Roman" charset="0"/>
              </a:rPr>
              <a:t>Tell participants to </a:t>
            </a:r>
            <a:r>
              <a:rPr lang="en-US" sz="900" b="1" dirty="0">
                <a:latin typeface="Times New Roman" charset="0"/>
              </a:rPr>
              <a:t>work alone</a:t>
            </a:r>
            <a:r>
              <a:rPr lang="en-US" sz="900" dirty="0">
                <a:latin typeface="Times New Roman" charset="0"/>
              </a:rPr>
              <a:t> and list on the left-hand side of the sheet the qualities of teaching that they know impact student learning.</a:t>
            </a:r>
          </a:p>
          <a:p>
            <a:endParaRPr lang="en-US" sz="900" dirty="0">
              <a:latin typeface="Times New Roman" charset="0"/>
            </a:endParaRPr>
          </a:p>
          <a:p>
            <a:r>
              <a:rPr lang="en-US" sz="900" dirty="0">
                <a:latin typeface="Times New Roman" charset="0"/>
              </a:rPr>
              <a:t>Make sure participants work on the left-hand side of the paper.</a:t>
            </a:r>
          </a:p>
          <a:p>
            <a:r>
              <a:rPr lang="en-US" sz="900" dirty="0">
                <a:latin typeface="Times New Roman" charset="0"/>
              </a:rPr>
              <a:t> </a:t>
            </a:r>
          </a:p>
          <a:p>
            <a:r>
              <a:rPr lang="en-US" sz="900" b="1" dirty="0">
                <a:latin typeface="Times New Roman" charset="0"/>
              </a:rPr>
              <a:t>Allow 3 minutes: no talking or collaborating during this time</a:t>
            </a:r>
            <a:endParaRPr lang="en-US" sz="900" dirty="0">
              <a:latin typeface="Times New Roman" charset="0"/>
            </a:endParaRPr>
          </a:p>
          <a:p>
            <a:r>
              <a:rPr lang="en-US" sz="900" b="1" dirty="0">
                <a:latin typeface="Times New Roman" charset="0"/>
              </a:rPr>
              <a:t> </a:t>
            </a:r>
            <a:endParaRPr lang="en-US" sz="900" dirty="0">
              <a:latin typeface="Times New Roman" charset="0"/>
            </a:endParaRPr>
          </a:p>
          <a:p>
            <a:r>
              <a:rPr lang="en-US" sz="900" b="1" dirty="0">
                <a:latin typeface="Times New Roman" charset="0"/>
              </a:rPr>
              <a:t>Stop: </a:t>
            </a:r>
            <a:r>
              <a:rPr lang="en-US" sz="900" dirty="0">
                <a:latin typeface="Times New Roman" charset="0"/>
              </a:rPr>
              <a:t>After 3 minutes, ask participants to end their writing and to take a quick look at the list of an elbow partner, comparing for similarities and differences.</a:t>
            </a:r>
          </a:p>
          <a:p>
            <a:r>
              <a:rPr lang="en-US" sz="900" dirty="0">
                <a:latin typeface="Times New Roman" charset="0"/>
              </a:rPr>
              <a:t> </a:t>
            </a:r>
          </a:p>
          <a:p>
            <a:r>
              <a:rPr lang="en-US" sz="900" b="1" dirty="0">
                <a:latin typeface="Times New Roman" charset="0"/>
              </a:rPr>
              <a:t>Ask: </a:t>
            </a:r>
            <a:r>
              <a:rPr lang="en-US" sz="900" dirty="0">
                <a:latin typeface="Times New Roman" charset="0"/>
              </a:rPr>
              <a:t> After 2 -4  minutes, ask how many people had</a:t>
            </a:r>
            <a:r>
              <a:rPr lang="en-US" sz="900" b="1" dirty="0">
                <a:latin typeface="Times New Roman" charset="0"/>
              </a:rPr>
              <a:t> identical </a:t>
            </a:r>
            <a:r>
              <a:rPr lang="en-US" sz="900" dirty="0">
                <a:latin typeface="Times New Roman" charset="0"/>
              </a:rPr>
              <a:t>lists. (Same words, same order, etc.)When no one raises their hand, explain that this is why a common definition of practice is beneficial. </a:t>
            </a:r>
          </a:p>
          <a:p>
            <a:endParaRPr lang="en-US" sz="900" dirty="0">
              <a:latin typeface="Times New Roman" charset="0"/>
            </a:endParaRPr>
          </a:p>
          <a:p>
            <a:r>
              <a:rPr lang="en-US" sz="900" dirty="0">
                <a:latin typeface="Times New Roman" charset="0"/>
              </a:rPr>
              <a:t>Next, ask the audience to raise their hand if their list was highly similar to their partner</a:t>
            </a:r>
            <a:r>
              <a:rPr lang="ja-JP" altLang="en-US" sz="900" dirty="0">
                <a:latin typeface="Times New Roman" charset="0"/>
              </a:rPr>
              <a:t>’</a:t>
            </a:r>
            <a:r>
              <a:rPr lang="en-US" altLang="ja-JP" sz="900" dirty="0">
                <a:latin typeface="Times New Roman" charset="0"/>
              </a:rPr>
              <a:t>s. Many participants will raise their hand, so point out that this wisdom of practice if reflected in the Framework for Teaching. </a:t>
            </a:r>
            <a:endParaRPr lang="en-US" sz="900" dirty="0">
              <a:latin typeface="Times New Roman" charset="0"/>
            </a:endParaRP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b="1">
                <a:solidFill>
                  <a:schemeClr val="tx1"/>
                </a:solidFill>
                <a:latin typeface="Arial" charset="0"/>
                <a:ea typeface="ＭＳ Ｐゴシック" charset="0"/>
                <a:cs typeface="ＭＳ Ｐゴシック" charset="0"/>
              </a:defRPr>
            </a:lvl1pPr>
            <a:lvl2pPr marL="742950" indent="-285750" defTabSz="912813">
              <a:defRPr sz="2400" b="1">
                <a:solidFill>
                  <a:schemeClr val="tx1"/>
                </a:solidFill>
                <a:latin typeface="Arial" charset="0"/>
                <a:ea typeface="ＭＳ Ｐゴシック" charset="0"/>
              </a:defRPr>
            </a:lvl2pPr>
            <a:lvl3pPr marL="1143000" indent="-228600" defTabSz="912813">
              <a:defRPr sz="2400" b="1">
                <a:solidFill>
                  <a:schemeClr val="tx1"/>
                </a:solidFill>
                <a:latin typeface="Arial" charset="0"/>
                <a:ea typeface="ＭＳ Ｐゴシック" charset="0"/>
              </a:defRPr>
            </a:lvl3pPr>
            <a:lvl4pPr marL="1600200" indent="-228600" defTabSz="912813">
              <a:defRPr sz="2400" b="1">
                <a:solidFill>
                  <a:schemeClr val="tx1"/>
                </a:solidFill>
                <a:latin typeface="Arial" charset="0"/>
                <a:ea typeface="ＭＳ Ｐゴシック" charset="0"/>
              </a:defRPr>
            </a:lvl4pPr>
            <a:lvl5pPr marL="2057400" indent="-228600" defTabSz="912813">
              <a:defRPr sz="2400" b="1">
                <a:solidFill>
                  <a:schemeClr val="tx1"/>
                </a:solidFill>
                <a:latin typeface="Arial" charset="0"/>
                <a:ea typeface="ＭＳ Ｐゴシック" charset="0"/>
              </a:defRPr>
            </a:lvl5pPr>
            <a:lvl6pPr marL="2514600" indent="-228600" algn="ctr" defTabSz="912813"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defTabSz="912813"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defTabSz="912813"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defTabSz="912813" eaLnBrk="0" fontAlgn="base" hangingPunct="0">
              <a:spcBef>
                <a:spcPct val="0"/>
              </a:spcBef>
              <a:spcAft>
                <a:spcPct val="0"/>
              </a:spcAft>
              <a:defRPr sz="2400" b="1">
                <a:solidFill>
                  <a:schemeClr val="tx1"/>
                </a:solidFill>
                <a:latin typeface="Arial" charset="0"/>
                <a:ea typeface="ＭＳ Ｐゴシック" charset="0"/>
              </a:defRPr>
            </a:lvl9pPr>
          </a:lstStyle>
          <a:p>
            <a:fld id="{35CE98CD-3E01-B24F-9FE8-BDCE1ACE0310}" type="slidenum">
              <a:rPr lang="en-US" sz="1200" b="0">
                <a:solidFill>
                  <a:prstClr val="black"/>
                </a:solidFill>
                <a:latin typeface="Times New Roman" charset="0"/>
              </a:rPr>
              <a:pPr/>
              <a:t>15</a:t>
            </a:fld>
            <a:endParaRPr lang="en-US" sz="1200" b="0">
              <a:solidFill>
                <a:prstClr val="black"/>
              </a:solidFill>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defRPr/>
            </a:pPr>
            <a:fld id="{C9DE353D-C63C-3943-875F-147E6A1536C2}" type="datetime1">
              <a:rPr lang="en-US" smtClean="0"/>
              <a:pPr>
                <a:defRPr/>
              </a:pPr>
              <a:t>11/16/11</a:t>
            </a:fld>
            <a:endParaRPr lang="en-US"/>
          </a:p>
        </p:txBody>
      </p:sp>
      <p:sp>
        <p:nvSpPr>
          <p:cNvPr id="20" name="Footer Placeholder 19"/>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10" name="Slide Number Placeholder 9"/>
          <p:cNvSpPr>
            <a:spLocks noGrp="1"/>
          </p:cNvSpPr>
          <p:nvPr>
            <p:ph type="sldNum" sz="quarter" idx="12"/>
          </p:nvPr>
        </p:nvSpPr>
        <p:spPr/>
        <p:txBody>
          <a:bodyPr/>
          <a:lstStyle>
            <a:extLst/>
          </a:lstStyle>
          <a:p>
            <a:pPr>
              <a:defRPr/>
            </a:pPr>
            <a:fld id="{58559D90-A776-F244-A086-FC8B100FBE6A}" type="slidenum">
              <a:rPr lang="en-US" smtClean="0"/>
              <a:pPr>
                <a:defRPr/>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C425F0D9-C379-3E45-8B86-058FA0E68ED5}" type="datetime1">
              <a:rPr lang="en-US" smtClean="0"/>
              <a:pPr>
                <a:defRPr/>
              </a:pPr>
              <a:t>11/16/11</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D59A2216-5BED-834A-921C-E9973FFCB21C}"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DD7F4F5E-1AB9-5749-BF64-1C3A2E7279EA}" type="datetime1">
              <a:rPr lang="en-US" smtClean="0"/>
              <a:pPr>
                <a:defRPr/>
              </a:pPr>
              <a:t>11/16/11</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FDD8E24A-CA34-B349-B489-FE36C6CA9E9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828800"/>
            <a:ext cx="7696200" cy="3657600"/>
          </a:xfrm>
        </p:spPr>
        <p:txBody>
          <a:bodyPr>
            <a:normAutofit/>
          </a:bodyPr>
          <a:lstStyle/>
          <a:p>
            <a:pPr lvl="0"/>
            <a:endParaRPr lang="en-US" noProof="0" smtClean="0"/>
          </a:p>
        </p:txBody>
      </p:sp>
      <p:sp>
        <p:nvSpPr>
          <p:cNvPr id="4" name="Date Placeholder 23"/>
          <p:cNvSpPr>
            <a:spLocks noGrp="1"/>
          </p:cNvSpPr>
          <p:nvPr>
            <p:ph type="dt" sz="half" idx="10"/>
          </p:nvPr>
        </p:nvSpPr>
        <p:spPr/>
        <p:txBody>
          <a:bodyPr/>
          <a:lstStyle>
            <a:lvl1pPr>
              <a:defRPr/>
            </a:lvl1pPr>
          </a:lstStyle>
          <a:p>
            <a:fld id="{B3F59FCD-1422-9C44-9F24-7D48C2530AD4}" type="datetime1">
              <a:rPr lang="en-US"/>
              <a:pPr/>
              <a:t>11/16/11</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a:t>PBevan, D.ED</a:t>
            </a:r>
          </a:p>
        </p:txBody>
      </p:sp>
      <p:sp>
        <p:nvSpPr>
          <p:cNvPr id="6" name="Slide Number Placeholder 21"/>
          <p:cNvSpPr>
            <a:spLocks noGrp="1"/>
          </p:cNvSpPr>
          <p:nvPr>
            <p:ph type="sldNum" sz="quarter" idx="12"/>
          </p:nvPr>
        </p:nvSpPr>
        <p:spPr/>
        <p:txBody>
          <a:bodyPr/>
          <a:lstStyle>
            <a:lvl1pPr>
              <a:defRPr/>
            </a:lvl1pPr>
          </a:lstStyle>
          <a:p>
            <a:fld id="{500DA435-E95F-F44A-BF51-B34E1EF0D915}" type="slidenum">
              <a:rPr lang="en-US"/>
              <a:pPr/>
              <a:t>‹#›</a:t>
            </a:fld>
            <a:endParaRPr lang="en-US"/>
          </a:p>
        </p:txBody>
      </p:sp>
    </p:spTree>
    <p:extLst>
      <p:ext uri="{BB962C8B-B14F-4D97-AF65-F5344CB8AC3E}">
        <p14:creationId xmlns:p14="http://schemas.microsoft.com/office/powerpoint/2010/main" val="3799997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E38AB155-1E05-724A-A7CB-CF3E1BCE24BE}" type="datetime1">
              <a:rPr lang="en-US" smtClean="0"/>
              <a:pPr>
                <a:defRPr/>
              </a:pPr>
              <a:t>11/16/11</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3C9C9574-7957-9145-B78D-9B72435AFE7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30187647-B98D-444C-B5F9-58F641DFD6C3}" type="datetime1">
              <a:rPr lang="en-US" smtClean="0"/>
              <a:pPr>
                <a:defRPr/>
              </a:pPr>
              <a:t>11/16/11</a:t>
            </a:fld>
            <a:endParaRPr lang="en-US"/>
          </a:p>
        </p:txBody>
      </p:sp>
      <p:sp>
        <p:nvSpPr>
          <p:cNvPr id="5" name="Footer Placeholder 4"/>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pPr>
              <a:defRPr/>
            </a:pPr>
            <a:fld id="{A113ADBB-E37A-3E41-AED2-12B59F323DE6}" type="slidenum">
              <a:rPr lang="en-US" smtClean="0"/>
              <a:pPr>
                <a:defRPr/>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80456E3C-DE92-3B4C-B43A-579F6E49D01A}" type="datetime1">
              <a:rPr lang="en-US" smtClean="0"/>
              <a:pPr>
                <a:defRPr/>
              </a:pPr>
              <a:t>11/16/11</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F274DC57-2EE0-7548-A837-FB12227A484D}"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9755E0D3-59FE-4A40-8E60-B754809728FD}" type="datetime1">
              <a:rPr lang="en-US" smtClean="0"/>
              <a:pPr>
                <a:defRPr/>
              </a:pPr>
              <a:t>11/16/11</a:t>
            </a:fld>
            <a:endParaRPr lang="en-US"/>
          </a:p>
        </p:txBody>
      </p:sp>
      <p:sp>
        <p:nvSpPr>
          <p:cNvPr id="8" name="Footer Placeholder 7"/>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9" name="Slide Number Placeholder 8"/>
          <p:cNvSpPr>
            <a:spLocks noGrp="1"/>
          </p:cNvSpPr>
          <p:nvPr>
            <p:ph type="sldNum" sz="quarter" idx="12"/>
          </p:nvPr>
        </p:nvSpPr>
        <p:spPr/>
        <p:txBody>
          <a:bodyPr/>
          <a:lstStyle>
            <a:extLst/>
          </a:lstStyle>
          <a:p>
            <a:pPr>
              <a:defRPr/>
            </a:pPr>
            <a:fld id="{94C01AEE-5E10-BB47-96F7-704648200E51}"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2B91E22F-BCCB-BC45-9D4F-4C114008C691}" type="datetime1">
              <a:rPr lang="en-US" smtClean="0"/>
              <a:pPr>
                <a:defRPr/>
              </a:pPr>
              <a:t>11/16/11</a:t>
            </a:fld>
            <a:endParaRPr lang="en-US"/>
          </a:p>
        </p:txBody>
      </p:sp>
      <p:sp>
        <p:nvSpPr>
          <p:cNvPr id="4" name="Footer Placeholder 3"/>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5" name="Slide Number Placeholder 4"/>
          <p:cNvSpPr>
            <a:spLocks noGrp="1"/>
          </p:cNvSpPr>
          <p:nvPr>
            <p:ph type="sldNum" sz="quarter" idx="12"/>
          </p:nvPr>
        </p:nvSpPr>
        <p:spPr/>
        <p:txBody>
          <a:bodyPr/>
          <a:lstStyle>
            <a:extLst/>
          </a:lstStyle>
          <a:p>
            <a:pPr>
              <a:defRPr/>
            </a:pPr>
            <a:fld id="{1A14E118-7871-AD49-8AFF-345C7E24065F}"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fld id="{024AD571-25B5-A247-BF9F-DC4A28F1D034}" type="datetime1">
              <a:rPr lang="en-US" smtClean="0"/>
              <a:pPr>
                <a:defRPr/>
              </a:pPr>
              <a:t>11/16/11</a:t>
            </a:fld>
            <a:endParaRPr lang="en-US"/>
          </a:p>
        </p:txBody>
      </p:sp>
      <p:sp>
        <p:nvSpPr>
          <p:cNvPr id="3" name="Footer Placeholder 2"/>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extLst/>
          </a:lstStyle>
          <a:p>
            <a:pPr>
              <a:defRPr/>
            </a:pPr>
            <a:fld id="{70886563-D36E-BC47-AFE9-252034E0F875}" type="slidenum">
              <a:rPr lang="en-US" smtClean="0"/>
              <a:pPr>
                <a:defRPr/>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430FF828-EF2C-D245-8D7B-3F4293481ECB}" type="datetime1">
              <a:rPr lang="en-US" smtClean="0"/>
              <a:pPr>
                <a:defRPr/>
              </a:pPr>
              <a:t>11/16/11</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9B38D1F3-B440-8441-B514-D9D82C6CDAE7}" type="slidenum">
              <a:rPr lang="en-US" smtClean="0"/>
              <a:pPr>
                <a:defRPr/>
              </a:pPr>
              <a:t>‹#›</a:t>
            </a:fld>
            <a:endParaRPr lang="en-US"/>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pPr>
              <a:defRPr/>
            </a:pPr>
            <a:fld id="{41E6FF66-3960-324F-AB8D-D9A20532901A}" type="datetime1">
              <a:rPr lang="en-US" smtClean="0"/>
              <a:pPr>
                <a:defRPr/>
              </a:pPr>
              <a:t>11/16/11</a:t>
            </a:fld>
            <a:endParaRPr lang="en-US"/>
          </a:p>
        </p:txBody>
      </p:sp>
      <p:sp>
        <p:nvSpPr>
          <p:cNvPr id="6" name="Footer Placeholder 5"/>
          <p:cNvSpPr>
            <a:spLocks noGrp="1"/>
          </p:cNvSpPr>
          <p:nvPr>
            <p:ph type="ftr" sz="quarter" idx="11"/>
          </p:nvPr>
        </p:nvSpPr>
        <p:spPr/>
        <p:txBody>
          <a:bodyPr/>
          <a:lstStyle>
            <a:extLst/>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pPr>
              <a:defRPr/>
            </a:pPr>
            <a:fld id="{287A9F50-56F8-8344-AA97-B65323EA832C}" type="slidenum">
              <a:rPr lang="en-US" smtClean="0"/>
              <a:pPr>
                <a:defRPr/>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Drag picture to placeholder or click icon to add</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fld id="{9EB6F4C1-1E3C-3E49-AC58-3B1AF026B22E}" type="datetime1">
              <a:rPr lang="en-US" b="1" smtClean="0">
                <a:ea typeface="ＭＳ Ｐゴシック" charset="0"/>
              </a:rPr>
              <a:pPr>
                <a:defRPr/>
              </a:pPr>
              <a:t>11/16/11</a:t>
            </a:fld>
            <a:endParaRPr lang="en-US" b="1">
              <a:ea typeface="ＭＳ Ｐゴシック" charset="0"/>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ctr">
              <a:defRPr/>
            </a:pPr>
            <a:r>
              <a:rPr lang="en-US" b="1" smtClean="0">
                <a:solidFill>
                  <a:srgbClr val="E7DEC9">
                    <a:shade val="50000"/>
                    <a:satMod val="200000"/>
                  </a:srgbClr>
                </a:solidFill>
              </a:rPr>
              <a:t>pbevan</a:t>
            </a:r>
            <a:endParaRPr lang="en-US" b="1">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a:defRPr/>
            </a:pPr>
            <a:fld id="{4E988206-4F41-E845-81DA-53286D4338BC}" type="slidenum">
              <a:rPr lang="en-US" b="1" smtClean="0">
                <a:ea typeface="ＭＳ Ｐゴシック" charset="0"/>
              </a:rPr>
              <a:pPr algn="ctr">
                <a:defRPr/>
              </a:pPr>
              <a:t>‹#›</a:t>
            </a:fld>
            <a:endParaRPr lang="en-US" b="1">
              <a:ea typeface="ＭＳ Ｐゴシック" charset="0"/>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 id="2147484080" r:id="rId12"/>
  </p:sldLayoutIdLst>
  <p:transition xmlns:p14="http://schemas.microsoft.com/office/powerpoint/2010/main">
    <p:randomBar/>
  </p:transition>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gr@bviu.org" TargetMode="External"/><Relationship Id="rId4" Type="http://schemas.openxmlformats.org/officeDocument/2006/relationships/hyperlink" Target="mailto:clw@bviu.or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Microsoft_Word_97_-_2004_Document1.doc"/><Relationship Id="rId5" Type="http://schemas.openxmlformats.org/officeDocument/2006/relationships/image" Target="../media/image3.emf"/><Relationship Id="rId6"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7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 Id="rId3" Type="http://schemas.openxmlformats.org/officeDocument/2006/relationships/image" Target="../media/image4.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 Id="rId3" Type="http://schemas.openxmlformats.org/officeDocument/2006/relationships/image" Target="../media/image2.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14400" y="1838325"/>
            <a:ext cx="7623175" cy="1257300"/>
          </a:xfrm>
        </p:spPr>
        <p:txBody>
          <a:bodyPr>
            <a:normAutofit fontScale="90000"/>
          </a:bodyPr>
          <a:lstStyle/>
          <a:p>
            <a:pPr algn="ctr" eaLnBrk="1" hangingPunct="1"/>
            <a:r>
              <a:rPr lang="en-US" sz="4900" b="1" dirty="0" smtClean="0">
                <a:latin typeface="Calibri" pitchFamily="34" charset="0"/>
              </a:rPr>
              <a:t>Teacher Evaluation Pilot II</a:t>
            </a:r>
            <a:br>
              <a:rPr lang="en-US" sz="4900" b="1" dirty="0" smtClean="0">
                <a:latin typeface="Calibri" pitchFamily="34" charset="0"/>
              </a:rPr>
            </a:br>
            <a:r>
              <a:rPr lang="en-US" sz="3100" dirty="0" smtClean="0">
                <a:latin typeface="Calibri" pitchFamily="34" charset="0"/>
              </a:rPr>
              <a:t>November 18</a:t>
            </a:r>
            <a:r>
              <a:rPr lang="en-US" sz="3100" baseline="30000" dirty="0" smtClean="0">
                <a:latin typeface="Calibri" pitchFamily="34" charset="0"/>
              </a:rPr>
              <a:t>th</a:t>
            </a:r>
            <a:r>
              <a:rPr lang="en-US" sz="3100" dirty="0" smtClean="0">
                <a:latin typeface="Calibri" pitchFamily="34" charset="0"/>
              </a:rPr>
              <a:t> and 21</a:t>
            </a:r>
            <a:r>
              <a:rPr lang="en-US" sz="3100" baseline="30000" dirty="0" smtClean="0">
                <a:latin typeface="Calibri" pitchFamily="34" charset="0"/>
              </a:rPr>
              <a:t>st</a:t>
            </a:r>
            <a:r>
              <a:rPr lang="en-US" sz="3100" dirty="0" smtClean="0">
                <a:latin typeface="Calibri" pitchFamily="34" charset="0"/>
              </a:rPr>
              <a:t> </a:t>
            </a:r>
            <a:r>
              <a:rPr lang="en-US" dirty="0" smtClean="0"/>
              <a:t>	</a:t>
            </a:r>
          </a:p>
        </p:txBody>
      </p:sp>
      <p:sp>
        <p:nvSpPr>
          <p:cNvPr id="3075" name="Rectangle 3"/>
          <p:cNvSpPr>
            <a:spLocks noGrp="1" noChangeArrowheads="1"/>
          </p:cNvSpPr>
          <p:nvPr>
            <p:ph type="subTitle" idx="1"/>
          </p:nvPr>
        </p:nvSpPr>
        <p:spPr>
          <a:xfrm>
            <a:off x="2362200" y="5943600"/>
            <a:ext cx="4876800" cy="1600200"/>
          </a:xfrm>
        </p:spPr>
        <p:txBody>
          <a:bodyPr/>
          <a:lstStyle/>
          <a:p>
            <a:pPr eaLnBrk="1" hangingPunct="1">
              <a:lnSpc>
                <a:spcPct val="80000"/>
              </a:lnSpc>
            </a:pPr>
            <a:r>
              <a:rPr lang="en-US" sz="1800" dirty="0" smtClean="0">
                <a:latin typeface="Calibri" pitchFamily="34" charset="0"/>
              </a:rPr>
              <a:t>Dr. Eric Rosendale and Cristine Wagner-Deitch</a:t>
            </a:r>
          </a:p>
          <a:p>
            <a:pPr eaLnBrk="1" hangingPunct="1">
              <a:lnSpc>
                <a:spcPct val="80000"/>
              </a:lnSpc>
            </a:pPr>
            <a:r>
              <a:rPr lang="en-US" sz="1800" dirty="0">
                <a:latin typeface="Calibri" pitchFamily="34" charset="0"/>
              </a:rPr>
              <a:t> </a:t>
            </a:r>
            <a:r>
              <a:rPr lang="en-US" sz="1800" dirty="0" smtClean="0">
                <a:latin typeface="Calibri" pitchFamily="34" charset="0"/>
              </a:rPr>
              <a:t>   </a:t>
            </a:r>
            <a:r>
              <a:rPr lang="en-US" sz="1800" dirty="0" smtClean="0">
                <a:latin typeface="Calibri" pitchFamily="34" charset="0"/>
                <a:hlinkClick r:id="rId3"/>
              </a:rPr>
              <a:t>egr@bviu.org</a:t>
            </a:r>
            <a:r>
              <a:rPr lang="en-US" sz="1800" dirty="0" smtClean="0">
                <a:latin typeface="Calibri" pitchFamily="34" charset="0"/>
              </a:rPr>
              <a:t>		</a:t>
            </a:r>
            <a:r>
              <a:rPr lang="en-US" sz="1800" dirty="0" smtClean="0">
                <a:latin typeface="Calibri" pitchFamily="34" charset="0"/>
                <a:hlinkClick r:id="rId4"/>
              </a:rPr>
              <a:t>clw@bviu.org</a:t>
            </a:r>
            <a:r>
              <a:rPr lang="en-US" sz="1800" dirty="0" smtClean="0">
                <a:latin typeface="Calibri" pitchFamily="34" charset="0"/>
              </a:rPr>
              <a:t> </a:t>
            </a:r>
          </a:p>
          <a:p>
            <a:pPr eaLnBrk="1" hangingPunct="1">
              <a:lnSpc>
                <a:spcPct val="80000"/>
              </a:lnSpc>
            </a:pPr>
            <a:endParaRPr lang="en-US" sz="1800" dirty="0" smtClean="0">
              <a:latin typeface="Calibri" pitchFamily="34" charset="0"/>
            </a:endParaRPr>
          </a:p>
          <a:p>
            <a:pPr eaLnBrk="1" hangingPunct="1">
              <a:lnSpc>
                <a:spcPct val="80000"/>
              </a:lnSpc>
            </a:pPr>
            <a:r>
              <a:rPr lang="en-US" sz="1600" dirty="0" smtClean="0">
                <a:latin typeface="Georgia" pitchFamily="18" charset="0"/>
              </a:rPr>
              <a:t> </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 Pilot Schools</a:t>
            </a:r>
            <a:endParaRPr lang="en-US" dirty="0"/>
          </a:p>
        </p:txBody>
      </p:sp>
      <p:sp>
        <p:nvSpPr>
          <p:cNvPr id="3" name="Content Placeholder 2"/>
          <p:cNvSpPr>
            <a:spLocks noGrp="1"/>
          </p:cNvSpPr>
          <p:nvPr>
            <p:ph idx="1"/>
          </p:nvPr>
        </p:nvSpPr>
        <p:spPr/>
        <p:txBody>
          <a:bodyPr/>
          <a:lstStyle/>
          <a:p>
            <a:r>
              <a:rPr lang="en-US" dirty="0" smtClean="0"/>
              <a:t>Beginning in January </a:t>
            </a:r>
          </a:p>
          <a:p>
            <a:pPr lvl="1"/>
            <a:r>
              <a:rPr lang="en-US" dirty="0" smtClean="0"/>
              <a:t>One Formal Observation and One walk-through observation per participating teacher</a:t>
            </a:r>
          </a:p>
          <a:p>
            <a:pPr lvl="2"/>
            <a:r>
              <a:rPr lang="en-US" dirty="0" smtClean="0"/>
              <a:t>Can you reduce pilot size? YES</a:t>
            </a:r>
          </a:p>
          <a:p>
            <a:r>
              <a:rPr lang="en-US" dirty="0" smtClean="0"/>
              <a:t>Reporting out the Evidence</a:t>
            </a:r>
          </a:p>
          <a:p>
            <a:pPr lvl="1"/>
            <a:r>
              <a:rPr lang="en-US" dirty="0" smtClean="0"/>
              <a:t>After school is out</a:t>
            </a:r>
          </a:p>
          <a:p>
            <a:pPr lvl="1"/>
            <a:r>
              <a:rPr lang="en-US" dirty="0" smtClean="0"/>
              <a:t>Evidence collected to be shared with </a:t>
            </a:r>
            <a:r>
              <a:rPr lang="en-US" dirty="0" err="1" smtClean="0"/>
              <a:t>Mathematica</a:t>
            </a:r>
            <a:r>
              <a:rPr lang="en-US" dirty="0" smtClean="0"/>
              <a:t> – not PDE</a:t>
            </a:r>
          </a:p>
          <a:p>
            <a:pPr lvl="2"/>
            <a:r>
              <a:rPr lang="en-US" dirty="0" smtClean="0"/>
              <a:t>How? Still working out the details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11/16/11</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10</a:t>
            </a:fld>
            <a:endParaRPr lang="en-US"/>
          </a:p>
        </p:txBody>
      </p:sp>
    </p:spTree>
    <p:extLst>
      <p:ext uri="{BB962C8B-B14F-4D97-AF65-F5344CB8AC3E}">
        <p14:creationId xmlns:p14="http://schemas.microsoft.com/office/powerpoint/2010/main" val="664442894"/>
      </p:ext>
    </p:extLst>
  </p:cSld>
  <p:clrMapOvr>
    <a:masterClrMapping/>
  </p:clrMapOvr>
  <p:transition xmlns:p14="http://schemas.microsoft.com/office/powerpoint/2010/main">
    <p:randomBa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ctrTitle"/>
          </p:nvPr>
        </p:nvSpPr>
        <p:spPr>
          <a:xfrm>
            <a:off x="1066800" y="2133600"/>
            <a:ext cx="7772400" cy="1679575"/>
          </a:xfrm>
        </p:spPr>
        <p:txBody>
          <a:bodyPr/>
          <a:lstStyle/>
          <a:p>
            <a:pPr eaLnBrk="1" hangingPunct="1"/>
            <a:r>
              <a:rPr lang="en-US" dirty="0" smtClean="0"/>
              <a:t>Questions or Comments?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vert="horz" wrap="square" lIns="91440" tIns="45720" rIns="91440" bIns="45720" numCol="1" anchorCtr="0" compatLnSpc="1">
            <a:prstTxWarp prst="textNoShape">
              <a:avLst/>
            </a:prstTxWarp>
            <a:normAutofit/>
          </a:bodyPr>
          <a:lstStyle/>
          <a:p>
            <a:pPr algn="ctr" eaLnBrk="1" hangingPunct="1">
              <a:defRPr/>
            </a:pPr>
            <a:r>
              <a:rPr lang="en-US" sz="3600" b="1" dirty="0" smtClean="0">
                <a:effectLst>
                  <a:outerShdw blurRad="38100" dist="38100" dir="2700000" algn="tl">
                    <a:srgbClr val="DDDDDD"/>
                  </a:outerShdw>
                </a:effectLst>
                <a:latin typeface="Gill Sans MT" charset="0"/>
                <a:cs typeface="+mj-cs"/>
              </a:rPr>
              <a:t>Introduction to the Domains</a:t>
            </a:r>
            <a:endParaRPr lang="en-US" sz="3600" b="1" dirty="0">
              <a:effectLst>
                <a:outerShdw blurRad="38100" dist="38100" dir="2700000" algn="tl">
                  <a:srgbClr val="DDDDDD"/>
                </a:outerShdw>
              </a:effectLst>
              <a:latin typeface="Gill Sans MT" charset="0"/>
              <a:cs typeface="+mj-cs"/>
            </a:endParaRPr>
          </a:p>
        </p:txBody>
      </p:sp>
      <p:sp>
        <p:nvSpPr>
          <p:cNvPr id="21506" name="Rectangle 3"/>
          <p:cNvSpPr>
            <a:spLocks noGrp="1" noChangeArrowheads="1"/>
          </p:cNvSpPr>
          <p:nvPr>
            <p:ph idx="1"/>
          </p:nvPr>
        </p:nvSpPr>
        <p:spPr/>
        <p:txBody>
          <a:bodyPr/>
          <a:lstStyle/>
          <a:p>
            <a:pPr marL="82550" indent="0" eaLnBrk="1" hangingPunct="1">
              <a:buNone/>
            </a:pPr>
            <a:r>
              <a:rPr lang="en-US" dirty="0" smtClean="0">
                <a:latin typeface="Gill Sans MT" charset="0"/>
              </a:rPr>
              <a:t>OBJECTIVES: Participants will learn…</a:t>
            </a:r>
          </a:p>
          <a:p>
            <a:pPr eaLnBrk="1" hangingPunct="1"/>
            <a:r>
              <a:rPr lang="en-US" dirty="0" smtClean="0">
                <a:latin typeface="Gill Sans MT" charset="0"/>
              </a:rPr>
              <a:t>How their thinking about good teaching compares to the framework we will use</a:t>
            </a:r>
          </a:p>
          <a:p>
            <a:pPr eaLnBrk="1" hangingPunct="1"/>
            <a:r>
              <a:rPr lang="en-US" dirty="0" smtClean="0">
                <a:latin typeface="Gill Sans MT" charset="0"/>
              </a:rPr>
              <a:t>That </a:t>
            </a:r>
            <a:r>
              <a:rPr lang="en-US" dirty="0">
                <a:latin typeface="Gill Sans MT" charset="0"/>
              </a:rPr>
              <a:t>the Framework represents good common sense, and much that we already know, about teaching</a:t>
            </a:r>
          </a:p>
          <a:p>
            <a:pPr eaLnBrk="1" hangingPunct="1"/>
            <a:r>
              <a:rPr lang="en-US" dirty="0">
                <a:latin typeface="Gill Sans MT" charset="0"/>
              </a:rPr>
              <a:t>The form and content of Domains 1, 2, 3 and 4</a:t>
            </a:r>
          </a:p>
        </p:txBody>
      </p:sp>
      <p:sp>
        <p:nvSpPr>
          <p:cNvPr id="21507"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4B95183F-C846-0D43-87EA-5AFF661DC048}" type="datetime1">
              <a:rPr lang="en-US" sz="1200" b="0">
                <a:solidFill>
                  <a:prstClr val="black"/>
                </a:solidFill>
              </a:rPr>
              <a:pPr/>
              <a:t>11/16/11</a:t>
            </a:fld>
            <a:endParaRPr lang="en-US" sz="1200" b="0">
              <a:solidFill>
                <a:prstClr val="black"/>
              </a:solidFill>
            </a:endParaRPr>
          </a:p>
        </p:txBody>
      </p:sp>
      <p:sp>
        <p:nvSpPr>
          <p:cNvPr id="21508"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1509"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024C161E-627E-1049-A6F0-3125F33648B3}" type="slidenum">
              <a:rPr lang="en-US" sz="1200" b="0">
                <a:solidFill>
                  <a:prstClr val="black"/>
                </a:solidFill>
                <a:latin typeface="Arial Black" charset="0"/>
              </a:rPr>
              <a:pPr/>
              <a:t>12</a:t>
            </a:fld>
            <a:endParaRPr lang="en-US" sz="1200" b="0">
              <a:solidFill>
                <a:prstClr val="black"/>
              </a:solidFill>
              <a:latin typeface="Arial Black" charset="0"/>
            </a:endParaRPr>
          </a:p>
        </p:txBody>
      </p:sp>
    </p:spTree>
    <p:extLst>
      <p:ext uri="{BB962C8B-B14F-4D97-AF65-F5344CB8AC3E}">
        <p14:creationId xmlns:p14="http://schemas.microsoft.com/office/powerpoint/2010/main" val="18797979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Having an Impact</a:t>
            </a:r>
            <a:endParaRPr lang="en-US" dirty="0"/>
          </a:p>
        </p:txBody>
      </p:sp>
      <p:sp>
        <p:nvSpPr>
          <p:cNvPr id="3" name="Content Placeholder 2"/>
          <p:cNvSpPr>
            <a:spLocks noGrp="1"/>
          </p:cNvSpPr>
          <p:nvPr>
            <p:ph idx="1"/>
          </p:nvPr>
        </p:nvSpPr>
        <p:spPr/>
        <p:txBody>
          <a:bodyPr/>
          <a:lstStyle/>
          <a:p>
            <a:r>
              <a:rPr lang="en-US" dirty="0" smtClean="0"/>
              <a:t>If we want to impact student achievement and growth</a:t>
            </a:r>
          </a:p>
          <a:p>
            <a:pPr lvl="1"/>
            <a:r>
              <a:rPr lang="en-US" dirty="0" smtClean="0"/>
              <a:t>Then we must impact teaching and learning</a:t>
            </a:r>
          </a:p>
          <a:p>
            <a:pPr lvl="1"/>
            <a:r>
              <a:rPr lang="en-US" dirty="0" smtClean="0"/>
              <a:t>And of course, we know what good teaching is…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11/16/11</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13</a:t>
            </a:fld>
            <a:endParaRPr lang="en-US"/>
          </a:p>
        </p:txBody>
      </p:sp>
    </p:spTree>
    <p:extLst>
      <p:ext uri="{BB962C8B-B14F-4D97-AF65-F5344CB8AC3E}">
        <p14:creationId xmlns:p14="http://schemas.microsoft.com/office/powerpoint/2010/main" val="3185676546"/>
      </p:ext>
    </p:extLst>
  </p:cSld>
  <p:clrMapOvr>
    <a:masterClrMapping/>
  </p:clrMapOvr>
  <p:transition xmlns:p14="http://schemas.microsoft.com/office/powerpoint/2010/main">
    <p:randomBa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1219200" y="685800"/>
            <a:ext cx="7499350" cy="1143000"/>
          </a:xfrm>
        </p:spPr>
        <p:txBody>
          <a:bodyPr>
            <a:normAutofit fontScale="90000"/>
          </a:bodyPr>
          <a:lstStyle/>
          <a:p>
            <a:pPr algn="ctr" eaLnBrk="1" fontAlgn="auto" hangingPunct="1">
              <a:spcAft>
                <a:spcPts val="0"/>
              </a:spcAft>
              <a:defRPr/>
            </a:pPr>
            <a:r>
              <a:rPr lang="en-US" sz="4000" dirty="0" smtClean="0">
                <a:solidFill>
                  <a:schemeClr val="tx2">
                    <a:satMod val="130000"/>
                  </a:schemeClr>
                </a:solidFill>
                <a:ea typeface="+mj-ea"/>
                <a:cs typeface="+mj-cs"/>
              </a:rPr>
              <a:t>Worksheet #</a:t>
            </a:r>
            <a:r>
              <a:rPr lang="en-US" sz="4000" dirty="0" smtClean="0">
                <a:solidFill>
                  <a:schemeClr val="tx2">
                    <a:satMod val="130000"/>
                  </a:schemeClr>
                </a:solidFill>
                <a:ea typeface="+mj-ea"/>
                <a:cs typeface="+mj-cs"/>
              </a:rPr>
              <a:t>1- Pg.3</a:t>
            </a:r>
            <a:r>
              <a:rPr lang="en-US" sz="4000" dirty="0" smtClean="0">
                <a:solidFill>
                  <a:schemeClr val="tx2">
                    <a:satMod val="130000"/>
                  </a:schemeClr>
                </a:solidFill>
                <a:ea typeface="+mj-ea"/>
                <a:cs typeface="+mj-cs"/>
              </a:rPr>
              <a:t/>
            </a:r>
            <a:br>
              <a:rPr lang="en-US" sz="4000" dirty="0" smtClean="0">
                <a:solidFill>
                  <a:schemeClr val="tx2">
                    <a:satMod val="130000"/>
                  </a:schemeClr>
                </a:solidFill>
                <a:ea typeface="+mj-ea"/>
                <a:cs typeface="+mj-cs"/>
              </a:rPr>
            </a:br>
            <a:endParaRPr lang="en-US" sz="4000" dirty="0" smtClean="0">
              <a:solidFill>
                <a:schemeClr val="tx2">
                  <a:satMod val="130000"/>
                </a:schemeClr>
              </a:solidFill>
              <a:ea typeface="+mj-ea"/>
              <a:cs typeface="+mj-cs"/>
            </a:endParaRPr>
          </a:p>
        </p:txBody>
      </p:sp>
      <p:sp>
        <p:nvSpPr>
          <p:cNvPr id="23554" name="Rectangle 3"/>
          <p:cNvSpPr>
            <a:spLocks noGrp="1" noChangeArrowheads="1"/>
          </p:cNvSpPr>
          <p:nvPr>
            <p:ph idx="1"/>
          </p:nvPr>
        </p:nvSpPr>
        <p:spPr/>
        <p:txBody>
          <a:bodyPr/>
          <a:lstStyle/>
          <a:p>
            <a:pPr algn="ctr" eaLnBrk="1" hangingPunct="1">
              <a:buFont typeface="Wingdings" charset="0"/>
              <a:buNone/>
            </a:pPr>
            <a:endParaRPr lang="en-US" dirty="0">
              <a:latin typeface="Gill Sans MT" charset="0"/>
            </a:endParaRPr>
          </a:p>
          <a:p>
            <a:pPr algn="ctr" eaLnBrk="1" hangingPunct="1">
              <a:buFont typeface="Wingdings" charset="0"/>
              <a:buNone/>
            </a:pPr>
            <a:r>
              <a:rPr lang="en-US" sz="4000" b="1" dirty="0">
                <a:latin typeface="Gill Sans MT" charset="0"/>
              </a:rPr>
              <a:t>Wisdom of Practice</a:t>
            </a:r>
            <a:r>
              <a:rPr lang="en-US" sz="4000" dirty="0">
                <a:latin typeface="Gill Sans MT" charset="0"/>
              </a:rPr>
              <a:t>: Collecting our thinking about good teaching</a:t>
            </a:r>
          </a:p>
        </p:txBody>
      </p:sp>
      <p:sp>
        <p:nvSpPr>
          <p:cNvPr id="23555"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89D91CE-6249-1F47-A8A1-8327344F3ED3}" type="datetime1">
              <a:rPr lang="en-US" sz="1200" b="0">
                <a:solidFill>
                  <a:prstClr val="black"/>
                </a:solidFill>
              </a:rPr>
              <a:pPr/>
              <a:t>11/16/11</a:t>
            </a:fld>
            <a:endParaRPr lang="en-US" sz="1200" b="0">
              <a:solidFill>
                <a:prstClr val="black"/>
              </a:solidFill>
            </a:endParaRPr>
          </a:p>
        </p:txBody>
      </p:sp>
      <p:sp>
        <p:nvSpPr>
          <p:cNvPr id="23556"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3557"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E9F629F-B6F9-5B40-A242-F1FA124EA13C}" type="slidenum">
              <a:rPr lang="en-US" sz="1200" b="0">
                <a:solidFill>
                  <a:prstClr val="black"/>
                </a:solidFill>
                <a:latin typeface="Arial Black" charset="0"/>
              </a:rPr>
              <a:pPr/>
              <a:t>14</a:t>
            </a:fld>
            <a:endParaRPr lang="en-US" sz="1200" b="0">
              <a:solidFill>
                <a:prstClr val="black"/>
              </a:solidFill>
              <a:latin typeface="Arial Black" charset="0"/>
            </a:endParaRPr>
          </a:p>
        </p:txBody>
      </p:sp>
      <p:pic>
        <p:nvPicPr>
          <p:cNvPr id="3" name="Picture 2"/>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75335201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vert="horz" wrap="square" lIns="91440" tIns="45720" rIns="91440" bIns="45720" numCol="1" anchorCtr="0" compatLnSpc="1">
            <a:prstTxWarp prst="textNoShape">
              <a:avLst/>
            </a:prstTxWarp>
            <a:normAutofit fontScale="90000"/>
          </a:bodyPr>
          <a:lstStyle/>
          <a:p>
            <a:pPr algn="ctr" eaLnBrk="1" hangingPunct="1">
              <a:defRPr/>
            </a:pPr>
            <a:r>
              <a:rPr lang="en-US" sz="3600" b="1">
                <a:effectLst>
                  <a:outerShdw blurRad="38100" dist="38100" dir="2700000" algn="tl">
                    <a:srgbClr val="DDDDDD"/>
                  </a:outerShdw>
                </a:effectLst>
                <a:latin typeface="Gill Sans MT" charset="0"/>
                <a:cs typeface="+mj-cs"/>
              </a:rPr>
              <a:t>Wisdom of Practice</a:t>
            </a:r>
            <a:br>
              <a:rPr lang="en-US" sz="3600" b="1">
                <a:effectLst>
                  <a:outerShdw blurRad="38100" dist="38100" dir="2700000" algn="tl">
                    <a:srgbClr val="DDDDDD"/>
                  </a:outerShdw>
                </a:effectLst>
                <a:latin typeface="Gill Sans MT" charset="0"/>
                <a:cs typeface="+mj-cs"/>
              </a:rPr>
            </a:br>
            <a:endParaRPr lang="en-US" sz="3600" b="1">
              <a:effectLst>
                <a:outerShdw blurRad="38100" dist="38100" dir="2700000" algn="tl">
                  <a:srgbClr val="DDDDDD"/>
                </a:outerShdw>
              </a:effectLst>
              <a:latin typeface="Gill Sans MT" charset="0"/>
              <a:cs typeface="+mj-cs"/>
            </a:endParaRPr>
          </a:p>
        </p:txBody>
      </p:sp>
      <p:sp>
        <p:nvSpPr>
          <p:cNvPr id="25602" name="Rectangle 3"/>
          <p:cNvSpPr>
            <a:spLocks noGrp="1" noChangeArrowheads="1"/>
          </p:cNvSpPr>
          <p:nvPr>
            <p:ph idx="1"/>
          </p:nvPr>
        </p:nvSpPr>
        <p:spPr/>
        <p:txBody>
          <a:bodyPr/>
          <a:lstStyle/>
          <a:p>
            <a:pPr eaLnBrk="1" hangingPunct="1"/>
            <a:endParaRPr lang="en-US">
              <a:latin typeface="Gill Sans MT" charset="0"/>
            </a:endParaRPr>
          </a:p>
          <a:p>
            <a:pPr algn="ctr" eaLnBrk="1" hangingPunct="1">
              <a:buFont typeface="Wingdings" charset="0"/>
              <a:buNone/>
            </a:pPr>
            <a:r>
              <a:rPr lang="en-US" b="1">
                <a:latin typeface="Gill Sans MT" charset="0"/>
              </a:rPr>
              <a:t>What are the qualities  of teaching most tightly tied to student learning? </a:t>
            </a:r>
          </a:p>
        </p:txBody>
      </p:sp>
      <p:sp>
        <p:nvSpPr>
          <p:cNvPr id="25603"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206D8228-7E6D-4240-B1B4-8A81990E6F83}" type="datetime1">
              <a:rPr lang="en-US" sz="1200" b="0">
                <a:solidFill>
                  <a:prstClr val="black"/>
                </a:solidFill>
              </a:rPr>
              <a:pPr/>
              <a:t>11/16/11</a:t>
            </a:fld>
            <a:endParaRPr lang="en-US" sz="1200" b="0">
              <a:solidFill>
                <a:prstClr val="black"/>
              </a:solidFill>
            </a:endParaRPr>
          </a:p>
        </p:txBody>
      </p:sp>
      <p:sp>
        <p:nvSpPr>
          <p:cNvPr id="25604"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5605"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12035FE9-9F41-944C-86F2-071FDBD17D56}" type="slidenum">
              <a:rPr lang="en-US" sz="1200" b="0">
                <a:solidFill>
                  <a:prstClr val="black"/>
                </a:solidFill>
                <a:latin typeface="Arial Black" charset="0"/>
              </a:rPr>
              <a:pPr/>
              <a:t>15</a:t>
            </a:fld>
            <a:endParaRPr lang="en-US" sz="1200" b="0">
              <a:solidFill>
                <a:prstClr val="black"/>
              </a:solidFill>
              <a:latin typeface="Arial Black" charset="0"/>
            </a:endParaRPr>
          </a:p>
        </p:txBody>
      </p:sp>
    </p:spTree>
    <p:extLst>
      <p:ext uri="{BB962C8B-B14F-4D97-AF65-F5344CB8AC3E}">
        <p14:creationId xmlns:p14="http://schemas.microsoft.com/office/powerpoint/2010/main" val="103372701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p:txBody>
          <a:bodyPr vert="horz" wrap="square" lIns="91440" tIns="45720" rIns="91440" bIns="45720" numCol="1" anchorCtr="0" compatLnSpc="1">
            <a:prstTxWarp prst="textNoShape">
              <a:avLst/>
            </a:prstTxWarp>
          </a:bodyPr>
          <a:lstStyle/>
          <a:p>
            <a:pPr algn="ctr" eaLnBrk="1" hangingPunct="1">
              <a:defRPr/>
            </a:pPr>
            <a:r>
              <a:rPr lang="en-US">
                <a:effectLst>
                  <a:outerShdw blurRad="38100" dist="38100" dir="2700000" algn="tl">
                    <a:srgbClr val="DDDDDD"/>
                  </a:outerShdw>
                </a:effectLst>
                <a:latin typeface="Gill Sans MT" charset="0"/>
                <a:cs typeface="+mj-cs"/>
              </a:rPr>
              <a:t>The Domains</a:t>
            </a:r>
          </a:p>
        </p:txBody>
      </p:sp>
      <p:sp>
        <p:nvSpPr>
          <p:cNvPr id="27650" name="Rectangle 3"/>
          <p:cNvSpPr>
            <a:spLocks noGrp="1" noChangeArrowheads="1"/>
          </p:cNvSpPr>
          <p:nvPr>
            <p:ph idx="1"/>
          </p:nvPr>
        </p:nvSpPr>
        <p:spPr>
          <a:xfrm>
            <a:off x="1066800" y="1524000"/>
            <a:ext cx="8496300" cy="4572000"/>
          </a:xfrm>
        </p:spPr>
        <p:txBody>
          <a:bodyPr/>
          <a:lstStyle/>
          <a:p>
            <a:pPr marL="609600" indent="-609600" eaLnBrk="1" hangingPunct="1">
              <a:lnSpc>
                <a:spcPct val="90000"/>
              </a:lnSpc>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Planning and Preparation</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The Classroom Environment</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Instruction</a:t>
            </a:r>
          </a:p>
          <a:p>
            <a:pPr marL="609600" indent="-609600" eaLnBrk="1" hangingPunct="1">
              <a:lnSpc>
                <a:spcPct val="90000"/>
              </a:lnSpc>
              <a:buFont typeface="Wingdings" charset="0"/>
              <a:buAutoNum type="arabicPeriod"/>
            </a:pPr>
            <a:endParaRPr lang="en-US" dirty="0">
              <a:latin typeface="Gill Sans MT" charset="0"/>
            </a:endParaRPr>
          </a:p>
          <a:p>
            <a:pPr marL="609600" indent="-609600" eaLnBrk="1" hangingPunct="1">
              <a:lnSpc>
                <a:spcPct val="90000"/>
              </a:lnSpc>
              <a:buFont typeface="Wingdings" charset="0"/>
              <a:buAutoNum type="arabicPeriod"/>
            </a:pPr>
            <a:r>
              <a:rPr lang="en-US" dirty="0">
                <a:latin typeface="Gill Sans MT" charset="0"/>
              </a:rPr>
              <a:t>Professional Responsibilities</a:t>
            </a:r>
          </a:p>
        </p:txBody>
      </p:sp>
      <p:sp>
        <p:nvSpPr>
          <p:cNvPr id="27651"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AC8E330-6E4A-4F4F-AC15-E39FB1763B18}" type="datetime1">
              <a:rPr lang="en-US" sz="1200" b="0">
                <a:solidFill>
                  <a:prstClr val="black"/>
                </a:solidFill>
              </a:rPr>
              <a:pPr/>
              <a:t>11/16/11</a:t>
            </a:fld>
            <a:endParaRPr lang="en-US" sz="1200" b="0">
              <a:solidFill>
                <a:prstClr val="black"/>
              </a:solidFill>
            </a:endParaRPr>
          </a:p>
        </p:txBody>
      </p:sp>
      <p:sp>
        <p:nvSpPr>
          <p:cNvPr id="27652"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a:solidFill>
                  <a:prstClr val="black"/>
                </a:solidFill>
              </a:rPr>
              <a:t>pbevan</a:t>
            </a:r>
          </a:p>
        </p:txBody>
      </p:sp>
      <p:sp>
        <p:nvSpPr>
          <p:cNvPr id="27653"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367AE77-7407-FA44-833E-B08B1816B69A}" type="slidenum">
              <a:rPr lang="en-US" sz="1200" b="0">
                <a:solidFill>
                  <a:prstClr val="black"/>
                </a:solidFill>
                <a:latin typeface="Arial Black" charset="0"/>
              </a:rPr>
              <a:pPr/>
              <a:t>16</a:t>
            </a:fld>
            <a:endParaRPr lang="en-US" sz="1200" b="0">
              <a:solidFill>
                <a:prstClr val="black"/>
              </a:solidFill>
              <a:latin typeface="Arial Black" charset="0"/>
            </a:endParaRPr>
          </a:p>
        </p:txBody>
      </p:sp>
    </p:spTree>
    <p:extLst>
      <p:ext uri="{BB962C8B-B14F-4D97-AF65-F5344CB8AC3E}">
        <p14:creationId xmlns:p14="http://schemas.microsoft.com/office/powerpoint/2010/main" val="2551499624"/>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28"/>
          <p:cNvSpPr>
            <a:spLocks noGrp="1" noChangeArrowheads="1"/>
          </p:cNvSpPr>
          <p:nvPr>
            <p:ph type="title"/>
          </p:nvPr>
        </p:nvSpPr>
        <p:spPr>
          <a:xfrm>
            <a:off x="10033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29698" name="Rectangle 16"/>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E38FEF88-67B6-6843-8601-4EF71413C9E0}" type="datetime1">
              <a:rPr lang="en-US" sz="1200" b="0">
                <a:solidFill>
                  <a:prstClr val="black"/>
                </a:solidFill>
              </a:rPr>
              <a:pPr/>
              <a:t>11/16/11</a:t>
            </a:fld>
            <a:endParaRPr lang="en-US" sz="1200" b="0">
              <a:solidFill>
                <a:prstClr val="black"/>
              </a:solidFill>
            </a:endParaRPr>
          </a:p>
        </p:txBody>
      </p:sp>
      <p:sp>
        <p:nvSpPr>
          <p:cNvPr id="29699" name="Rectangle 2"/>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r>
              <a:rPr lang="en-US" sz="1200" b="0" dirty="0" err="1">
                <a:solidFill>
                  <a:prstClr val="black"/>
                </a:solidFill>
              </a:rPr>
              <a:t>pbevan</a:t>
            </a:r>
            <a:endParaRPr lang="en-US" sz="1200" b="0" dirty="0">
              <a:solidFill>
                <a:prstClr val="black"/>
              </a:solidFill>
            </a:endParaRPr>
          </a:p>
        </p:txBody>
      </p:sp>
      <p:sp>
        <p:nvSpPr>
          <p:cNvPr id="29700" name="Rectangle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92489AD-8F7F-F842-8920-95E99E83BD12}" type="slidenum">
              <a:rPr lang="en-US" sz="1200" b="0">
                <a:solidFill>
                  <a:prstClr val="black"/>
                </a:solidFill>
                <a:latin typeface="Arial Black" charset="0"/>
              </a:rPr>
              <a:pPr/>
              <a:t>17</a:t>
            </a:fld>
            <a:endParaRPr lang="en-US" sz="1200" b="0">
              <a:solidFill>
                <a:prstClr val="black"/>
              </a:solidFill>
              <a:latin typeface="Arial Black" charset="0"/>
            </a:endParaRPr>
          </a:p>
        </p:txBody>
      </p:sp>
      <p:sp>
        <p:nvSpPr>
          <p:cNvPr id="29702"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29703" name="Group 30"/>
          <p:cNvGrpSpPr>
            <a:grpSpLocks/>
          </p:cNvGrpSpPr>
          <p:nvPr/>
        </p:nvGrpSpPr>
        <p:grpSpPr bwMode="auto">
          <a:xfrm>
            <a:off x="990600" y="1752600"/>
            <a:ext cx="8153400" cy="4346575"/>
            <a:chOff x="720" y="1248"/>
            <a:chExt cx="5136" cy="2738"/>
          </a:xfrm>
        </p:grpSpPr>
        <p:sp>
          <p:nvSpPr>
            <p:cNvPr id="29706"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996633"/>
                  </a:solidFill>
                  <a:ea typeface="ＭＳ Ｐゴシック" charset="0"/>
                  <a:cs typeface="ＭＳ Ｐゴシック" charset="0"/>
                </a:rPr>
                <a:t>Domain 4:  Professional Responsibilities</a:t>
              </a:r>
            </a:p>
            <a:p>
              <a:pPr eaLnBrk="0" hangingPunct="0">
                <a:buFontTx/>
                <a:buChar char="•"/>
              </a:pPr>
              <a:r>
                <a:rPr lang="en-US" sz="1600" dirty="0" smtClean="0">
                  <a:solidFill>
                    <a:srgbClr val="996633"/>
                  </a:solidFill>
                  <a:ea typeface="ＭＳ Ｐゴシック" charset="0"/>
                  <a:cs typeface="ＭＳ Ｐゴシック" charset="0"/>
                </a:rPr>
                <a:t>Reflecting on Teaching</a:t>
              </a:r>
            </a:p>
            <a:p>
              <a:pPr eaLnBrk="0" hangingPunct="0">
                <a:buFontTx/>
                <a:buChar char="•"/>
              </a:pPr>
              <a:r>
                <a:rPr lang="en-US" sz="1600" dirty="0" smtClean="0">
                  <a:solidFill>
                    <a:srgbClr val="996633"/>
                  </a:solidFill>
                  <a:ea typeface="ＭＳ Ｐゴシック" charset="0"/>
                  <a:cs typeface="ＭＳ Ｐゴシック" charset="0"/>
                </a:rPr>
                <a:t>Maintaining Accurate Records</a:t>
              </a:r>
            </a:p>
            <a:p>
              <a:pPr eaLnBrk="0" hangingPunct="0">
                <a:buFontTx/>
                <a:buChar char="•"/>
              </a:pPr>
              <a:r>
                <a:rPr lang="en-US" sz="1600" dirty="0" smtClean="0">
                  <a:solidFill>
                    <a:srgbClr val="996633"/>
                  </a:solidFill>
                  <a:ea typeface="ＭＳ Ｐゴシック" charset="0"/>
                  <a:cs typeface="ＭＳ Ｐゴシック" charset="0"/>
                </a:rPr>
                <a:t>Communicating with Families</a:t>
              </a:r>
            </a:p>
            <a:p>
              <a:pPr eaLnBrk="0" hangingPunct="0">
                <a:buFontTx/>
                <a:buChar char="•"/>
              </a:pPr>
              <a:r>
                <a:rPr lang="en-US" sz="1600" dirty="0" smtClean="0">
                  <a:solidFill>
                    <a:srgbClr val="996633"/>
                  </a:solidFill>
                  <a:ea typeface="ＭＳ Ｐゴシック" charset="0"/>
                  <a:cs typeface="ＭＳ Ｐゴシック" charset="0"/>
                </a:rPr>
                <a:t>Participating in a Professional Community</a:t>
              </a:r>
            </a:p>
            <a:p>
              <a:pPr eaLnBrk="0" hangingPunct="0">
                <a:buFontTx/>
                <a:buChar char="•"/>
              </a:pPr>
              <a:r>
                <a:rPr lang="en-US" sz="1600" dirty="0" smtClean="0">
                  <a:solidFill>
                    <a:srgbClr val="996633"/>
                  </a:solidFill>
                  <a:ea typeface="ＭＳ Ｐゴシック" charset="0"/>
                  <a:cs typeface="ＭＳ Ｐゴシック" charset="0"/>
                </a:rPr>
                <a:t>Growing and Developing Professionally</a:t>
              </a:r>
            </a:p>
            <a:p>
              <a:pPr eaLnBrk="0" hangingPunct="0">
                <a:buFontTx/>
                <a:buChar char="•"/>
              </a:pPr>
              <a:r>
                <a:rPr lang="en-US" sz="1600" dirty="0" smtClean="0">
                  <a:solidFill>
                    <a:srgbClr val="996633"/>
                  </a:solidFill>
                  <a:ea typeface="ＭＳ Ｐゴシック" charset="0"/>
                  <a:cs typeface="ＭＳ Ｐゴシック" charset="0"/>
                </a:rPr>
                <a:t>Showing Professionalism</a:t>
              </a:r>
              <a:r>
                <a:rPr lang="en-US" sz="1600" dirty="0" smtClean="0">
                  <a:solidFill>
                    <a:srgbClr val="FF0000"/>
                  </a:solidFill>
                  <a:ea typeface="ＭＳ Ｐゴシック" charset="0"/>
                  <a:cs typeface="ＭＳ Ｐゴシック" charset="0"/>
                </a:rPr>
                <a:t>	</a:t>
              </a:r>
            </a:p>
          </p:txBody>
        </p:sp>
        <p:sp>
          <p:nvSpPr>
            <p:cNvPr id="29707" name="Text Box 32"/>
            <p:cNvSpPr txBox="1">
              <a:spLocks noChangeArrowheads="1"/>
            </p:cNvSpPr>
            <p:nvPr/>
          </p:nvSpPr>
          <p:spPr bwMode="auto">
            <a:xfrm>
              <a:off x="3216" y="2544"/>
              <a:ext cx="2304" cy="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8000"/>
                  </a:solidFill>
                </a:rPr>
                <a:t>Domain 3:  Instruction</a:t>
              </a:r>
              <a:endParaRPr lang="en-US" sz="1600" b="0" dirty="0" smtClean="0">
                <a:solidFill>
                  <a:srgbClr val="008000"/>
                </a:solidFill>
              </a:endParaRPr>
            </a:p>
            <a:p>
              <a:pPr eaLnBrk="0" hangingPunct="0">
                <a:buFontTx/>
                <a:buChar char="•"/>
              </a:pPr>
              <a:r>
                <a:rPr lang="en-US" sz="1600" b="0" dirty="0" smtClean="0">
                  <a:solidFill>
                    <a:srgbClr val="008000"/>
                  </a:solidFill>
                </a:rPr>
                <a:t>Communicating with Students</a:t>
              </a:r>
            </a:p>
            <a:p>
              <a:pPr eaLnBrk="0" hangingPunct="0">
                <a:buFontTx/>
                <a:buChar char="•"/>
              </a:pPr>
              <a:r>
                <a:rPr lang="en-US" sz="1600" b="0" dirty="0" smtClean="0">
                  <a:solidFill>
                    <a:srgbClr val="008000"/>
                  </a:solidFill>
                </a:rPr>
                <a:t>Using Questioning and Discussion </a:t>
              </a:r>
            </a:p>
            <a:p>
              <a:pPr eaLnBrk="0" hangingPunct="0"/>
              <a:r>
                <a:rPr lang="en-US" sz="1600" b="0" dirty="0" smtClean="0">
                  <a:solidFill>
                    <a:srgbClr val="008000"/>
                  </a:solidFill>
                </a:rPr>
                <a:t>  Techniques</a:t>
              </a:r>
            </a:p>
            <a:p>
              <a:pPr eaLnBrk="0" hangingPunct="0">
                <a:buFontTx/>
                <a:buChar char="•"/>
              </a:pPr>
              <a:r>
                <a:rPr lang="en-US" sz="1600" b="0" dirty="0" smtClean="0">
                  <a:solidFill>
                    <a:srgbClr val="008000"/>
                  </a:solidFill>
                </a:rPr>
                <a:t>Engaging Students in Learning</a:t>
              </a:r>
            </a:p>
            <a:p>
              <a:pPr eaLnBrk="0" hangingPunct="0">
                <a:buFontTx/>
                <a:buChar char="•"/>
              </a:pPr>
              <a:r>
                <a:rPr lang="en-US" sz="1600" b="0" dirty="0" smtClean="0">
                  <a:solidFill>
                    <a:srgbClr val="008000"/>
                  </a:solidFill>
                </a:rPr>
                <a:t>Using Assessment in Instruction</a:t>
              </a:r>
            </a:p>
            <a:p>
              <a:pPr eaLnBrk="0" hangingPunct="0">
                <a:buFontTx/>
                <a:buChar char="•"/>
              </a:pPr>
              <a:r>
                <a:rPr lang="en-US" sz="1600" b="0" dirty="0" smtClean="0">
                  <a:solidFill>
                    <a:srgbClr val="008000"/>
                  </a:solidFill>
                </a:rPr>
                <a:t>Demonstrating Flexibility and     	Responsiveness</a:t>
              </a:r>
            </a:p>
          </p:txBody>
        </p:sp>
        <p:sp>
          <p:nvSpPr>
            <p:cNvPr id="29708" name="Rectangle 33"/>
            <p:cNvSpPr>
              <a:spLocks noChangeArrowheads="1"/>
            </p:cNvSpPr>
            <p:nvPr/>
          </p:nvSpPr>
          <p:spPr bwMode="auto">
            <a:xfrm>
              <a:off x="720" y="1248"/>
              <a:ext cx="2496" cy="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996633"/>
                  </a:solidFill>
                  <a:ea typeface="ＭＳ Ｐゴシック" charset="0"/>
                  <a:cs typeface="ＭＳ Ｐゴシック" charset="0"/>
                </a:rPr>
                <a:t>Domain 1:  Planning and Preparation</a:t>
              </a:r>
              <a:endParaRPr lang="en-US" sz="1600" dirty="0" smtClean="0">
                <a:solidFill>
                  <a:srgbClr val="996633"/>
                </a:solidFill>
                <a:ea typeface="ＭＳ Ｐゴシック" charset="0"/>
                <a:cs typeface="ＭＳ Ｐゴシック" charset="0"/>
              </a:endParaRP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996633"/>
                  </a:solidFill>
                  <a:ea typeface="ＭＳ Ｐゴシック" charset="0"/>
                  <a:cs typeface="ＭＳ Ｐゴシック" charset="0"/>
                </a:rPr>
                <a:t>Designing Student Assessments </a:t>
              </a:r>
              <a:endParaRPr lang="en-US" sz="1600" b="1" dirty="0" smtClean="0">
                <a:solidFill>
                  <a:srgbClr val="996633"/>
                </a:solidFill>
                <a:ea typeface="ＭＳ Ｐゴシック" charset="0"/>
                <a:cs typeface="ＭＳ Ｐゴシック" charset="0"/>
              </a:endParaRPr>
            </a:p>
          </p:txBody>
        </p:sp>
        <p:sp>
          <p:nvSpPr>
            <p:cNvPr id="29709" name="Rectangle 34"/>
            <p:cNvSpPr>
              <a:spLocks noChangeArrowheads="1"/>
            </p:cNvSpPr>
            <p:nvPr/>
          </p:nvSpPr>
          <p:spPr bwMode="auto">
            <a:xfrm>
              <a:off x="3216" y="1258"/>
              <a:ext cx="2640" cy="1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p>
              <a:pPr eaLnBrk="0" hangingPunct="0">
                <a:tabLst>
                  <a:tab pos="114300" algn="l"/>
                </a:tabLst>
              </a:pPr>
              <a:r>
                <a:rPr lang="en-US" sz="1600" b="1" dirty="0" smtClean="0">
                  <a:solidFill>
                    <a:srgbClr val="008000"/>
                  </a:solidFill>
                  <a:ea typeface="ＭＳ Ｐゴシック" charset="0"/>
                  <a:cs typeface="ＭＳ Ｐゴシック" charset="0"/>
                </a:rPr>
                <a:t>Domain 2:  The Classroom Environment</a:t>
              </a:r>
              <a:endParaRPr lang="en-US" sz="1600" dirty="0" smtClean="0">
                <a:solidFill>
                  <a:srgbClr val="008000"/>
                </a:solidFill>
                <a:ea typeface="ＭＳ Ｐゴシック" charset="0"/>
                <a:cs typeface="ＭＳ Ｐゴシック" charset="0"/>
              </a:endParaRPr>
            </a:p>
            <a:p>
              <a:pPr eaLnBrk="0" hangingPunct="0">
                <a:buFontTx/>
                <a:buChar char="•"/>
                <a:tabLst>
                  <a:tab pos="114300" algn="l"/>
                </a:tabLst>
              </a:pPr>
              <a:r>
                <a:rPr lang="en-US" sz="1600" dirty="0" smtClean="0">
                  <a:solidFill>
                    <a:srgbClr val="008000"/>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008000"/>
                  </a:solidFill>
                  <a:ea typeface="ＭＳ Ｐゴシック" charset="0"/>
                  <a:cs typeface="ＭＳ Ｐゴシック" charset="0"/>
                </a:rPr>
                <a:t>Organizing Physical Space</a:t>
              </a:r>
            </a:p>
          </p:txBody>
        </p:sp>
      </p:grpSp>
      <p:sp>
        <p:nvSpPr>
          <p:cNvPr id="29704"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29705"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2773438123"/>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0"/>
            <a:ext cx="7499350" cy="838200"/>
          </a:xfrm>
        </p:spPr>
        <p:txBody>
          <a:bodyPr vert="horz" wrap="square" lIns="91440" tIns="45720" rIns="91440" bIns="45720" numCol="1" anchorCtr="0" compatLnSpc="1">
            <a:prstTxWarp prst="textNoShape">
              <a:avLst/>
            </a:prstTxWarp>
          </a:bodyPr>
          <a:lstStyle/>
          <a:p>
            <a:pPr algn="ctr" eaLnBrk="1" hangingPunct="1">
              <a:defRPr/>
            </a:pPr>
            <a:r>
              <a:rPr lang="en-US" dirty="0">
                <a:effectLst>
                  <a:outerShdw blurRad="38100" dist="38100" dir="2700000" algn="tl">
                    <a:srgbClr val="DDDDDD"/>
                  </a:outerShdw>
                </a:effectLst>
                <a:latin typeface="Gill Sans MT" charset="0"/>
                <a:cs typeface="+mj-cs"/>
              </a:rPr>
              <a:t>Worksheet #</a:t>
            </a:r>
            <a:r>
              <a:rPr lang="en-US" dirty="0" smtClean="0">
                <a:effectLst>
                  <a:outerShdw blurRad="38100" dist="38100" dir="2700000" algn="tl">
                    <a:srgbClr val="DDDDDD"/>
                  </a:outerShdw>
                </a:effectLst>
                <a:latin typeface="Gill Sans MT" charset="0"/>
                <a:cs typeface="+mj-cs"/>
              </a:rPr>
              <a:t>2-pg 4</a:t>
            </a:r>
            <a:endParaRPr lang="en-US" dirty="0">
              <a:effectLst>
                <a:outerShdw blurRad="38100" dist="38100" dir="2700000" algn="tl">
                  <a:srgbClr val="DDDDDD"/>
                </a:outerShdw>
              </a:effectLst>
              <a:latin typeface="Gill Sans MT" charset="0"/>
              <a:cs typeface="+mj-cs"/>
            </a:endParaRPr>
          </a:p>
        </p:txBody>
      </p:sp>
      <p:sp>
        <p:nvSpPr>
          <p:cNvPr id="31746"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4D457FA5-E9F6-134C-B66A-72491BECDD68}" type="datetime1">
              <a:rPr lang="en-US" sz="1200">
                <a:solidFill>
                  <a:srgbClr val="B5A788"/>
                </a:solidFill>
              </a:rPr>
              <a:pPr/>
              <a:t>11/16/11</a:t>
            </a:fld>
            <a:endParaRPr lang="en-US" sz="1200">
              <a:solidFill>
                <a:srgbClr val="B5A788"/>
              </a:solidFill>
            </a:endParaRPr>
          </a:p>
        </p:txBody>
      </p:sp>
      <p:sp>
        <p:nvSpPr>
          <p:cNvPr id="4" name="Footer Placeholder 3"/>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31748"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0C29C57-2168-9245-9FC2-86C53525D8D8}" type="slidenum">
              <a:rPr lang="en-US" sz="1200">
                <a:solidFill>
                  <a:srgbClr val="B5A788"/>
                </a:solidFill>
              </a:rPr>
              <a:pPr/>
              <a:t>18</a:t>
            </a:fld>
            <a:endParaRPr lang="en-US" sz="1200">
              <a:solidFill>
                <a:srgbClr val="B5A788"/>
              </a:solidFill>
            </a:endParaRPr>
          </a:p>
        </p:txBody>
      </p:sp>
      <p:sp>
        <p:nvSpPr>
          <p:cNvPr id="6" name="Rectangle 3"/>
          <p:cNvSpPr txBox="1">
            <a:spLocks noChangeArrowheads="1"/>
          </p:cNvSpPr>
          <p:nvPr/>
        </p:nvSpPr>
        <p:spPr>
          <a:xfrm>
            <a:off x="1295400" y="1905000"/>
            <a:ext cx="7498080" cy="4800600"/>
          </a:xfrm>
          <a:prstGeom prst="rect">
            <a:avLst/>
          </a:prstGeom>
        </p:spPr>
        <p:txBody>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algn="ctr">
              <a:buFont typeface="Wingdings" charset="0"/>
              <a:buNone/>
            </a:pPr>
            <a:endParaRPr lang="en-US" dirty="0" smtClean="0">
              <a:latin typeface="Gill Sans MT" charset="0"/>
            </a:endParaRPr>
          </a:p>
          <a:p>
            <a:pPr algn="ctr">
              <a:buFont typeface="Wingdings" charset="0"/>
              <a:buNone/>
            </a:pPr>
            <a:r>
              <a:rPr lang="en-US" sz="4000" b="1" dirty="0" smtClean="0">
                <a:latin typeface="Gill Sans MT" charset="0"/>
              </a:rPr>
              <a:t>Identifying the Domains</a:t>
            </a:r>
            <a:r>
              <a:rPr lang="en-US" sz="4000" dirty="0" smtClean="0">
                <a:latin typeface="Gill Sans MT" charset="0"/>
              </a:rPr>
              <a:t>: Extending our Learning of the Domains</a:t>
            </a:r>
            <a:endParaRPr lang="en-US" sz="4000" dirty="0">
              <a:latin typeface="Gill Sans MT" charset="0"/>
            </a:endParaRPr>
          </a:p>
        </p:txBody>
      </p:sp>
    </p:spTree>
    <p:extLst>
      <p:ext uri="{BB962C8B-B14F-4D97-AF65-F5344CB8AC3E}">
        <p14:creationId xmlns:p14="http://schemas.microsoft.com/office/powerpoint/2010/main" val="171607120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379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59D96662-3EFD-0F4F-A367-0BCBB29D09EA}" type="slidenum">
              <a:rPr lang="en-US" sz="1200" b="0" smtClean="0">
                <a:solidFill>
                  <a:prstClr val="black"/>
                </a:solidFill>
                <a:latin typeface="Arial Black" charset="0"/>
              </a:rPr>
              <a:pPr algn="r"/>
              <a:t>19</a:t>
            </a:fld>
            <a:endParaRPr lang="en-US" sz="1200" b="0" smtClean="0">
              <a:solidFill>
                <a:prstClr val="black"/>
              </a:solidFill>
              <a:latin typeface="Arial Black" charset="0"/>
            </a:endParaRPr>
          </a:p>
        </p:txBody>
      </p:sp>
      <p:sp>
        <p:nvSpPr>
          <p:cNvPr id="3379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84F46B3-7A6F-5047-B195-66B89E623C6F}" type="datetime1">
              <a:rPr lang="en-US" sz="1200" b="0" smtClean="0">
                <a:solidFill>
                  <a:prstClr val="black"/>
                </a:solidFill>
              </a:rPr>
              <a:pPr/>
              <a:t>11/16/11</a:t>
            </a:fld>
            <a:endParaRPr lang="en-US" sz="1200" b="0" smtClean="0">
              <a:solidFill>
                <a:prstClr val="black"/>
              </a:solidFill>
            </a:endParaRPr>
          </a:p>
        </p:txBody>
      </p:sp>
      <p:sp>
        <p:nvSpPr>
          <p:cNvPr id="1331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2400" b="1" dirty="0" smtClean="0">
                <a:solidFill>
                  <a:schemeClr val="tx2">
                    <a:satMod val="130000"/>
                  </a:schemeClr>
                </a:solidFill>
                <a:ea typeface="+mj-ea"/>
                <a:cs typeface="+mj-cs"/>
              </a:rPr>
              <a:t>A Framework for Teaching:</a:t>
            </a:r>
            <a:br>
              <a:rPr lang="en-US" sz="2400" b="1" dirty="0" smtClean="0">
                <a:solidFill>
                  <a:schemeClr val="tx2">
                    <a:satMod val="130000"/>
                  </a:schemeClr>
                </a:solidFill>
                <a:ea typeface="+mj-ea"/>
                <a:cs typeface="+mj-cs"/>
              </a:rPr>
            </a:br>
            <a:r>
              <a:rPr lang="en-US" sz="2400" b="1" dirty="0" smtClean="0">
                <a:solidFill>
                  <a:schemeClr val="tx2">
                    <a:satMod val="130000"/>
                  </a:schemeClr>
                </a:solidFill>
                <a:ea typeface="+mj-ea"/>
                <a:cs typeface="+mj-cs"/>
              </a:rPr>
              <a:t>Components of Professional Practice</a:t>
            </a:r>
            <a:endParaRPr lang="en-US" sz="2400" dirty="0" smtClean="0">
              <a:solidFill>
                <a:schemeClr val="tx2">
                  <a:satMod val="130000"/>
                </a:schemeClr>
              </a:solidFill>
              <a:ea typeface="+mj-ea"/>
              <a:cs typeface="+mj-cs"/>
            </a:endParaRPr>
          </a:p>
        </p:txBody>
      </p:sp>
      <p:sp>
        <p:nvSpPr>
          <p:cNvPr id="33798"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33799" name="Group 30"/>
          <p:cNvGrpSpPr>
            <a:grpSpLocks/>
          </p:cNvGrpSpPr>
          <p:nvPr/>
        </p:nvGrpSpPr>
        <p:grpSpPr bwMode="auto">
          <a:xfrm>
            <a:off x="1003300" y="1955800"/>
            <a:ext cx="7848600" cy="3932238"/>
            <a:chOff x="720" y="1248"/>
            <a:chExt cx="4944" cy="2477"/>
          </a:xfrm>
        </p:grpSpPr>
        <p:sp>
          <p:nvSpPr>
            <p:cNvPr id="33802" name="Rectangle 31"/>
            <p:cNvSpPr>
              <a:spLocks noChangeArrowheads="1"/>
            </p:cNvSpPr>
            <p:nvPr/>
          </p:nvSpPr>
          <p:spPr bwMode="auto">
            <a:xfrm>
              <a:off x="720" y="2544"/>
              <a:ext cx="2448"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996633"/>
                  </a:solidFill>
                  <a:ea typeface="ＭＳ Ｐゴシック" charset="0"/>
                  <a:cs typeface="ＭＳ Ｐゴシック" charset="0"/>
                </a:rPr>
                <a:t>Domain 4:  Professional Responsibilities</a:t>
              </a:r>
            </a:p>
            <a:p>
              <a:pPr eaLnBrk="0" hangingPunct="0"/>
              <a:r>
                <a:rPr lang="en-US" sz="1400" dirty="0" smtClean="0">
                  <a:solidFill>
                    <a:srgbClr val="996633"/>
                  </a:solidFill>
                  <a:ea typeface="ＭＳ Ｐゴシック" charset="0"/>
                  <a:cs typeface="ＭＳ Ｐゴシック" charset="0"/>
                </a:rPr>
                <a:t>a. Reflecting on Teaching</a:t>
              </a:r>
            </a:p>
            <a:p>
              <a:pPr eaLnBrk="0" hangingPunct="0"/>
              <a:r>
                <a:rPr lang="en-US" sz="1400" dirty="0" smtClean="0">
                  <a:solidFill>
                    <a:srgbClr val="996633"/>
                  </a:solidFill>
                  <a:ea typeface="ＭＳ Ｐゴシック" charset="0"/>
                  <a:cs typeface="ＭＳ Ｐゴシック" charset="0"/>
                </a:rPr>
                <a:t>b. Maintaining Accurate Records</a:t>
              </a:r>
            </a:p>
            <a:p>
              <a:pPr eaLnBrk="0" hangingPunct="0"/>
              <a:r>
                <a:rPr lang="en-US" sz="1400" dirty="0" smtClean="0">
                  <a:solidFill>
                    <a:srgbClr val="996633"/>
                  </a:solidFill>
                  <a:ea typeface="ＭＳ Ｐゴシック" charset="0"/>
                  <a:cs typeface="ＭＳ Ｐゴシック" charset="0"/>
                </a:rPr>
                <a:t>c. Communicating with Families</a:t>
              </a:r>
            </a:p>
            <a:p>
              <a:pPr eaLnBrk="0" hangingPunct="0"/>
              <a:r>
                <a:rPr lang="en-US" sz="1400" dirty="0" smtClean="0">
                  <a:solidFill>
                    <a:srgbClr val="996633"/>
                  </a:solidFill>
                  <a:ea typeface="ＭＳ Ｐゴシック" charset="0"/>
                  <a:cs typeface="ＭＳ Ｐゴシック" charset="0"/>
                </a:rPr>
                <a:t>d. Participating in a Professional Community</a:t>
              </a:r>
            </a:p>
            <a:p>
              <a:pPr eaLnBrk="0" hangingPunct="0"/>
              <a:r>
                <a:rPr lang="en-US" sz="1400" dirty="0" smtClean="0">
                  <a:solidFill>
                    <a:srgbClr val="996633"/>
                  </a:solidFill>
                  <a:ea typeface="ＭＳ Ｐゴシック" charset="0"/>
                  <a:cs typeface="ＭＳ Ｐゴシック" charset="0"/>
                </a:rPr>
                <a:t>e. Growing and Developing Professionally</a:t>
              </a:r>
            </a:p>
            <a:p>
              <a:pPr eaLnBrk="0" hangingPunct="0"/>
              <a:r>
                <a:rPr lang="en-US" sz="1400" dirty="0" smtClean="0">
                  <a:solidFill>
                    <a:srgbClr val="996633"/>
                  </a:solidFill>
                  <a:ea typeface="ＭＳ Ｐゴシック" charset="0"/>
                  <a:cs typeface="ＭＳ Ｐゴシック" charset="0"/>
                </a:rPr>
                <a:t>f. Showing Professionalism</a:t>
              </a:r>
              <a:r>
                <a:rPr lang="en-US" sz="1400" dirty="0" smtClean="0">
                  <a:solidFill>
                    <a:srgbClr val="FF3399"/>
                  </a:solidFill>
                  <a:ea typeface="ＭＳ Ｐゴシック" charset="0"/>
                  <a:cs typeface="ＭＳ Ｐゴシック" charset="0"/>
                </a:rPr>
                <a:t>	</a:t>
              </a:r>
            </a:p>
          </p:txBody>
        </p:sp>
        <p:sp>
          <p:nvSpPr>
            <p:cNvPr id="33803" name="Text Box 32"/>
            <p:cNvSpPr txBox="1">
              <a:spLocks noChangeArrowheads="1"/>
            </p:cNvSpPr>
            <p:nvPr/>
          </p:nvSpPr>
          <p:spPr bwMode="auto">
            <a:xfrm>
              <a:off x="3216" y="2544"/>
              <a:ext cx="2304"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8000"/>
                  </a:solidFill>
                </a:rPr>
                <a:t>Domain 3:  Instruction</a:t>
              </a:r>
              <a:endParaRPr lang="en-US" sz="1600" b="0" dirty="0" smtClean="0">
                <a:solidFill>
                  <a:srgbClr val="008000"/>
                </a:solidFill>
              </a:endParaRPr>
            </a:p>
            <a:p>
              <a:pPr eaLnBrk="0" hangingPunct="0"/>
              <a:r>
                <a:rPr lang="en-US" sz="1400" b="0" dirty="0" smtClean="0">
                  <a:solidFill>
                    <a:srgbClr val="008000"/>
                  </a:solidFill>
                </a:rPr>
                <a:t>a. Communicating with Students</a:t>
              </a:r>
            </a:p>
            <a:p>
              <a:pPr eaLnBrk="0" hangingPunct="0"/>
              <a:r>
                <a:rPr lang="en-US" sz="1400" b="0" dirty="0" smtClean="0">
                  <a:solidFill>
                    <a:srgbClr val="008000"/>
                  </a:solidFill>
                </a:rPr>
                <a:t>b. Using Questioning and Discussion </a:t>
              </a:r>
            </a:p>
            <a:p>
              <a:pPr eaLnBrk="0" hangingPunct="0"/>
              <a:r>
                <a:rPr lang="en-US" sz="1400" b="0" dirty="0" smtClean="0">
                  <a:solidFill>
                    <a:srgbClr val="008000"/>
                  </a:solidFill>
                </a:rPr>
                <a:t>  Techniques</a:t>
              </a:r>
            </a:p>
            <a:p>
              <a:pPr eaLnBrk="0" hangingPunct="0"/>
              <a:r>
                <a:rPr lang="en-US" sz="1400" b="0" dirty="0" smtClean="0">
                  <a:solidFill>
                    <a:srgbClr val="008000"/>
                  </a:solidFill>
                </a:rPr>
                <a:t>c. Engaging Students in Learning</a:t>
              </a:r>
            </a:p>
            <a:p>
              <a:pPr eaLnBrk="0" hangingPunct="0"/>
              <a:r>
                <a:rPr lang="en-US" sz="1400" b="0" dirty="0" smtClean="0">
                  <a:solidFill>
                    <a:srgbClr val="008000"/>
                  </a:solidFill>
                </a:rPr>
                <a:t>d. Using Assessment in Instruction</a:t>
              </a:r>
            </a:p>
            <a:p>
              <a:pPr eaLnBrk="0" hangingPunct="0"/>
              <a:r>
                <a:rPr lang="en-US" sz="1400" b="0" dirty="0" smtClean="0">
                  <a:solidFill>
                    <a:srgbClr val="008000"/>
                  </a:solidFill>
                </a:rPr>
                <a:t>e. Demonstrating Flexibility and     	Responsiveness</a:t>
              </a:r>
            </a:p>
          </p:txBody>
        </p:sp>
        <p:sp>
          <p:nvSpPr>
            <p:cNvPr id="33804" name="Rectangle 33"/>
            <p:cNvSpPr>
              <a:spLocks noChangeArrowheads="1"/>
            </p:cNvSpPr>
            <p:nvPr/>
          </p:nvSpPr>
          <p:spPr bwMode="auto">
            <a:xfrm>
              <a:off x="720" y="1248"/>
              <a:ext cx="2496"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996633"/>
                  </a:solidFill>
                  <a:ea typeface="ＭＳ Ｐゴシック" charset="0"/>
                  <a:cs typeface="ＭＳ Ｐゴシック" charset="0"/>
                </a:rPr>
                <a:t>Domain 1:  Planning and Preparation</a:t>
              </a:r>
              <a:endParaRPr lang="en-US" sz="1600" dirty="0" smtClean="0">
                <a:solidFill>
                  <a:srgbClr val="996633"/>
                </a:solidFill>
                <a:ea typeface="ＭＳ Ｐゴシック" charset="0"/>
                <a:cs typeface="ＭＳ Ｐゴシック" charset="0"/>
              </a:endParaRPr>
            </a:p>
            <a:p>
              <a:pPr eaLnBrk="0" hangingPunct="0">
                <a:tabLst>
                  <a:tab pos="114300" algn="l"/>
                </a:tabLst>
              </a:pPr>
              <a:r>
                <a:rPr lang="en-US" sz="1600" dirty="0" smtClean="0">
                  <a:solidFill>
                    <a:srgbClr val="996633"/>
                  </a:solidFill>
                  <a:ea typeface="ＭＳ Ｐゴシック" charset="0"/>
                  <a:cs typeface="ＭＳ Ｐゴシック" charset="0"/>
                </a:rPr>
                <a:t>a. </a:t>
              </a:r>
              <a:r>
                <a:rPr lang="en-US" sz="1400" dirty="0" smtClean="0">
                  <a:solidFill>
                    <a:srgbClr val="996633"/>
                  </a:solidFill>
                  <a:ea typeface="ＭＳ Ｐゴシック" charset="0"/>
                  <a:cs typeface="ＭＳ Ｐゴシック" charset="0"/>
                </a:rPr>
                <a:t>Demonstrating Knowledge of  Content     	and Pedagogy</a:t>
              </a:r>
            </a:p>
            <a:p>
              <a:pPr eaLnBrk="0" hangingPunct="0">
                <a:tabLst>
                  <a:tab pos="114300" algn="l"/>
                </a:tabLst>
              </a:pPr>
              <a:r>
                <a:rPr lang="en-US" sz="1400" dirty="0" smtClean="0">
                  <a:solidFill>
                    <a:srgbClr val="996633"/>
                  </a:solidFill>
                  <a:ea typeface="ＭＳ Ｐゴシック" charset="0"/>
                  <a:cs typeface="ＭＳ Ｐゴシック" charset="0"/>
                </a:rPr>
                <a:t>b. Demonstrating Knowledge of Students</a:t>
              </a:r>
            </a:p>
            <a:p>
              <a:pPr eaLnBrk="0" hangingPunct="0">
                <a:tabLst>
                  <a:tab pos="114300" algn="l"/>
                </a:tabLst>
              </a:pPr>
              <a:r>
                <a:rPr lang="en-US" sz="1400" dirty="0" smtClean="0">
                  <a:solidFill>
                    <a:srgbClr val="996633"/>
                  </a:solidFill>
                  <a:ea typeface="ＭＳ Ｐゴシック" charset="0"/>
                  <a:cs typeface="ＭＳ Ｐゴシック" charset="0"/>
                </a:rPr>
                <a:t>c. Setting Instructional Outcomes</a:t>
              </a:r>
            </a:p>
            <a:p>
              <a:pPr eaLnBrk="0" hangingPunct="0">
                <a:tabLst>
                  <a:tab pos="114300" algn="l"/>
                </a:tabLst>
              </a:pPr>
              <a:r>
                <a:rPr lang="en-US" sz="1400" dirty="0" smtClean="0">
                  <a:solidFill>
                    <a:srgbClr val="996633"/>
                  </a:solidFill>
                  <a:ea typeface="ＭＳ Ｐゴシック" charset="0"/>
                  <a:cs typeface="ＭＳ Ｐゴシック" charset="0"/>
                </a:rPr>
                <a:t>d. Demonstrating Knowledge of Resources</a:t>
              </a:r>
            </a:p>
            <a:p>
              <a:pPr eaLnBrk="0" hangingPunct="0">
                <a:tabLst>
                  <a:tab pos="114300" algn="l"/>
                </a:tabLst>
              </a:pPr>
              <a:r>
                <a:rPr lang="en-US" sz="1400" dirty="0" smtClean="0">
                  <a:solidFill>
                    <a:srgbClr val="996633"/>
                  </a:solidFill>
                  <a:ea typeface="ＭＳ Ｐゴシック" charset="0"/>
                  <a:cs typeface="ＭＳ Ｐゴシック" charset="0"/>
                </a:rPr>
                <a:t>e. Designing Coherent Instruction</a:t>
              </a:r>
            </a:p>
            <a:p>
              <a:pPr eaLnBrk="0" hangingPunct="0">
                <a:tabLst>
                  <a:tab pos="114300" algn="l"/>
                </a:tabLst>
              </a:pPr>
              <a:r>
                <a:rPr lang="en-US" sz="1400" dirty="0" smtClean="0">
                  <a:solidFill>
                    <a:srgbClr val="996633"/>
                  </a:solidFill>
                  <a:ea typeface="ＭＳ Ｐゴシック" charset="0"/>
                  <a:cs typeface="ＭＳ Ｐゴシック" charset="0"/>
                </a:rPr>
                <a:t>f. Designing Student Assessments </a:t>
              </a:r>
              <a:endParaRPr lang="en-US" sz="1400" b="1" dirty="0" smtClean="0">
                <a:solidFill>
                  <a:srgbClr val="996633"/>
                </a:solidFill>
                <a:ea typeface="ＭＳ Ｐゴシック" charset="0"/>
                <a:cs typeface="ＭＳ Ｐゴシック" charset="0"/>
              </a:endParaRPr>
            </a:p>
          </p:txBody>
        </p:sp>
        <p:sp>
          <p:nvSpPr>
            <p:cNvPr id="33805" name="Rectangle 34"/>
            <p:cNvSpPr>
              <a:spLocks noChangeArrowheads="1"/>
            </p:cNvSpPr>
            <p:nvPr/>
          </p:nvSpPr>
          <p:spPr bwMode="auto">
            <a:xfrm>
              <a:off x="3216" y="1248"/>
              <a:ext cx="2448" cy="1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400" b="1" dirty="0" smtClean="0">
                  <a:solidFill>
                    <a:srgbClr val="008000"/>
                  </a:solidFill>
                  <a:ea typeface="ＭＳ Ｐゴシック" charset="0"/>
                  <a:cs typeface="ＭＳ Ｐゴシック" charset="0"/>
                </a:rPr>
                <a:t>Domain 2:  The Classroom Environment</a:t>
              </a:r>
            </a:p>
            <a:p>
              <a:pPr eaLnBrk="0" hangingPunct="0">
                <a:tabLst>
                  <a:tab pos="114300" algn="l"/>
                </a:tabLst>
              </a:pPr>
              <a:r>
                <a:rPr lang="en-US" sz="1400" dirty="0" smtClean="0">
                  <a:solidFill>
                    <a:srgbClr val="008000"/>
                  </a:solidFill>
                  <a:ea typeface="ＭＳ Ｐゴシック" charset="0"/>
                  <a:cs typeface="ＭＳ Ｐゴシック" charset="0"/>
                </a:rPr>
                <a:t>a. Creating an Environment of Respect 		and Rapport</a:t>
              </a:r>
            </a:p>
            <a:p>
              <a:pPr eaLnBrk="0" hangingPunct="0">
                <a:tabLst>
                  <a:tab pos="114300" algn="l"/>
                </a:tabLst>
              </a:pPr>
              <a:r>
                <a:rPr lang="en-US" sz="1400" dirty="0" smtClean="0">
                  <a:solidFill>
                    <a:srgbClr val="008000"/>
                  </a:solidFill>
                  <a:ea typeface="ＭＳ Ｐゴシック" charset="0"/>
                  <a:cs typeface="ＭＳ Ｐゴシック" charset="0"/>
                </a:rPr>
                <a:t>b. Establishing a Culture for Learning</a:t>
              </a:r>
            </a:p>
            <a:p>
              <a:pPr eaLnBrk="0" hangingPunct="0">
                <a:tabLst>
                  <a:tab pos="114300" algn="l"/>
                </a:tabLst>
              </a:pPr>
              <a:r>
                <a:rPr lang="en-US" sz="1400" dirty="0" smtClean="0">
                  <a:solidFill>
                    <a:srgbClr val="008000"/>
                  </a:solidFill>
                  <a:ea typeface="ＭＳ Ｐゴシック" charset="0"/>
                  <a:cs typeface="ＭＳ Ｐゴシック" charset="0"/>
                </a:rPr>
                <a:t>c. Managing Classroom Procedures</a:t>
              </a:r>
            </a:p>
            <a:p>
              <a:pPr eaLnBrk="0" hangingPunct="0">
                <a:tabLst>
                  <a:tab pos="114300" algn="l"/>
                </a:tabLst>
              </a:pPr>
              <a:r>
                <a:rPr lang="en-US" sz="1400" dirty="0" smtClean="0">
                  <a:solidFill>
                    <a:srgbClr val="008000"/>
                  </a:solidFill>
                  <a:ea typeface="ＭＳ Ｐゴシック" charset="0"/>
                  <a:cs typeface="ＭＳ Ｐゴシック" charset="0"/>
                </a:rPr>
                <a:t>d. Managing Student Behavior</a:t>
              </a:r>
            </a:p>
            <a:p>
              <a:pPr eaLnBrk="0" hangingPunct="0">
                <a:tabLst>
                  <a:tab pos="114300" algn="l"/>
                </a:tabLst>
              </a:pPr>
              <a:r>
                <a:rPr lang="en-US" sz="1400" dirty="0" smtClean="0">
                  <a:solidFill>
                    <a:srgbClr val="008000"/>
                  </a:solidFill>
                  <a:ea typeface="ＭＳ Ｐゴシック" charset="0"/>
                  <a:cs typeface="ＭＳ Ｐゴシック" charset="0"/>
                </a:rPr>
                <a:t>e. Organizing Physical Space</a:t>
              </a:r>
            </a:p>
          </p:txBody>
        </p:sp>
      </p:grpSp>
      <p:sp>
        <p:nvSpPr>
          <p:cNvPr id="33800"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33801"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3226310437"/>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19200" y="304800"/>
            <a:ext cx="8229600" cy="906463"/>
          </a:xfrm>
        </p:spPr>
        <p:txBody>
          <a:bodyPr/>
          <a:lstStyle/>
          <a:p>
            <a:pPr eaLnBrk="1" hangingPunct="1"/>
            <a:r>
              <a:rPr lang="en-US" dirty="0" smtClean="0">
                <a:latin typeface="Calibri" pitchFamily="34" charset="0"/>
              </a:rPr>
              <a:t>Project Development - Goal</a:t>
            </a:r>
          </a:p>
        </p:txBody>
      </p:sp>
      <p:sp>
        <p:nvSpPr>
          <p:cNvPr id="4099" name="Rectangle 3"/>
          <p:cNvSpPr>
            <a:spLocks noGrp="1" noChangeArrowheads="1"/>
          </p:cNvSpPr>
          <p:nvPr>
            <p:ph idx="1"/>
          </p:nvPr>
        </p:nvSpPr>
        <p:spPr>
          <a:xfrm>
            <a:off x="762000" y="2057400"/>
            <a:ext cx="8229600" cy="4068763"/>
          </a:xfrm>
        </p:spPr>
        <p:txBody>
          <a:bodyPr/>
          <a:lstStyle/>
          <a:p>
            <a:pPr eaLnBrk="1" hangingPunct="1">
              <a:buSzPct val="75000"/>
              <a:buFont typeface="Wingdings" pitchFamily="2" charset="2"/>
              <a:buChar char="§"/>
            </a:pPr>
            <a:r>
              <a:rPr lang="en-US" sz="3200" i="1" dirty="0" smtClean="0">
                <a:latin typeface="Calibri"/>
                <a:ea typeface="Calibri"/>
                <a:cs typeface="Times New Roman"/>
              </a:rPr>
              <a:t>To </a:t>
            </a:r>
            <a:r>
              <a:rPr lang="en-US" sz="3200" i="1" dirty="0">
                <a:latin typeface="Calibri"/>
                <a:ea typeface="Calibri"/>
                <a:cs typeface="Times New Roman"/>
              </a:rPr>
              <a:t>develop a teacher effectiveness model </a:t>
            </a:r>
            <a:r>
              <a:rPr lang="en-US" sz="3200" i="1" dirty="0" smtClean="0">
                <a:latin typeface="Calibri"/>
                <a:ea typeface="Calibri"/>
                <a:cs typeface="Times New Roman"/>
              </a:rPr>
              <a:t>that:</a:t>
            </a:r>
          </a:p>
          <a:p>
            <a:pPr marL="403225" lvl="1" indent="0" eaLnBrk="1" hangingPunct="1">
              <a:buSzPct val="75000"/>
              <a:buNone/>
            </a:pPr>
            <a:r>
              <a:rPr lang="en-US" sz="2800" i="1" dirty="0" smtClean="0">
                <a:latin typeface="Calibri"/>
                <a:ea typeface="Calibri"/>
                <a:cs typeface="Times New Roman"/>
              </a:rPr>
              <a:t> </a:t>
            </a:r>
          </a:p>
          <a:p>
            <a:pPr lvl="1" eaLnBrk="1" hangingPunct="1">
              <a:buSzPct val="75000"/>
              <a:buFont typeface="Wingdings" pitchFamily="2" charset="2"/>
              <a:buChar char="§"/>
            </a:pPr>
            <a:r>
              <a:rPr lang="en-US" sz="2800" i="1" dirty="0" smtClean="0">
                <a:latin typeface="Calibri"/>
                <a:ea typeface="Calibri"/>
                <a:cs typeface="Times New Roman"/>
              </a:rPr>
              <a:t>will </a:t>
            </a:r>
            <a:r>
              <a:rPr lang="en-US" sz="2800" i="1" dirty="0">
                <a:latin typeface="Calibri"/>
                <a:ea typeface="Calibri"/>
                <a:cs typeface="Times New Roman"/>
              </a:rPr>
              <a:t>reform </a:t>
            </a:r>
            <a:r>
              <a:rPr lang="en-US" sz="2800" i="1" dirty="0" smtClean="0">
                <a:latin typeface="Calibri"/>
                <a:ea typeface="Calibri"/>
                <a:cs typeface="Times New Roman"/>
              </a:rPr>
              <a:t>the way we evaluate teachers</a:t>
            </a:r>
          </a:p>
          <a:p>
            <a:pPr marL="403225" lvl="1" indent="0" eaLnBrk="1" hangingPunct="1">
              <a:buSzPct val="75000"/>
              <a:buNone/>
            </a:pPr>
            <a:endParaRPr lang="en-US" sz="2800" i="1" dirty="0" smtClean="0">
              <a:latin typeface="Calibri"/>
              <a:ea typeface="Calibri"/>
              <a:cs typeface="Times New Roman"/>
            </a:endParaRPr>
          </a:p>
          <a:p>
            <a:pPr lvl="1" eaLnBrk="1" hangingPunct="1">
              <a:buSzPct val="75000"/>
              <a:buFont typeface="Wingdings" pitchFamily="2" charset="2"/>
              <a:buChar char="§"/>
            </a:pPr>
            <a:r>
              <a:rPr lang="en-US" i="1" dirty="0" smtClean="0">
                <a:latin typeface="Calibri"/>
                <a:ea typeface="Calibri"/>
                <a:cs typeface="Times New Roman"/>
              </a:rPr>
              <a:t>and identify </a:t>
            </a:r>
            <a:r>
              <a:rPr lang="en-US" sz="2800" i="1" dirty="0" smtClean="0">
                <a:latin typeface="Calibri"/>
                <a:ea typeface="Calibri"/>
                <a:cs typeface="Times New Roman"/>
              </a:rPr>
              <a:t>critical </a:t>
            </a:r>
            <a:r>
              <a:rPr lang="en-US" sz="2800" i="1" dirty="0">
                <a:latin typeface="Calibri"/>
                <a:ea typeface="Calibri"/>
                <a:cs typeface="Times New Roman"/>
              </a:rPr>
              <a:t>components </a:t>
            </a:r>
            <a:r>
              <a:rPr lang="en-US" sz="2800" i="1" dirty="0" smtClean="0">
                <a:latin typeface="Calibri"/>
                <a:ea typeface="Calibri"/>
                <a:cs typeface="Times New Roman"/>
              </a:rPr>
              <a:t>of </a:t>
            </a:r>
            <a:r>
              <a:rPr lang="en-US" sz="2800" i="1" dirty="0">
                <a:latin typeface="Calibri"/>
                <a:ea typeface="Calibri"/>
                <a:cs typeface="Times New Roman"/>
              </a:rPr>
              <a:t>teacher training and </a:t>
            </a:r>
            <a:r>
              <a:rPr lang="en-US" sz="2800" i="1" dirty="0" smtClean="0">
                <a:latin typeface="Calibri"/>
                <a:ea typeface="Calibri"/>
                <a:cs typeface="Times New Roman"/>
              </a:rPr>
              <a:t>professional </a:t>
            </a:r>
            <a:r>
              <a:rPr lang="en-US" sz="2800" i="1" dirty="0">
                <a:latin typeface="Calibri"/>
                <a:ea typeface="Calibri"/>
                <a:cs typeface="Times New Roman"/>
              </a:rPr>
              <a:t>growth</a:t>
            </a:r>
            <a:endParaRPr lang="en-US" sz="2800" i="1" dirty="0" smtClean="0">
              <a:latin typeface="Calibri" pitchFamily="34" charset="0"/>
            </a:endParaRPr>
          </a:p>
          <a:p>
            <a:pPr marL="344487" lvl="1" indent="0" eaLnBrk="1" hangingPunct="1">
              <a:buNone/>
            </a:pPr>
            <a:endParaRPr lang="en-US" sz="3000" dirty="0" smtClean="0">
              <a:latin typeface="Calibri" pitchFamily="34" charset="0"/>
            </a:endParaRPr>
          </a:p>
        </p:txBody>
      </p:sp>
    </p:spTree>
  </p:cSld>
  <p:clrMapOvr>
    <a:masterClrMapping/>
  </p:clrMapOvr>
  <p:transition xmlns:p14="http://schemas.microsoft.com/office/powerpoint/2010/mai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584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52552CC-EBB5-B94C-9451-36C435AF0ADB}" type="slidenum">
              <a:rPr lang="en-US" sz="1200" b="0" smtClean="0">
                <a:solidFill>
                  <a:prstClr val="black"/>
                </a:solidFill>
                <a:latin typeface="Arial Black" charset="0"/>
              </a:rPr>
              <a:pPr algn="r"/>
              <a:t>20</a:t>
            </a:fld>
            <a:endParaRPr lang="en-US" sz="1200" b="0" smtClean="0">
              <a:solidFill>
                <a:prstClr val="black"/>
              </a:solidFill>
              <a:latin typeface="Arial Black" charset="0"/>
            </a:endParaRPr>
          </a:p>
        </p:txBody>
      </p:sp>
      <p:sp>
        <p:nvSpPr>
          <p:cNvPr id="35843"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FEECD26-91FA-DA4E-8550-79B2B4C0B3B2}" type="datetime1">
              <a:rPr lang="en-US" sz="1200" b="0" smtClean="0">
                <a:solidFill>
                  <a:prstClr val="black"/>
                </a:solidFill>
              </a:rPr>
              <a:pPr/>
              <a:t>11/16/11</a:t>
            </a:fld>
            <a:endParaRPr lang="en-US" sz="1200" b="0" smtClean="0">
              <a:solidFill>
                <a:prstClr val="black"/>
              </a:solidFill>
            </a:endParaRPr>
          </a:p>
        </p:txBody>
      </p:sp>
      <p:sp>
        <p:nvSpPr>
          <p:cNvPr id="14341"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Features of </a:t>
            </a:r>
            <a:r>
              <a:rPr lang="en-US" sz="4000" b="1" dirty="0" smtClean="0">
                <a:effectLst>
                  <a:outerShdw blurRad="38100" dist="38100" dir="2700000" algn="tl">
                    <a:srgbClr val="DDDDDD"/>
                  </a:outerShdw>
                </a:effectLst>
                <a:latin typeface="Gill Sans MT" charset="0"/>
                <a:cs typeface="+mj-cs"/>
              </a:rPr>
              <a:t/>
            </a:r>
            <a:br>
              <a:rPr lang="en-US" sz="4000" b="1" dirty="0" smtClean="0">
                <a:effectLst>
                  <a:outerShdw blurRad="38100" dist="38100" dir="2700000" algn="tl">
                    <a:srgbClr val="DDDDDD"/>
                  </a:outerShdw>
                </a:effectLst>
                <a:latin typeface="Gill Sans MT" charset="0"/>
                <a:cs typeface="+mj-cs"/>
              </a:rPr>
            </a:br>
            <a:r>
              <a:rPr lang="en-US" sz="4000" b="1" dirty="0" smtClean="0">
                <a:effectLst>
                  <a:outerShdw blurRad="38100" dist="38100" dir="2700000" algn="tl">
                    <a:srgbClr val="DDDDDD"/>
                  </a:outerShdw>
                </a:effectLst>
                <a:latin typeface="Gill Sans MT" charset="0"/>
                <a:cs typeface="+mj-cs"/>
              </a:rPr>
              <a:t>A </a:t>
            </a:r>
            <a:r>
              <a:rPr lang="en-US" sz="4000" b="1" dirty="0">
                <a:effectLst>
                  <a:outerShdw blurRad="38100" dist="38100" dir="2700000" algn="tl">
                    <a:srgbClr val="DDDDDD"/>
                  </a:outerShdw>
                </a:effectLst>
                <a:latin typeface="Gill Sans MT" charset="0"/>
                <a:cs typeface="+mj-cs"/>
              </a:rPr>
              <a:t>Framework for Teaching</a:t>
            </a:r>
          </a:p>
        </p:txBody>
      </p:sp>
      <p:sp>
        <p:nvSpPr>
          <p:cNvPr id="35845" name="Rectangle 3"/>
          <p:cNvSpPr>
            <a:spLocks noGrp="1" noChangeArrowheads="1"/>
          </p:cNvSpPr>
          <p:nvPr>
            <p:ph type="body" idx="4294967295"/>
          </p:nvPr>
        </p:nvSpPr>
        <p:spPr>
          <a:xfrm>
            <a:off x="914400" y="2057400"/>
            <a:ext cx="8229600" cy="3886200"/>
          </a:xfrm>
        </p:spPr>
        <p:txBody>
          <a:bodyPr>
            <a:normAutofit lnSpcReduction="10000"/>
          </a:bodyPr>
          <a:lstStyle/>
          <a:p>
            <a:pPr eaLnBrk="1" hangingPunct="1">
              <a:lnSpc>
                <a:spcPct val="90000"/>
              </a:lnSpc>
            </a:pPr>
            <a:r>
              <a:rPr lang="en-US" dirty="0">
                <a:latin typeface="Gill Sans MT" charset="0"/>
              </a:rPr>
              <a:t>Generic: applies to all grade levels, content areas</a:t>
            </a:r>
          </a:p>
          <a:p>
            <a:pPr eaLnBrk="1" hangingPunct="1">
              <a:lnSpc>
                <a:spcPct val="90000"/>
              </a:lnSpc>
            </a:pPr>
            <a:r>
              <a:rPr lang="en-US" dirty="0">
                <a:latin typeface="Gill Sans MT" charset="0"/>
              </a:rPr>
              <a:t>Not a </a:t>
            </a:r>
            <a:r>
              <a:rPr lang="en-US" dirty="0" smtClean="0">
                <a:latin typeface="Gill Sans MT" charset="0"/>
              </a:rPr>
              <a:t>checklist</a:t>
            </a:r>
          </a:p>
          <a:p>
            <a:pPr lvl="1" eaLnBrk="1" hangingPunct="1">
              <a:lnSpc>
                <a:spcPct val="90000"/>
              </a:lnSpc>
            </a:pPr>
            <a:r>
              <a:rPr lang="en-US" dirty="0" smtClean="0">
                <a:latin typeface="Gill Sans MT" charset="0"/>
              </a:rPr>
              <a:t>Evidence based/reflective</a:t>
            </a:r>
            <a:endParaRPr lang="en-US" dirty="0">
              <a:latin typeface="Gill Sans MT" charset="0"/>
            </a:endParaRPr>
          </a:p>
          <a:p>
            <a:pPr eaLnBrk="1" hangingPunct="1">
              <a:lnSpc>
                <a:spcPct val="90000"/>
              </a:lnSpc>
            </a:pPr>
            <a:r>
              <a:rPr lang="en-US" dirty="0">
                <a:latin typeface="Gill Sans MT" charset="0"/>
              </a:rPr>
              <a:t>Not prescriptive: tells the </a:t>
            </a:r>
            <a:r>
              <a:rPr lang="ja-JP" altLang="en-US" dirty="0">
                <a:latin typeface="Gill Sans MT" charset="0"/>
              </a:rPr>
              <a:t>“</a:t>
            </a:r>
            <a:r>
              <a:rPr lang="en-US" altLang="ja-JP" dirty="0">
                <a:latin typeface="Gill Sans MT" charset="0"/>
              </a:rPr>
              <a:t>what</a:t>
            </a:r>
            <a:r>
              <a:rPr lang="ja-JP" altLang="en-US" dirty="0">
                <a:latin typeface="Gill Sans MT" charset="0"/>
              </a:rPr>
              <a:t>”</a:t>
            </a:r>
            <a:r>
              <a:rPr lang="en-US" altLang="ja-JP" dirty="0">
                <a:latin typeface="Gill Sans MT" charset="0"/>
              </a:rPr>
              <a:t> of teaching, not </a:t>
            </a:r>
            <a:r>
              <a:rPr lang="ja-JP" altLang="en-US" dirty="0">
                <a:latin typeface="Gill Sans MT" charset="0"/>
              </a:rPr>
              <a:t>“</a:t>
            </a:r>
            <a:r>
              <a:rPr lang="en-US" altLang="ja-JP" dirty="0">
                <a:latin typeface="Gill Sans MT" charset="0"/>
              </a:rPr>
              <a:t>how</a:t>
            </a:r>
            <a:r>
              <a:rPr lang="ja-JP" altLang="en-US" dirty="0">
                <a:latin typeface="Gill Sans MT" charset="0"/>
              </a:rPr>
              <a:t>”</a:t>
            </a:r>
            <a:endParaRPr lang="en-US" altLang="ja-JP" dirty="0">
              <a:latin typeface="Gill Sans MT" charset="0"/>
            </a:endParaRPr>
          </a:p>
          <a:p>
            <a:pPr eaLnBrk="1" hangingPunct="1">
              <a:lnSpc>
                <a:spcPct val="90000"/>
              </a:lnSpc>
            </a:pPr>
            <a:r>
              <a:rPr lang="en-US" dirty="0">
                <a:latin typeface="Gill Sans MT" charset="0"/>
              </a:rPr>
              <a:t>Comprehensive: not just what we can see</a:t>
            </a:r>
          </a:p>
          <a:p>
            <a:pPr eaLnBrk="1" hangingPunct="1">
              <a:lnSpc>
                <a:spcPct val="90000"/>
              </a:lnSpc>
            </a:pPr>
            <a:r>
              <a:rPr lang="en-US" dirty="0">
                <a:latin typeface="Gill Sans MT" charset="0"/>
              </a:rPr>
              <a:t>Inclusive: Novice to Master teacher</a:t>
            </a:r>
          </a:p>
          <a:p>
            <a:pPr eaLnBrk="1" hangingPunct="1">
              <a:lnSpc>
                <a:spcPct val="90000"/>
              </a:lnSpc>
              <a:buFont typeface="Wingdings" charset="0"/>
              <a:buNone/>
            </a:pPr>
            <a:endParaRPr lang="en-US" dirty="0">
              <a:latin typeface="Gill Sans MT" charset="0"/>
            </a:endParaRPr>
          </a:p>
        </p:txBody>
      </p:sp>
    </p:spTree>
    <p:extLst>
      <p:ext uri="{BB962C8B-B14F-4D97-AF65-F5344CB8AC3E}">
        <p14:creationId xmlns:p14="http://schemas.microsoft.com/office/powerpoint/2010/main" val="364459445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7890"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6040D41E-19CF-5D4F-9B9F-4DE9F345A5A8}" type="slidenum">
              <a:rPr lang="en-US" sz="1200" b="0" smtClean="0">
                <a:solidFill>
                  <a:prstClr val="black"/>
                </a:solidFill>
                <a:latin typeface="Arial Black" charset="0"/>
              </a:rPr>
              <a:pPr algn="r"/>
              <a:t>21</a:t>
            </a:fld>
            <a:endParaRPr lang="en-US" sz="1200" b="0" smtClean="0">
              <a:solidFill>
                <a:prstClr val="black"/>
              </a:solidFill>
              <a:latin typeface="Arial Black" charset="0"/>
            </a:endParaRPr>
          </a:p>
        </p:txBody>
      </p:sp>
      <p:graphicFrame>
        <p:nvGraphicFramePr>
          <p:cNvPr id="37893" name="Object 28"/>
          <p:cNvGraphicFramePr>
            <a:graphicFrameLocks noChangeAspect="1"/>
          </p:cNvGraphicFramePr>
          <p:nvPr/>
        </p:nvGraphicFramePr>
        <p:xfrm>
          <a:off x="762000" y="1028700"/>
          <a:ext cx="8280400" cy="3251200"/>
        </p:xfrm>
        <a:graphic>
          <a:graphicData uri="http://schemas.openxmlformats.org/presentationml/2006/ole">
            <mc:AlternateContent xmlns:mc="http://schemas.openxmlformats.org/markup-compatibility/2006">
              <mc:Choice xmlns:v="urn:schemas-microsoft-com:vml" Requires="v">
                <p:oleObj spid="_x0000_s112711" name="Document" r:id="rId4" imgW="9280316" imgH="3721174" progId="Word.Document.8">
                  <p:embed/>
                </p:oleObj>
              </mc:Choice>
              <mc:Fallback>
                <p:oleObj name="Document" r:id="rId4" imgW="9280316" imgH="3721174"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028700"/>
                        <a:ext cx="8280400" cy="32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7894" name="Line 29"/>
          <p:cNvSpPr>
            <a:spLocks noChangeShapeType="1"/>
          </p:cNvSpPr>
          <p:nvPr/>
        </p:nvSpPr>
        <p:spPr bwMode="auto">
          <a:xfrm>
            <a:off x="762000" y="3124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pic>
        <p:nvPicPr>
          <p:cNvPr id="34" name="Picture 33"/>
          <p:cNvPicPr>
            <a:picLocks noChangeAspect="1"/>
          </p:cNvPicPr>
          <p:nvPr/>
        </p:nvPicPr>
        <p:blipFill>
          <a:blip r:embed="rId6"/>
          <a:stretch>
            <a:fillRect/>
          </a:stretch>
        </p:blipFill>
        <p:spPr>
          <a:xfrm>
            <a:off x="61626" y="6019800"/>
            <a:ext cx="852774" cy="762000"/>
          </a:xfrm>
          <a:prstGeom prst="rect">
            <a:avLst/>
          </a:prstGeom>
        </p:spPr>
      </p:pic>
    </p:spTree>
    <p:extLst>
      <p:ext uri="{BB962C8B-B14F-4D97-AF65-F5344CB8AC3E}">
        <p14:creationId xmlns:p14="http://schemas.microsoft.com/office/powerpoint/2010/main" val="2430618020"/>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39938"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8D9C99DF-2820-8C46-AE69-8DC0583382CD}" type="slidenum">
              <a:rPr lang="en-US" sz="1200" b="0" smtClean="0">
                <a:solidFill>
                  <a:prstClr val="black"/>
                </a:solidFill>
                <a:latin typeface="Arial Black" charset="0"/>
              </a:rPr>
              <a:pPr algn="r"/>
              <a:t>22</a:t>
            </a:fld>
            <a:endParaRPr lang="en-US" sz="1200" b="0" smtClean="0">
              <a:solidFill>
                <a:prstClr val="black"/>
              </a:solidFill>
              <a:latin typeface="Arial Black" charset="0"/>
            </a:endParaRPr>
          </a:p>
        </p:txBody>
      </p:sp>
      <p:sp>
        <p:nvSpPr>
          <p:cNvPr id="1843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2400" b="1" dirty="0" smtClean="0">
                <a:solidFill>
                  <a:schemeClr val="tx2">
                    <a:satMod val="130000"/>
                  </a:schemeClr>
                </a:solidFill>
                <a:ea typeface="+mj-ea"/>
                <a:cs typeface="+mj-cs"/>
              </a:rPr>
              <a:t>A Framework for Teaching:</a:t>
            </a:r>
            <a:br>
              <a:rPr lang="en-US" sz="2400" b="1" dirty="0" smtClean="0">
                <a:solidFill>
                  <a:schemeClr val="tx2">
                    <a:satMod val="130000"/>
                  </a:schemeClr>
                </a:solidFill>
                <a:ea typeface="+mj-ea"/>
                <a:cs typeface="+mj-cs"/>
              </a:rPr>
            </a:br>
            <a:r>
              <a:rPr lang="en-US" sz="2400" b="1" dirty="0" smtClean="0">
                <a:solidFill>
                  <a:schemeClr val="tx2">
                    <a:satMod val="130000"/>
                  </a:schemeClr>
                </a:solidFill>
                <a:ea typeface="+mj-ea"/>
                <a:cs typeface="+mj-cs"/>
              </a:rPr>
              <a:t>Components of Professional Practice</a:t>
            </a:r>
            <a:endParaRPr lang="en-US" sz="2400" dirty="0" smtClean="0">
              <a:solidFill>
                <a:schemeClr val="tx2">
                  <a:satMod val="130000"/>
                </a:schemeClr>
              </a:solidFill>
              <a:ea typeface="+mj-ea"/>
              <a:cs typeface="+mj-cs"/>
            </a:endParaRPr>
          </a:p>
        </p:txBody>
      </p:sp>
      <p:sp>
        <p:nvSpPr>
          <p:cNvPr id="39942"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39943" name="Group 30"/>
          <p:cNvGrpSpPr>
            <a:grpSpLocks/>
          </p:cNvGrpSpPr>
          <p:nvPr/>
        </p:nvGrpSpPr>
        <p:grpSpPr bwMode="auto">
          <a:xfrm>
            <a:off x="990600" y="1752600"/>
            <a:ext cx="7848600" cy="4346575"/>
            <a:chOff x="720" y="1248"/>
            <a:chExt cx="4944" cy="2738"/>
          </a:xfrm>
        </p:grpSpPr>
        <p:sp>
          <p:nvSpPr>
            <p:cNvPr id="39946"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smtClean="0">
                  <a:solidFill>
                    <a:prstClr val="black"/>
                  </a:solidFill>
                  <a:ea typeface="ＭＳ Ｐゴシック" charset="0"/>
                  <a:cs typeface="ＭＳ Ｐゴシック" charset="0"/>
                </a:rPr>
                <a:t>Domain 4:  Professional Responsibilities</a:t>
              </a:r>
            </a:p>
            <a:p>
              <a:pPr eaLnBrk="0" hangingPunct="0">
                <a:buFontTx/>
                <a:buChar char="•"/>
              </a:pPr>
              <a:r>
                <a:rPr lang="en-US" sz="1600" smtClean="0">
                  <a:solidFill>
                    <a:prstClr val="black"/>
                  </a:solidFill>
                  <a:ea typeface="ＭＳ Ｐゴシック" charset="0"/>
                  <a:cs typeface="ＭＳ Ｐゴシック" charset="0"/>
                </a:rPr>
                <a:t>Reflecting on Teaching</a:t>
              </a:r>
            </a:p>
            <a:p>
              <a:pPr eaLnBrk="0" hangingPunct="0">
                <a:buFontTx/>
                <a:buChar char="•"/>
              </a:pPr>
              <a:r>
                <a:rPr lang="en-US" sz="1600" smtClean="0">
                  <a:solidFill>
                    <a:prstClr val="black"/>
                  </a:solidFill>
                  <a:ea typeface="ＭＳ Ｐゴシック" charset="0"/>
                  <a:cs typeface="ＭＳ Ｐゴシック" charset="0"/>
                </a:rPr>
                <a:t>Maintaining Accurate Records</a:t>
              </a:r>
            </a:p>
            <a:p>
              <a:pPr eaLnBrk="0" hangingPunct="0">
                <a:buFontTx/>
                <a:buChar char="•"/>
              </a:pPr>
              <a:r>
                <a:rPr lang="en-US" sz="1600" smtClean="0">
                  <a:solidFill>
                    <a:prstClr val="black"/>
                  </a:solidFill>
                  <a:ea typeface="ＭＳ Ｐゴシック" charset="0"/>
                  <a:cs typeface="ＭＳ Ｐゴシック" charset="0"/>
                </a:rPr>
                <a:t>Communicating with Families</a:t>
              </a:r>
            </a:p>
            <a:p>
              <a:pPr eaLnBrk="0" hangingPunct="0">
                <a:buFontTx/>
                <a:buChar char="•"/>
              </a:pPr>
              <a:r>
                <a:rPr lang="en-US" sz="160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smtClean="0">
                  <a:solidFill>
                    <a:prstClr val="black"/>
                  </a:solidFill>
                  <a:ea typeface="ＭＳ Ｐゴシック" charset="0"/>
                  <a:cs typeface="ＭＳ Ｐゴシック" charset="0"/>
                </a:rPr>
                <a:t>Growing and Developing Professionally</a:t>
              </a:r>
            </a:p>
            <a:p>
              <a:pPr eaLnBrk="0" hangingPunct="0">
                <a:buFontTx/>
                <a:buChar char="•"/>
              </a:pPr>
              <a:r>
                <a:rPr lang="en-US" sz="1600" smtClean="0">
                  <a:solidFill>
                    <a:prstClr val="black"/>
                  </a:solidFill>
                  <a:ea typeface="ＭＳ Ｐゴシック" charset="0"/>
                  <a:cs typeface="ＭＳ Ｐゴシック" charset="0"/>
                </a:rPr>
                <a:t>Showing Professionalism	</a:t>
              </a:r>
            </a:p>
          </p:txBody>
        </p:sp>
        <p:sp>
          <p:nvSpPr>
            <p:cNvPr id="39947"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0000FF"/>
                  </a:solidFill>
                </a:rPr>
                <a:t>Domain 3:  Instruction</a:t>
              </a:r>
              <a:endParaRPr lang="en-US" sz="1600" b="0" dirty="0" smtClean="0">
                <a:solidFill>
                  <a:srgbClr val="0000FF"/>
                </a:solidFill>
              </a:endParaRPr>
            </a:p>
            <a:p>
              <a:pPr eaLnBrk="0" hangingPunct="0">
                <a:buFontTx/>
                <a:buChar char="•"/>
              </a:pPr>
              <a:r>
                <a:rPr lang="en-US" sz="1600" b="0" dirty="0" smtClean="0">
                  <a:solidFill>
                    <a:srgbClr val="0000FF"/>
                  </a:solidFill>
                </a:rPr>
                <a:t>Communicating with Students</a:t>
              </a:r>
            </a:p>
            <a:p>
              <a:pPr eaLnBrk="0" hangingPunct="0">
                <a:buFontTx/>
                <a:buChar char="•"/>
              </a:pPr>
              <a:r>
                <a:rPr lang="en-US" sz="1600" b="0" dirty="0" smtClean="0">
                  <a:solidFill>
                    <a:srgbClr val="0000FF"/>
                  </a:solidFill>
                </a:rPr>
                <a:t>Using Questioning and Discussion </a:t>
              </a:r>
            </a:p>
            <a:p>
              <a:pPr eaLnBrk="0" hangingPunct="0"/>
              <a:r>
                <a:rPr lang="en-US" sz="1600" b="0" dirty="0" smtClean="0">
                  <a:solidFill>
                    <a:srgbClr val="0000FF"/>
                  </a:solidFill>
                </a:rPr>
                <a:t>  Techniques</a:t>
              </a:r>
            </a:p>
            <a:p>
              <a:pPr eaLnBrk="0" hangingPunct="0">
                <a:buFontTx/>
                <a:buChar char="•"/>
              </a:pPr>
              <a:r>
                <a:rPr lang="en-US" sz="1600" b="0" dirty="0" smtClean="0">
                  <a:solidFill>
                    <a:srgbClr val="0000FF"/>
                  </a:solidFill>
                </a:rPr>
                <a:t>Engaging Students in Learning</a:t>
              </a:r>
            </a:p>
            <a:p>
              <a:pPr eaLnBrk="0" hangingPunct="0">
                <a:buFontTx/>
                <a:buChar char="•"/>
              </a:pPr>
              <a:r>
                <a:rPr lang="en-US" sz="1600" b="0" dirty="0" smtClean="0">
                  <a:solidFill>
                    <a:srgbClr val="0000FF"/>
                  </a:solidFill>
                </a:rPr>
                <a:t>Using Assessment in Instruction</a:t>
              </a:r>
            </a:p>
            <a:p>
              <a:pPr eaLnBrk="0" hangingPunct="0">
                <a:buFontTx/>
                <a:buChar char="•"/>
              </a:pPr>
              <a:r>
                <a:rPr lang="en-US" sz="1600" b="0" dirty="0" smtClean="0">
                  <a:solidFill>
                    <a:srgbClr val="0000FF"/>
                  </a:solidFill>
                </a:rPr>
                <a:t>Demonstrating Flexibility and     	Responsiveness</a:t>
              </a:r>
            </a:p>
          </p:txBody>
        </p:sp>
        <p:sp>
          <p:nvSpPr>
            <p:cNvPr id="39948"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smtClean="0">
                  <a:solidFill>
                    <a:prstClr val="black"/>
                  </a:solidFill>
                  <a:ea typeface="ＭＳ Ｐゴシック" charset="0"/>
                  <a:cs typeface="ＭＳ Ｐゴシック" charset="0"/>
                </a:rPr>
                <a:t>Domain 1:  Planning and Preparation</a:t>
              </a:r>
              <a:endParaRPr lang="en-US" sz="1600" smtClean="0">
                <a:solidFill>
                  <a:prstClr val="black"/>
                </a:solidFill>
                <a:ea typeface="ＭＳ Ｐゴシック" charset="0"/>
                <a:cs typeface="ＭＳ Ｐゴシック" charset="0"/>
              </a:endParaRP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Students</a:t>
              </a:r>
            </a:p>
            <a:p>
              <a:pPr eaLnBrk="0" hangingPunct="0">
                <a:buFontTx/>
                <a:buChar char="•"/>
                <a:tabLst>
                  <a:tab pos="114300" algn="l"/>
                </a:tabLst>
              </a:pPr>
              <a:r>
                <a:rPr lang="en-US" sz="1600" smtClean="0">
                  <a:solidFill>
                    <a:prstClr val="black"/>
                  </a:solidFill>
                  <a:ea typeface="ＭＳ Ｐゴシック" charset="0"/>
                  <a:cs typeface="ＭＳ Ｐゴシック" charset="0"/>
                </a:rPr>
                <a:t>Setting Instructional Outcomes</a:t>
              </a:r>
            </a:p>
            <a:p>
              <a:pPr eaLnBrk="0" hangingPunct="0">
                <a:buFontTx/>
                <a:buChar char="•"/>
                <a:tabLst>
                  <a:tab pos="114300" algn="l"/>
                </a:tabLst>
              </a:pPr>
              <a:r>
                <a:rPr lang="en-US" sz="1600" smtClean="0">
                  <a:solidFill>
                    <a:prstClr val="black"/>
                  </a:solidFill>
                  <a:ea typeface="ＭＳ Ｐゴシック" charset="0"/>
                  <a:cs typeface="ＭＳ Ｐゴシック" charset="0"/>
                </a:rPr>
                <a:t>Demonstrating Knowledge of Resources</a:t>
              </a:r>
            </a:p>
            <a:p>
              <a:pPr eaLnBrk="0" hangingPunct="0">
                <a:buFontTx/>
                <a:buChar char="•"/>
                <a:tabLst>
                  <a:tab pos="114300" algn="l"/>
                </a:tabLst>
              </a:pPr>
              <a:r>
                <a:rPr lang="en-US" sz="1600" smtClean="0">
                  <a:solidFill>
                    <a:prstClr val="black"/>
                  </a:solidFill>
                  <a:ea typeface="ＭＳ Ｐゴシック" charset="0"/>
                  <a:cs typeface="ＭＳ Ｐゴシック" charset="0"/>
                </a:rPr>
                <a:t>Designing Coherent Instruction</a:t>
              </a:r>
            </a:p>
            <a:p>
              <a:pPr eaLnBrk="0" hangingPunct="0">
                <a:buFontTx/>
                <a:buChar char="•"/>
                <a:tabLst>
                  <a:tab pos="114300" algn="l"/>
                </a:tabLst>
              </a:pPr>
              <a:r>
                <a:rPr lang="en-US" sz="1600" smtClean="0">
                  <a:solidFill>
                    <a:prstClr val="black"/>
                  </a:solidFill>
                  <a:ea typeface="ＭＳ Ｐゴシック" charset="0"/>
                  <a:cs typeface="ＭＳ Ｐゴシック" charset="0"/>
                </a:rPr>
                <a:t>Designing Student Assessments </a:t>
              </a:r>
              <a:endParaRPr lang="en-US" sz="1600" b="1" smtClean="0">
                <a:solidFill>
                  <a:prstClr val="black"/>
                </a:solidFill>
                <a:ea typeface="ＭＳ Ｐゴシック" charset="0"/>
                <a:cs typeface="ＭＳ Ｐゴシック" charset="0"/>
              </a:endParaRPr>
            </a:p>
          </p:txBody>
        </p:sp>
        <p:sp>
          <p:nvSpPr>
            <p:cNvPr id="39949"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smtClean="0">
                  <a:solidFill>
                    <a:prstClr val="black"/>
                  </a:solidFill>
                  <a:ea typeface="ＭＳ Ｐゴシック" charset="0"/>
                  <a:cs typeface="ＭＳ Ｐゴシック" charset="0"/>
                </a:rPr>
                <a:t>Domain 2:  The Classroom Environment</a:t>
              </a:r>
              <a:endParaRPr lang="en-US" sz="1600" smtClean="0">
                <a:solidFill>
                  <a:prstClr val="black"/>
                </a:solidFill>
                <a:ea typeface="ＭＳ Ｐゴシック" charset="0"/>
                <a:cs typeface="ＭＳ Ｐゴシック" charset="0"/>
              </a:endParaRPr>
            </a:p>
            <a:p>
              <a:pPr eaLnBrk="0" hangingPunct="0">
                <a:buFontTx/>
                <a:buChar char="•"/>
                <a:tabLst>
                  <a:tab pos="114300" algn="l"/>
                </a:tabLst>
              </a:pPr>
              <a:r>
                <a:rPr lang="en-US" sz="1600" smtClean="0">
                  <a:solidFill>
                    <a:prstClr val="black"/>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smtClean="0">
                  <a:solidFill>
                    <a:prstClr val="black"/>
                  </a:solidFill>
                  <a:ea typeface="ＭＳ Ｐゴシック" charset="0"/>
                  <a:cs typeface="ＭＳ Ｐゴシック" charset="0"/>
                </a:rPr>
                <a:t>Establishing a Culture for Learning</a:t>
              </a:r>
            </a:p>
            <a:p>
              <a:pPr eaLnBrk="0" hangingPunct="0">
                <a:buFontTx/>
                <a:buChar char="•"/>
                <a:tabLst>
                  <a:tab pos="114300" algn="l"/>
                </a:tabLst>
              </a:pPr>
              <a:r>
                <a:rPr lang="en-US" sz="1600" smtClean="0">
                  <a:solidFill>
                    <a:prstClr val="black"/>
                  </a:solidFill>
                  <a:ea typeface="ＭＳ Ｐゴシック" charset="0"/>
                  <a:cs typeface="ＭＳ Ｐゴシック" charset="0"/>
                </a:rPr>
                <a:t>Managing Classroom Procedures</a:t>
              </a:r>
            </a:p>
            <a:p>
              <a:pPr eaLnBrk="0" hangingPunct="0">
                <a:buFontTx/>
                <a:buChar char="•"/>
                <a:tabLst>
                  <a:tab pos="114300" algn="l"/>
                </a:tabLst>
              </a:pPr>
              <a:r>
                <a:rPr lang="en-US" sz="1600" smtClean="0">
                  <a:solidFill>
                    <a:prstClr val="black"/>
                  </a:solidFill>
                  <a:ea typeface="ＭＳ Ｐゴシック" charset="0"/>
                  <a:cs typeface="ＭＳ Ｐゴシック" charset="0"/>
                </a:rPr>
                <a:t>Managing Student Behavior</a:t>
              </a:r>
            </a:p>
            <a:p>
              <a:pPr eaLnBrk="0" hangingPunct="0">
                <a:buFontTx/>
                <a:buChar char="•"/>
                <a:tabLst>
                  <a:tab pos="114300" algn="l"/>
                </a:tabLst>
              </a:pPr>
              <a:r>
                <a:rPr lang="en-US" sz="1600" smtClean="0">
                  <a:solidFill>
                    <a:prstClr val="black"/>
                  </a:solidFill>
                  <a:ea typeface="ＭＳ Ｐゴシック" charset="0"/>
                  <a:cs typeface="ＭＳ Ｐゴシック" charset="0"/>
                </a:rPr>
                <a:t>Organizing Physical Space</a:t>
              </a:r>
            </a:p>
          </p:txBody>
        </p:sp>
      </p:grpSp>
      <p:sp>
        <p:nvSpPr>
          <p:cNvPr id="39944"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39945"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623965868"/>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bwMode="auto"/>
        <p:txBody>
          <a:bodyPr vert="horz" wrap="square" lIns="91440" tIns="45720" rIns="91440" bIns="45720" numCol="1" anchorCtr="0" compatLnSpc="1">
            <a:prstTxWarp prst="textNoShape">
              <a:avLst/>
            </a:prstTxWarp>
          </a:bodyPr>
          <a:lstStyle/>
          <a:p>
            <a:pPr algn="ctr"/>
            <a:r>
              <a:rPr lang="en-US" b="1">
                <a:effectLst/>
                <a:latin typeface="Gill Sans MT" charset="0"/>
              </a:rPr>
              <a:t>Domain 3</a:t>
            </a:r>
          </a:p>
        </p:txBody>
      </p:sp>
      <p:sp>
        <p:nvSpPr>
          <p:cNvPr id="41986" name="Content Placeholder 2"/>
          <p:cNvSpPr>
            <a:spLocks noGrp="1"/>
          </p:cNvSpPr>
          <p:nvPr>
            <p:ph idx="1"/>
          </p:nvPr>
        </p:nvSpPr>
        <p:spPr/>
        <p:txBody>
          <a:bodyPr/>
          <a:lstStyle/>
          <a:p>
            <a:pPr marL="82550" indent="0">
              <a:buFont typeface="Wingdings 2" charset="0"/>
              <a:buNone/>
            </a:pPr>
            <a:r>
              <a:rPr lang="en-US" sz="2400">
                <a:latin typeface="Gill Sans MT" charset="0"/>
              </a:rPr>
              <a:t>3a: Communicating with Students</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3b: Using Questioning and Discussion Techniques</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3c: Engaging Students in Learning</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3d: Using Assessment During Instruction</a:t>
            </a:r>
          </a:p>
          <a:p>
            <a:pPr marL="82550" indent="0">
              <a:buFont typeface="Wingdings 2" charset="0"/>
              <a:buNone/>
            </a:pPr>
            <a:endParaRPr lang="en-US" sz="2400">
              <a:latin typeface="Gill Sans MT" charset="0"/>
            </a:endParaRPr>
          </a:p>
          <a:p>
            <a:pPr marL="82550" indent="0">
              <a:buFont typeface="Wingdings 2" charset="0"/>
              <a:buNone/>
            </a:pPr>
            <a:r>
              <a:rPr lang="en-US" sz="2400">
                <a:latin typeface="Gill Sans MT" charset="0"/>
              </a:rPr>
              <a:t>3e: Demonstrating Flexibility and Responsiveness</a:t>
            </a:r>
          </a:p>
        </p:txBody>
      </p:sp>
      <p:sp>
        <p:nvSpPr>
          <p:cNvPr id="4198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06C7FBEC-3F23-9D47-9E52-005C4D97F08B}" type="datetime1">
              <a:rPr lang="en-US" sz="1200">
                <a:solidFill>
                  <a:srgbClr val="B5A788"/>
                </a:solidFill>
              </a:rPr>
              <a:pPr/>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198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67490AD-4D23-734F-98CD-E807B54758A8}" type="slidenum">
              <a:rPr lang="en-US" sz="1200">
                <a:solidFill>
                  <a:srgbClr val="B5A788"/>
                </a:solidFill>
              </a:rPr>
              <a:pPr/>
              <a:t>23</a:t>
            </a:fld>
            <a:endParaRPr lang="en-US" sz="1200">
              <a:solidFill>
                <a:srgbClr val="B5A788"/>
              </a:solidFill>
            </a:endParaRPr>
          </a:p>
        </p:txBody>
      </p:sp>
    </p:spTree>
    <p:extLst>
      <p:ext uri="{BB962C8B-B14F-4D97-AF65-F5344CB8AC3E}">
        <p14:creationId xmlns:p14="http://schemas.microsoft.com/office/powerpoint/2010/main" val="1582598237"/>
      </p:ext>
    </p:extLst>
  </p:cSld>
  <p:clrMapOvr>
    <a:masterClrMapping/>
  </p:clrMapOvr>
  <p:transition xmlns:p14="http://schemas.microsoft.com/office/powerpoint/2010/main">
    <p:randomBa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4403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36476F3B-738B-C64A-83F4-B62CA72CD0F5}" type="slidenum">
              <a:rPr lang="en-US" sz="1200" b="0" smtClean="0">
                <a:solidFill>
                  <a:prstClr val="black"/>
                </a:solidFill>
                <a:latin typeface="Arial Black" charset="0"/>
              </a:rPr>
              <a:pPr algn="r"/>
              <a:t>24</a:t>
            </a:fld>
            <a:endParaRPr lang="en-US" sz="1200" b="0" smtClean="0">
              <a:solidFill>
                <a:prstClr val="black"/>
              </a:solidFill>
              <a:latin typeface="Arial Black" charset="0"/>
            </a:endParaRPr>
          </a:p>
        </p:txBody>
      </p:sp>
      <p:sp>
        <p:nvSpPr>
          <p:cNvPr id="4403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CD482E52-AB12-7D48-9EEF-F68267155937}" type="datetime1">
              <a:rPr lang="en-US" sz="1200" b="0" smtClean="0">
                <a:solidFill>
                  <a:prstClr val="black"/>
                </a:solidFill>
              </a:rPr>
              <a:pPr/>
              <a:t>11/16/11</a:t>
            </a:fld>
            <a:endParaRPr lang="en-US" sz="1200" b="0" smtClean="0">
              <a:solidFill>
                <a:prstClr val="black"/>
              </a:solidFill>
            </a:endParaRPr>
          </a:p>
        </p:txBody>
      </p:sp>
      <p:sp>
        <p:nvSpPr>
          <p:cNvPr id="21509" name="Rectangle 2"/>
          <p:cNvSpPr>
            <a:spLocks noGrp="1" noChangeArrowheads="1"/>
          </p:cNvSpPr>
          <p:nvPr>
            <p:ph type="title" idx="4294967295"/>
          </p:nvPr>
        </p:nvSpPr>
        <p:spPr>
          <a:xfrm>
            <a:off x="914400" y="381000"/>
            <a:ext cx="8229600" cy="1371600"/>
          </a:xfrm>
        </p:spPr>
        <p:txBody>
          <a:bodyPr vert="horz" wrap="square" lIns="91440" tIns="45720" rIns="91440" bIns="45720" numCol="1" anchorCtr="0" compatLnSpc="1">
            <a:prstTxWarp prst="textNoShape">
              <a:avLst/>
            </a:prstTxWarp>
            <a:normAutofit/>
          </a:bodyPr>
          <a:lstStyle/>
          <a:p>
            <a:pPr algn="ctr" eaLnBrk="1" hangingPunct="1">
              <a:defRPr/>
            </a:pPr>
            <a:r>
              <a:rPr lang="en-US" sz="4000" b="1" dirty="0">
                <a:effectLst>
                  <a:outerShdw blurRad="38100" dist="38100" dir="2700000" algn="tl">
                    <a:srgbClr val="DDDDDD"/>
                  </a:outerShdw>
                </a:effectLst>
                <a:latin typeface="Gill Sans MT" charset="0"/>
                <a:cs typeface="+mj-cs"/>
              </a:rPr>
              <a:t>Worksheet </a:t>
            </a:r>
            <a:r>
              <a:rPr lang="en-US" sz="4000" b="1" dirty="0" smtClean="0">
                <a:effectLst>
                  <a:outerShdw blurRad="38100" dist="38100" dir="2700000" algn="tl">
                    <a:srgbClr val="DDDDDD"/>
                  </a:outerShdw>
                </a:effectLst>
                <a:latin typeface="Gill Sans MT" charset="0"/>
                <a:cs typeface="+mj-cs"/>
              </a:rPr>
              <a:t>#3a- Pg. 5: </a:t>
            </a:r>
            <a:br>
              <a:rPr lang="en-US" sz="4000" b="1" dirty="0" smtClean="0">
                <a:effectLst>
                  <a:outerShdw blurRad="38100" dist="38100" dir="2700000" algn="tl">
                    <a:srgbClr val="DDDDDD"/>
                  </a:outerShdw>
                </a:effectLst>
                <a:latin typeface="Gill Sans MT" charset="0"/>
                <a:cs typeface="+mj-cs"/>
              </a:rPr>
            </a:br>
            <a:r>
              <a:rPr lang="en-US" sz="4000" b="1" dirty="0" smtClean="0">
                <a:effectLst>
                  <a:outerShdw blurRad="38100" dist="38100" dir="2700000" algn="tl">
                    <a:srgbClr val="DDDDDD"/>
                  </a:outerShdw>
                </a:effectLst>
                <a:latin typeface="Gill Sans MT" charset="0"/>
                <a:cs typeface="+mj-cs"/>
              </a:rPr>
              <a:t>Exploring Domain 3</a:t>
            </a:r>
            <a:endParaRPr lang="en-US" sz="4000" b="1" dirty="0">
              <a:effectLst>
                <a:outerShdw blurRad="38100" dist="38100" dir="2700000" algn="tl">
                  <a:srgbClr val="DDDDDD"/>
                </a:outerShdw>
              </a:effectLst>
              <a:latin typeface="Gill Sans MT" charset="0"/>
              <a:cs typeface="+mj-cs"/>
            </a:endParaRPr>
          </a:p>
        </p:txBody>
      </p:sp>
      <p:sp>
        <p:nvSpPr>
          <p:cNvPr id="44037" name="Rectangle 3"/>
          <p:cNvSpPr>
            <a:spLocks noGrp="1" noChangeArrowheads="1"/>
          </p:cNvSpPr>
          <p:nvPr>
            <p:ph type="body" idx="4294967295"/>
          </p:nvPr>
        </p:nvSpPr>
        <p:spPr>
          <a:xfrm>
            <a:off x="1752600" y="2286000"/>
            <a:ext cx="7391400" cy="3670300"/>
          </a:xfrm>
        </p:spPr>
        <p:txBody>
          <a:bodyPr/>
          <a:lstStyle/>
          <a:p>
            <a:pPr eaLnBrk="1" hangingPunct="1"/>
            <a:r>
              <a:rPr lang="en-US" dirty="0">
                <a:latin typeface="Gill Sans MT" charset="0"/>
              </a:rPr>
              <a:t>Create a </a:t>
            </a:r>
            <a:r>
              <a:rPr lang="en-US" b="1" i="1" dirty="0">
                <a:solidFill>
                  <a:srgbClr val="0000FF"/>
                </a:solidFill>
                <a:latin typeface="Gill Sans MT" charset="0"/>
              </a:rPr>
              <a:t>specific example</a:t>
            </a:r>
            <a:r>
              <a:rPr lang="en-US" b="1" i="1" dirty="0">
                <a:latin typeface="Gill Sans MT" charset="0"/>
              </a:rPr>
              <a:t> </a:t>
            </a:r>
            <a:r>
              <a:rPr lang="en-US" dirty="0">
                <a:latin typeface="Gill Sans MT" charset="0"/>
              </a:rPr>
              <a:t>of your assigned component: Ms. T says to Joey, </a:t>
            </a:r>
            <a:r>
              <a:rPr lang="ja-JP" altLang="en-US" dirty="0">
                <a:latin typeface="Gill Sans MT" charset="0"/>
              </a:rPr>
              <a:t>“</a:t>
            </a:r>
            <a:r>
              <a:rPr lang="en-US" altLang="ja-JP" dirty="0">
                <a:latin typeface="Gill Sans MT" charset="0"/>
              </a:rPr>
              <a:t>You dummy!</a:t>
            </a:r>
            <a:r>
              <a:rPr lang="ja-JP" altLang="en-US" dirty="0">
                <a:latin typeface="Gill Sans MT" charset="0"/>
              </a:rPr>
              <a:t>”</a:t>
            </a:r>
            <a:endParaRPr lang="en-US" altLang="ja-JP" dirty="0">
              <a:latin typeface="Gill Sans MT" charset="0"/>
            </a:endParaRPr>
          </a:p>
          <a:p>
            <a:pPr eaLnBrk="1" hangingPunct="1">
              <a:buFont typeface="Wingdings" charset="0"/>
              <a:buNone/>
            </a:pPr>
            <a:endParaRPr lang="en-US" dirty="0">
              <a:latin typeface="Gill Sans MT" charset="0"/>
            </a:endParaRPr>
          </a:p>
          <a:p>
            <a:pPr eaLnBrk="1" hangingPunct="1"/>
            <a:r>
              <a:rPr lang="en-US" dirty="0">
                <a:solidFill>
                  <a:srgbClr val="FF0000"/>
                </a:solidFill>
                <a:latin typeface="Gill Sans MT" charset="0"/>
              </a:rPr>
              <a:t>Do not restate</a:t>
            </a:r>
            <a:r>
              <a:rPr lang="en-US" dirty="0">
                <a:latin typeface="Gill Sans MT" charset="0"/>
              </a:rPr>
              <a:t> the rubric: Ms. T is rude to a student.</a:t>
            </a:r>
          </a:p>
        </p:txBody>
      </p:sp>
    </p:spTree>
    <p:extLst>
      <p:ext uri="{BB962C8B-B14F-4D97-AF65-F5344CB8AC3E}">
        <p14:creationId xmlns:p14="http://schemas.microsoft.com/office/powerpoint/2010/main" val="418658377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4608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A2635FAD-8C8B-7649-A988-9872DACEFE83}" type="slidenum">
              <a:rPr lang="en-US" sz="1200" b="0" smtClean="0">
                <a:solidFill>
                  <a:prstClr val="black"/>
                </a:solidFill>
                <a:latin typeface="Arial Black" charset="0"/>
              </a:rPr>
              <a:pPr algn="r"/>
              <a:t>25</a:t>
            </a:fld>
            <a:endParaRPr lang="en-US" sz="1200" b="0" smtClean="0">
              <a:solidFill>
                <a:prstClr val="black"/>
              </a:solidFill>
              <a:latin typeface="Arial Black" charset="0"/>
            </a:endParaRPr>
          </a:p>
        </p:txBody>
      </p:sp>
      <p:sp>
        <p:nvSpPr>
          <p:cNvPr id="46083"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A309A37-9B6E-6244-B5FB-A6D3FCBDF00C}" type="datetime1">
              <a:rPr lang="en-US" sz="1200" b="0" smtClean="0">
                <a:solidFill>
                  <a:prstClr val="black"/>
                </a:solidFill>
              </a:rPr>
              <a:pPr/>
              <a:t>11/16/11</a:t>
            </a:fld>
            <a:endParaRPr lang="en-US" sz="1200" b="0" smtClean="0">
              <a:solidFill>
                <a:prstClr val="black"/>
              </a:solidFill>
            </a:endParaRPr>
          </a:p>
        </p:txBody>
      </p:sp>
      <p:sp>
        <p:nvSpPr>
          <p:cNvPr id="22533" name="Rectangle 2"/>
          <p:cNvSpPr>
            <a:spLocks noGrp="1" noChangeArrowheads="1"/>
          </p:cNvSpPr>
          <p:nvPr>
            <p:ph type="title" idx="4294967295"/>
          </p:nvPr>
        </p:nvSpPr>
        <p:spPr>
          <a:xfrm>
            <a:off x="914400" y="228600"/>
            <a:ext cx="8229600" cy="1371600"/>
          </a:xfrm>
        </p:spPr>
        <p:txBody>
          <a:bodyPr vert="horz" wrap="square" lIns="91440" tIns="45720" rIns="91440" bIns="45720" numCol="1" anchorCtr="0" compatLnSpc="1">
            <a:prstTxWarp prst="textNoShape">
              <a:avLst/>
            </a:prstTxWarp>
            <a:normAutofit fontScale="90000"/>
          </a:bodyPr>
          <a:lstStyle/>
          <a:p>
            <a:pPr algn="ctr" eaLnBrk="1" hangingPunct="1">
              <a:defRPr/>
            </a:pPr>
            <a:r>
              <a:rPr lang="en-US" dirty="0">
                <a:effectLst>
                  <a:outerShdw blurRad="38100" dist="38100" dir="2700000" algn="tl">
                    <a:srgbClr val="DDDDDD"/>
                  </a:outerShdw>
                </a:effectLst>
                <a:latin typeface="Gill Sans MT" charset="0"/>
                <a:cs typeface="+mj-cs"/>
              </a:rPr>
              <a:t>Worksheet #</a:t>
            </a:r>
            <a:r>
              <a:rPr lang="en-US" dirty="0" smtClean="0">
                <a:effectLst>
                  <a:outerShdw blurRad="38100" dist="38100" dir="2700000" algn="tl">
                    <a:srgbClr val="DDDDDD"/>
                  </a:outerShdw>
                </a:effectLst>
                <a:latin typeface="Gill Sans MT" charset="0"/>
                <a:cs typeface="+mj-cs"/>
              </a:rPr>
              <a:t>3b- Pg. 6</a:t>
            </a:r>
            <a:br>
              <a:rPr lang="en-US" dirty="0" smtClean="0">
                <a:effectLst>
                  <a:outerShdw blurRad="38100" dist="38100" dir="2700000" algn="tl">
                    <a:srgbClr val="DDDDDD"/>
                  </a:outerShdw>
                </a:effectLst>
                <a:latin typeface="Gill Sans MT" charset="0"/>
                <a:cs typeface="+mj-cs"/>
              </a:rPr>
            </a:br>
            <a:r>
              <a:rPr lang="en-US" dirty="0" smtClean="0">
                <a:effectLst>
                  <a:outerShdw blurRad="38100" dist="38100" dir="2700000" algn="tl">
                    <a:srgbClr val="DDDDDD"/>
                  </a:outerShdw>
                </a:effectLst>
                <a:latin typeface="Gill Sans MT" charset="0"/>
              </a:rPr>
              <a:t>Generalizing about LOP</a:t>
            </a:r>
            <a:endParaRPr lang="en-US" dirty="0">
              <a:effectLst>
                <a:outerShdw blurRad="38100" dist="38100" dir="2700000" algn="tl">
                  <a:srgbClr val="DDDDDD"/>
                </a:outerShdw>
              </a:effectLst>
              <a:latin typeface="Gill Sans MT" charset="0"/>
              <a:cs typeface="+mj-cs"/>
            </a:endParaRPr>
          </a:p>
        </p:txBody>
      </p:sp>
      <p:sp>
        <p:nvSpPr>
          <p:cNvPr id="46085" name="Rectangle 3"/>
          <p:cNvSpPr>
            <a:spLocks noGrp="1" noChangeArrowheads="1"/>
          </p:cNvSpPr>
          <p:nvPr>
            <p:ph type="body" idx="4294967295"/>
          </p:nvPr>
        </p:nvSpPr>
        <p:spPr>
          <a:xfrm>
            <a:off x="914400" y="1790700"/>
            <a:ext cx="8229600" cy="4229100"/>
          </a:xfrm>
        </p:spPr>
        <p:txBody>
          <a:bodyPr>
            <a:normAutofit lnSpcReduction="10000"/>
          </a:bodyPr>
          <a:lstStyle/>
          <a:p>
            <a:pPr eaLnBrk="1" hangingPunct="1"/>
            <a:r>
              <a:rPr lang="en-US" sz="2800" b="1" dirty="0">
                <a:latin typeface="Gill Sans MT" charset="0"/>
              </a:rPr>
              <a:t>What do all the examples of unsatisfactory have in common?</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What do all the </a:t>
            </a:r>
            <a:r>
              <a:rPr lang="en-US" sz="2800" b="1" dirty="0" smtClean="0">
                <a:latin typeface="Gill Sans MT" charset="0"/>
              </a:rPr>
              <a:t>needs improvement/progressing </a:t>
            </a:r>
            <a:r>
              <a:rPr lang="en-US" sz="2800" b="1" dirty="0">
                <a:latin typeface="Gill Sans MT" charset="0"/>
              </a:rPr>
              <a:t>examples have in common?</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Proficient?</a:t>
            </a:r>
          </a:p>
          <a:p>
            <a:pPr eaLnBrk="1" hangingPunct="1">
              <a:buFont typeface="Wingdings" charset="0"/>
              <a:buNone/>
            </a:pPr>
            <a:endParaRPr lang="en-US" sz="2800" b="1" dirty="0">
              <a:latin typeface="Gill Sans MT" charset="0"/>
            </a:endParaRPr>
          </a:p>
          <a:p>
            <a:pPr eaLnBrk="1" hangingPunct="1"/>
            <a:r>
              <a:rPr lang="en-US" sz="2800" b="1" dirty="0">
                <a:latin typeface="Gill Sans MT" charset="0"/>
              </a:rPr>
              <a:t>Distinguished?</a:t>
            </a:r>
          </a:p>
        </p:txBody>
      </p:sp>
    </p:spTree>
    <p:extLst>
      <p:ext uri="{BB962C8B-B14F-4D97-AF65-F5344CB8AC3E}">
        <p14:creationId xmlns:p14="http://schemas.microsoft.com/office/powerpoint/2010/main" val="120534286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0178"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F1A5C8D-DD94-E043-98D4-8E1363F137CA}" type="slidenum">
              <a:rPr lang="en-US" sz="1200" b="0" smtClean="0">
                <a:solidFill>
                  <a:prstClr val="black"/>
                </a:solidFill>
                <a:latin typeface="Arial Black" charset="0"/>
              </a:rPr>
              <a:pPr algn="r"/>
              <a:t>26</a:t>
            </a:fld>
            <a:endParaRPr lang="en-US" sz="1200" b="0" smtClean="0">
              <a:solidFill>
                <a:prstClr val="black"/>
              </a:solidFill>
              <a:latin typeface="Arial Black" charset="0"/>
            </a:endParaRPr>
          </a:p>
        </p:txBody>
      </p:sp>
      <p:sp>
        <p:nvSpPr>
          <p:cNvPr id="50179"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6A58479D-1CA0-584A-A75E-3D3462DA0F45}" type="datetime1">
              <a:rPr lang="en-US" sz="1200" b="0" smtClean="0">
                <a:solidFill>
                  <a:prstClr val="black"/>
                </a:solidFill>
              </a:rPr>
              <a:pPr/>
              <a:t>11/16/11</a:t>
            </a:fld>
            <a:endParaRPr lang="en-US" sz="1200" b="0" smtClean="0">
              <a:solidFill>
                <a:prstClr val="black"/>
              </a:solidFill>
            </a:endParaRPr>
          </a:p>
        </p:txBody>
      </p:sp>
      <p:sp>
        <p:nvSpPr>
          <p:cNvPr id="24581" name="Rectangle 2"/>
          <p:cNvSpPr>
            <a:spLocks noGrp="1" noChangeArrowheads="1"/>
          </p:cNvSpPr>
          <p:nvPr>
            <p:ph type="title" idx="4294967295"/>
          </p:nvPr>
        </p:nvSpPr>
        <p:spPr>
          <a:xfrm>
            <a:off x="304800" y="457200"/>
            <a:ext cx="8839200" cy="1371600"/>
          </a:xfrm>
        </p:spPr>
        <p:txBody>
          <a:bodyPr vert="horz" wrap="square" lIns="91440" tIns="45720" rIns="91440" bIns="45720" numCol="1" anchorCtr="0" compatLnSpc="1">
            <a:prstTxWarp prst="textNoShape">
              <a:avLst/>
            </a:prstTxWarp>
          </a:bodyPr>
          <a:lstStyle/>
          <a:p>
            <a:pPr algn="ctr" eaLnBrk="1" hangingPunct="1">
              <a:defRPr/>
            </a:pPr>
            <a:r>
              <a:rPr lang="en-US" sz="4000" dirty="0" smtClean="0">
                <a:effectLst>
                  <a:outerShdw blurRad="38100" dist="38100" dir="2700000" algn="tl">
                    <a:srgbClr val="DDDDDD"/>
                  </a:outerShdw>
                </a:effectLst>
                <a:latin typeface="Gill Sans MT" charset="0"/>
                <a:cs typeface="+mj-cs"/>
              </a:rPr>
              <a:t>Conclusions: Levels </a:t>
            </a:r>
            <a:r>
              <a:rPr lang="en-US" sz="4000" dirty="0">
                <a:effectLst>
                  <a:outerShdw blurRad="38100" dist="38100" dir="2700000" algn="tl">
                    <a:srgbClr val="DDDDDD"/>
                  </a:outerShdw>
                </a:effectLst>
                <a:latin typeface="Gill Sans MT" charset="0"/>
                <a:cs typeface="+mj-cs"/>
              </a:rPr>
              <a:t>of Performance</a:t>
            </a:r>
          </a:p>
        </p:txBody>
      </p:sp>
      <p:sp>
        <p:nvSpPr>
          <p:cNvPr id="50181" name="Rectangle 3"/>
          <p:cNvSpPr>
            <a:spLocks noGrp="1" noChangeArrowheads="1"/>
          </p:cNvSpPr>
          <p:nvPr>
            <p:ph type="body" idx="4294967295"/>
          </p:nvPr>
        </p:nvSpPr>
        <p:spPr>
          <a:xfrm>
            <a:off x="1524000" y="1981200"/>
            <a:ext cx="7620000" cy="3886200"/>
          </a:xfrm>
        </p:spPr>
        <p:txBody>
          <a:bodyPr>
            <a:normAutofit lnSpcReduction="10000"/>
          </a:bodyPr>
          <a:lstStyle/>
          <a:p>
            <a:pPr eaLnBrk="1" hangingPunct="1">
              <a:lnSpc>
                <a:spcPct val="90000"/>
              </a:lnSpc>
            </a:pPr>
            <a:r>
              <a:rPr lang="en-US" sz="2800" dirty="0">
                <a:solidFill>
                  <a:srgbClr val="FF0000"/>
                </a:solidFill>
                <a:latin typeface="Gill Sans MT" charset="0"/>
              </a:rPr>
              <a:t>Unsatisfactory: Potential for harm</a:t>
            </a:r>
          </a:p>
          <a:p>
            <a:pPr eaLnBrk="1" hangingPunct="1">
              <a:lnSpc>
                <a:spcPct val="90000"/>
              </a:lnSpc>
              <a:buFont typeface="Wingdings" charset="0"/>
              <a:buNone/>
            </a:pPr>
            <a:endParaRPr lang="en-US" sz="2800" dirty="0">
              <a:latin typeface="Gill Sans MT" charset="0"/>
            </a:endParaRPr>
          </a:p>
          <a:p>
            <a:pPr eaLnBrk="1" hangingPunct="1">
              <a:lnSpc>
                <a:spcPct val="90000"/>
              </a:lnSpc>
            </a:pPr>
            <a:r>
              <a:rPr lang="en-US" sz="2800" dirty="0" smtClean="0">
                <a:latin typeface="Gill Sans MT" charset="0"/>
              </a:rPr>
              <a:t>Progressing/Needs Improvement: </a:t>
            </a:r>
            <a:r>
              <a:rPr lang="en-US" sz="2800" dirty="0">
                <a:latin typeface="Gill Sans MT" charset="0"/>
              </a:rPr>
              <a:t>Inconsistent, novice</a:t>
            </a:r>
          </a:p>
          <a:p>
            <a:pPr eaLnBrk="1" hangingPunct="1">
              <a:lnSpc>
                <a:spcPct val="90000"/>
              </a:lnSpc>
            </a:pPr>
            <a:endParaRPr lang="en-US" sz="2800" dirty="0">
              <a:latin typeface="Gill Sans MT" charset="0"/>
            </a:endParaRPr>
          </a:p>
          <a:p>
            <a:pPr eaLnBrk="1" hangingPunct="1">
              <a:lnSpc>
                <a:spcPct val="90000"/>
              </a:lnSpc>
            </a:pPr>
            <a:r>
              <a:rPr lang="en-US" sz="2800" dirty="0">
                <a:latin typeface="Gill Sans MT" charset="0"/>
              </a:rPr>
              <a:t>Proficient: Consistent, competent</a:t>
            </a:r>
          </a:p>
          <a:p>
            <a:pPr eaLnBrk="1" hangingPunct="1">
              <a:lnSpc>
                <a:spcPct val="90000"/>
              </a:lnSpc>
            </a:pPr>
            <a:endParaRPr lang="en-US" sz="2800" dirty="0">
              <a:latin typeface="Gill Sans MT" charset="0"/>
            </a:endParaRPr>
          </a:p>
          <a:p>
            <a:pPr eaLnBrk="1" hangingPunct="1">
              <a:lnSpc>
                <a:spcPct val="90000"/>
              </a:lnSpc>
            </a:pPr>
            <a:r>
              <a:rPr lang="en-US" sz="2800" dirty="0">
                <a:latin typeface="Gill Sans MT" charset="0"/>
              </a:rPr>
              <a:t>Distinguished: Unusually excellent, no one </a:t>
            </a:r>
            <a:r>
              <a:rPr lang="ja-JP" altLang="en-US" sz="2800" dirty="0">
                <a:latin typeface="Gill Sans MT" charset="0"/>
              </a:rPr>
              <a:t>“</a:t>
            </a:r>
            <a:r>
              <a:rPr lang="en-US" altLang="ja-JP" sz="2800" dirty="0">
                <a:latin typeface="Gill Sans MT" charset="0"/>
              </a:rPr>
              <a:t>lives</a:t>
            </a:r>
            <a:r>
              <a:rPr lang="ja-JP" altLang="en-US" sz="2800" dirty="0">
                <a:latin typeface="Gill Sans MT" charset="0"/>
              </a:rPr>
              <a:t>”</a:t>
            </a:r>
            <a:r>
              <a:rPr lang="en-US" altLang="ja-JP" sz="2800" dirty="0">
                <a:latin typeface="Gill Sans MT" charset="0"/>
              </a:rPr>
              <a:t> here permanently in all components</a:t>
            </a:r>
          </a:p>
          <a:p>
            <a:pPr eaLnBrk="1" hangingPunct="1">
              <a:lnSpc>
                <a:spcPct val="90000"/>
              </a:lnSpc>
            </a:pPr>
            <a:endParaRPr lang="en-US" sz="2800" dirty="0">
              <a:latin typeface="Gill Sans MT" charset="0"/>
            </a:endParaRPr>
          </a:p>
          <a:p>
            <a:pPr eaLnBrk="1" hangingPunct="1">
              <a:lnSpc>
                <a:spcPct val="90000"/>
              </a:lnSpc>
              <a:buFont typeface="Wingdings" charset="0"/>
              <a:buNone/>
            </a:pPr>
            <a:endParaRPr lang="en-US" sz="2800" dirty="0">
              <a:latin typeface="Gill Sans MT" charset="0"/>
            </a:endParaRPr>
          </a:p>
        </p:txBody>
      </p:sp>
    </p:spTree>
    <p:extLst>
      <p:ext uri="{BB962C8B-B14F-4D97-AF65-F5344CB8AC3E}">
        <p14:creationId xmlns:p14="http://schemas.microsoft.com/office/powerpoint/2010/main" val="410829216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2226"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D58123DB-AA91-084B-8BBF-12B22FB5959F}" type="slidenum">
              <a:rPr lang="en-US" sz="1200" b="0" smtClean="0">
                <a:solidFill>
                  <a:prstClr val="black"/>
                </a:solidFill>
                <a:latin typeface="Arial Black" charset="0"/>
              </a:rPr>
              <a:pPr algn="r"/>
              <a:t>27</a:t>
            </a:fld>
            <a:endParaRPr lang="en-US" sz="1200" b="0" smtClean="0">
              <a:solidFill>
                <a:prstClr val="black"/>
              </a:solidFill>
              <a:latin typeface="Arial Black" charset="0"/>
            </a:endParaRPr>
          </a:p>
        </p:txBody>
      </p:sp>
      <p:sp>
        <p:nvSpPr>
          <p:cNvPr id="52227"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2F28AA0F-3001-2B43-A731-218EC880C1A0}" type="datetime1">
              <a:rPr lang="en-US" sz="1200" b="0" smtClean="0">
                <a:solidFill>
                  <a:prstClr val="black"/>
                </a:solidFill>
              </a:rPr>
              <a:pPr/>
              <a:t>11/16/11</a:t>
            </a:fld>
            <a:endParaRPr lang="en-US" sz="1200" b="0" smtClean="0">
              <a:solidFill>
                <a:prstClr val="black"/>
              </a:solidFill>
            </a:endParaRPr>
          </a:p>
        </p:txBody>
      </p:sp>
      <p:sp>
        <p:nvSpPr>
          <p:cNvPr id="25605" name="Rectangle 2"/>
          <p:cNvSpPr>
            <a:spLocks noGrp="1" noChangeArrowheads="1"/>
          </p:cNvSpPr>
          <p:nvPr>
            <p:ph type="title" idx="4294967295"/>
          </p:nvPr>
        </p:nvSpPr>
        <p:spPr>
          <a:xfrm>
            <a:off x="152400" y="457200"/>
            <a:ext cx="8991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Components of Domain 3: Engagement</a:t>
            </a:r>
          </a:p>
        </p:txBody>
      </p:sp>
      <p:sp>
        <p:nvSpPr>
          <p:cNvPr id="52229" name="Rectangle 3"/>
          <p:cNvSpPr>
            <a:spLocks noGrp="1" noChangeArrowheads="1"/>
          </p:cNvSpPr>
          <p:nvPr>
            <p:ph type="body" idx="4294967295"/>
          </p:nvPr>
        </p:nvSpPr>
        <p:spPr>
          <a:xfrm>
            <a:off x="1219200" y="2057400"/>
            <a:ext cx="7924800" cy="3886200"/>
          </a:xfrm>
        </p:spPr>
        <p:txBody>
          <a:bodyPr/>
          <a:lstStyle/>
          <a:p>
            <a:pPr eaLnBrk="1" hangingPunct="1">
              <a:lnSpc>
                <a:spcPct val="80000"/>
              </a:lnSpc>
            </a:pPr>
            <a:endParaRPr lang="en-US" sz="2400" dirty="0">
              <a:latin typeface="Gill Sans MT" charset="0"/>
            </a:endParaRPr>
          </a:p>
          <a:p>
            <a:pPr eaLnBrk="1" hangingPunct="1">
              <a:lnSpc>
                <a:spcPct val="80000"/>
              </a:lnSpc>
            </a:pPr>
            <a:r>
              <a:rPr lang="en-US" sz="2400" dirty="0">
                <a:latin typeface="Gill Sans MT" charset="0"/>
              </a:rPr>
              <a:t>3a: Communicating with Student</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3b: Using Questioning and Discussion Techniques</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3600" b="1" dirty="0">
                <a:latin typeface="Gill Sans MT" charset="0"/>
              </a:rPr>
              <a:t>3c: Engaging Students in Learning</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3d: Using Assessment in Instruction</a:t>
            </a:r>
          </a:p>
          <a:p>
            <a:pPr eaLnBrk="1" hangingPunct="1">
              <a:lnSpc>
                <a:spcPct val="80000"/>
              </a:lnSpc>
              <a:buFont typeface="Wingdings" charset="0"/>
              <a:buNone/>
            </a:pPr>
            <a:endParaRPr lang="en-US" sz="2400" dirty="0">
              <a:latin typeface="Gill Sans MT" charset="0"/>
            </a:endParaRPr>
          </a:p>
          <a:p>
            <a:pPr eaLnBrk="1" hangingPunct="1">
              <a:lnSpc>
                <a:spcPct val="80000"/>
              </a:lnSpc>
            </a:pPr>
            <a:r>
              <a:rPr lang="en-US" sz="2400" dirty="0">
                <a:latin typeface="Gill Sans MT" charset="0"/>
              </a:rPr>
              <a:t>3e: Demonstrating Flexibility and Responsiveness</a:t>
            </a:r>
          </a:p>
          <a:p>
            <a:pPr eaLnBrk="1" hangingPunct="1">
              <a:lnSpc>
                <a:spcPct val="80000"/>
              </a:lnSpc>
            </a:pPr>
            <a:endParaRPr lang="en-US" sz="2400" dirty="0">
              <a:latin typeface="Gill Sans MT" charset="0"/>
            </a:endParaRPr>
          </a:p>
        </p:txBody>
      </p:sp>
    </p:spTree>
    <p:extLst>
      <p:ext uri="{BB962C8B-B14F-4D97-AF65-F5344CB8AC3E}">
        <p14:creationId xmlns:p14="http://schemas.microsoft.com/office/powerpoint/2010/main" val="92662887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Let’s Take a Break – 15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11/16/11</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28</a:t>
            </a:fld>
            <a:endParaRPr lang="en-US"/>
          </a:p>
        </p:txBody>
      </p:sp>
    </p:spTree>
    <p:extLst>
      <p:ext uri="{BB962C8B-B14F-4D97-AF65-F5344CB8AC3E}">
        <p14:creationId xmlns:p14="http://schemas.microsoft.com/office/powerpoint/2010/main" val="1979914312"/>
      </p:ext>
    </p:extLst>
  </p:cSld>
  <p:clrMapOvr>
    <a:masterClrMapping/>
  </p:clrMapOvr>
  <p:transition xmlns:p14="http://schemas.microsoft.com/office/powerpoint/2010/main">
    <p:randomBa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427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01C9BFD9-2A34-FE4B-9DFE-20B6339CE47A}" type="slidenum">
              <a:rPr lang="en-US" sz="1200" b="0" smtClean="0">
                <a:solidFill>
                  <a:prstClr val="black"/>
                </a:solidFill>
                <a:latin typeface="Arial Black" charset="0"/>
              </a:rPr>
              <a:pPr algn="r"/>
              <a:t>29</a:t>
            </a:fld>
            <a:endParaRPr lang="en-US" sz="1200" b="0" smtClean="0">
              <a:solidFill>
                <a:prstClr val="black"/>
              </a:solidFill>
              <a:latin typeface="Arial Black" charset="0"/>
            </a:endParaRPr>
          </a:p>
        </p:txBody>
      </p:sp>
      <p:sp>
        <p:nvSpPr>
          <p:cNvPr id="28678"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54278"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54279" name="Group 30"/>
          <p:cNvGrpSpPr>
            <a:grpSpLocks/>
          </p:cNvGrpSpPr>
          <p:nvPr/>
        </p:nvGrpSpPr>
        <p:grpSpPr bwMode="auto">
          <a:xfrm>
            <a:off x="990600" y="1752600"/>
            <a:ext cx="7848600" cy="4346575"/>
            <a:chOff x="720" y="1248"/>
            <a:chExt cx="4944" cy="2738"/>
          </a:xfrm>
        </p:grpSpPr>
        <p:sp>
          <p:nvSpPr>
            <p:cNvPr id="54282"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prstClr val="black"/>
                  </a:solidFill>
                  <a:ea typeface="ＭＳ Ｐゴシック" charset="0"/>
                  <a:cs typeface="ＭＳ Ｐゴシック" charset="0"/>
                </a:rPr>
                <a:t>Domain 4:  Professional Responsibilities</a:t>
              </a:r>
            </a:p>
            <a:p>
              <a:pPr eaLnBrk="0" hangingPunct="0">
                <a:buFontTx/>
                <a:buChar char="•"/>
              </a:pPr>
              <a:r>
                <a:rPr lang="en-US" sz="1600" dirty="0" smtClean="0">
                  <a:solidFill>
                    <a:prstClr val="black"/>
                  </a:solidFill>
                  <a:ea typeface="ＭＳ Ｐゴシック" charset="0"/>
                  <a:cs typeface="ＭＳ Ｐゴシック" charset="0"/>
                </a:rPr>
                <a:t>Reflecting on Teaching</a:t>
              </a:r>
            </a:p>
            <a:p>
              <a:pPr eaLnBrk="0" hangingPunct="0">
                <a:buFontTx/>
                <a:buChar char="•"/>
              </a:pPr>
              <a:r>
                <a:rPr lang="en-US" sz="1600" dirty="0" smtClean="0">
                  <a:solidFill>
                    <a:prstClr val="black"/>
                  </a:solidFill>
                  <a:ea typeface="ＭＳ Ｐゴシック" charset="0"/>
                  <a:cs typeface="ＭＳ Ｐゴシック" charset="0"/>
                </a:rPr>
                <a:t>Maintaining Accurate Records</a:t>
              </a:r>
            </a:p>
            <a:p>
              <a:pPr eaLnBrk="0" hangingPunct="0">
                <a:buFontTx/>
                <a:buChar char="•"/>
              </a:pPr>
              <a:r>
                <a:rPr lang="en-US" sz="1600" dirty="0" smtClean="0">
                  <a:solidFill>
                    <a:prstClr val="black"/>
                  </a:solidFill>
                  <a:ea typeface="ＭＳ Ｐゴシック" charset="0"/>
                  <a:cs typeface="ＭＳ Ｐゴシック" charset="0"/>
                </a:rPr>
                <a:t>Communicating with Families</a:t>
              </a:r>
            </a:p>
            <a:p>
              <a:pPr eaLnBrk="0" hangingPunct="0">
                <a:buFontTx/>
                <a:buChar char="•"/>
              </a:pPr>
              <a:r>
                <a:rPr lang="en-US" sz="1600" dirty="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dirty="0" smtClean="0">
                  <a:solidFill>
                    <a:prstClr val="black"/>
                  </a:solidFill>
                  <a:ea typeface="ＭＳ Ｐゴシック" charset="0"/>
                  <a:cs typeface="ＭＳ Ｐゴシック" charset="0"/>
                </a:rPr>
                <a:t>Growing and Developing Professionally</a:t>
              </a:r>
            </a:p>
            <a:p>
              <a:pPr eaLnBrk="0" hangingPunct="0">
                <a:buFontTx/>
                <a:buChar char="•"/>
              </a:pPr>
              <a:r>
                <a:rPr lang="en-US" sz="1600" dirty="0" smtClean="0">
                  <a:solidFill>
                    <a:prstClr val="black"/>
                  </a:solidFill>
                  <a:ea typeface="ＭＳ Ｐゴシック" charset="0"/>
                  <a:cs typeface="ＭＳ Ｐゴシック" charset="0"/>
                </a:rPr>
                <a:t>Showing Professionalism	</a:t>
              </a:r>
            </a:p>
          </p:txBody>
        </p:sp>
        <p:sp>
          <p:nvSpPr>
            <p:cNvPr id="54283"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54284"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0000FF"/>
                  </a:solidFill>
                  <a:ea typeface="ＭＳ Ｐゴシック" charset="0"/>
                  <a:cs typeface="ＭＳ Ｐゴシック" charset="0"/>
                </a:rPr>
                <a:t>Domain 1:  Planning and Preparation</a:t>
              </a:r>
              <a:endParaRPr lang="en-US" sz="1600" dirty="0" smtClean="0">
                <a:solidFill>
                  <a:srgbClr val="0000FF"/>
                </a:solidFill>
                <a:ea typeface="ＭＳ Ｐゴシック" charset="0"/>
                <a:cs typeface="ＭＳ Ｐゴシック" charset="0"/>
              </a:endParaRP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Designing Student Assessments </a:t>
              </a:r>
              <a:endParaRPr lang="en-US" sz="1600" b="1" dirty="0" smtClean="0">
                <a:solidFill>
                  <a:srgbClr val="0000FF"/>
                </a:solidFill>
                <a:ea typeface="ＭＳ Ｐゴシック" charset="0"/>
                <a:cs typeface="ＭＳ Ｐゴシック" charset="0"/>
              </a:endParaRPr>
            </a:p>
          </p:txBody>
        </p:sp>
        <p:sp>
          <p:nvSpPr>
            <p:cNvPr id="54285"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ea typeface="ＭＳ Ｐゴシック" charset="0"/>
                  <a:cs typeface="ＭＳ Ｐゴシック" charset="0"/>
                </a:rPr>
                <a:t>Domain 2:  The Classroom Environment</a:t>
              </a:r>
              <a:endParaRPr lang="en-US" sz="1600" dirty="0" smtClean="0">
                <a:ea typeface="ＭＳ Ｐゴシック" charset="0"/>
                <a:cs typeface="ＭＳ Ｐゴシック" charset="0"/>
              </a:endParaRPr>
            </a:p>
            <a:p>
              <a:pPr eaLnBrk="0" hangingPunct="0">
                <a:buFontTx/>
                <a:buChar char="•"/>
                <a:tabLst>
                  <a:tab pos="114300" algn="l"/>
                </a:tabLst>
              </a:pPr>
              <a:r>
                <a:rPr lang="en-US" sz="1600" dirty="0" smtClean="0">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ea typeface="ＭＳ Ｐゴシック" charset="0"/>
                  <a:cs typeface="ＭＳ Ｐゴシック" charset="0"/>
                </a:rPr>
                <a:t>Establishing a Culture for Learning</a:t>
              </a:r>
            </a:p>
            <a:p>
              <a:pPr eaLnBrk="0" hangingPunct="0">
                <a:buFontTx/>
                <a:buChar char="•"/>
                <a:tabLst>
                  <a:tab pos="114300" algn="l"/>
                </a:tabLst>
              </a:pPr>
              <a:r>
                <a:rPr lang="en-US" sz="1600" dirty="0" smtClean="0">
                  <a:ea typeface="ＭＳ Ｐゴシック" charset="0"/>
                  <a:cs typeface="ＭＳ Ｐゴシック" charset="0"/>
                </a:rPr>
                <a:t>Managing Classroom Procedures</a:t>
              </a:r>
            </a:p>
            <a:p>
              <a:pPr eaLnBrk="0" hangingPunct="0">
                <a:buFontTx/>
                <a:buChar char="•"/>
                <a:tabLst>
                  <a:tab pos="114300" algn="l"/>
                </a:tabLst>
              </a:pPr>
              <a:r>
                <a:rPr lang="en-US" sz="1600" dirty="0" smtClean="0">
                  <a:ea typeface="ＭＳ Ｐゴシック" charset="0"/>
                  <a:cs typeface="ＭＳ Ｐゴシック" charset="0"/>
                </a:rPr>
                <a:t>Managing Student Behavior</a:t>
              </a:r>
            </a:p>
            <a:p>
              <a:pPr eaLnBrk="0" hangingPunct="0">
                <a:buFontTx/>
                <a:buChar char="•"/>
                <a:tabLst>
                  <a:tab pos="114300" algn="l"/>
                </a:tabLst>
              </a:pPr>
              <a:r>
                <a:rPr lang="en-US" sz="1600" dirty="0" smtClean="0">
                  <a:ea typeface="ＭＳ Ｐゴシック" charset="0"/>
                  <a:cs typeface="ＭＳ Ｐゴシック" charset="0"/>
                </a:rPr>
                <a:t>Organizing Physical Space</a:t>
              </a:r>
            </a:p>
          </p:txBody>
        </p:sp>
      </p:grpSp>
      <p:sp>
        <p:nvSpPr>
          <p:cNvPr id="54280"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54281"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1819368475"/>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eaLnBrk="1" hangingPunct="1"/>
            <a:r>
              <a:rPr lang="en-US" dirty="0" smtClean="0">
                <a:latin typeface="Calibri" pitchFamily="34" charset="0"/>
              </a:rPr>
              <a:t>Project Development - Background</a:t>
            </a:r>
          </a:p>
        </p:txBody>
      </p:sp>
      <p:sp>
        <p:nvSpPr>
          <p:cNvPr id="5123" name="Rectangle 3"/>
          <p:cNvSpPr>
            <a:spLocks noGrp="1" noChangeArrowheads="1"/>
          </p:cNvSpPr>
          <p:nvPr>
            <p:ph idx="1"/>
          </p:nvPr>
        </p:nvSpPr>
        <p:spPr/>
        <p:txBody>
          <a:bodyPr/>
          <a:lstStyle/>
          <a:p>
            <a:pPr eaLnBrk="1" hangingPunct="1"/>
            <a:r>
              <a:rPr lang="en-US" sz="2400" dirty="0" smtClean="0">
                <a:latin typeface="Calibri" pitchFamily="34" charset="0"/>
              </a:rPr>
              <a:t>$800,000 Gates Foundation grant to facilitate the development of statewide policy, tools and processes to evaluate teachers and principals in which student achievement is a significant factor affecting performance ratings</a:t>
            </a:r>
          </a:p>
          <a:p>
            <a:pPr marL="82550" indent="0" eaLnBrk="1" hangingPunct="1">
              <a:buNone/>
            </a:pPr>
            <a:endParaRPr lang="en-US" sz="2400" dirty="0" smtClean="0">
              <a:latin typeface="Calibri" pitchFamily="34" charset="0"/>
            </a:endParaRPr>
          </a:p>
          <a:p>
            <a:pPr eaLnBrk="1" hangingPunct="1"/>
            <a:r>
              <a:rPr lang="en-US" sz="2400" dirty="0" smtClean="0">
                <a:latin typeface="Calibri" pitchFamily="34" charset="0"/>
              </a:rPr>
              <a:t>PDE is closely following the work of the Pittsburgh Public Schools – PPS recipients of $40 million Gates Foundation grant that is more comprehensive in scope but similar in redesigning evaluation policy, tools and processes</a:t>
            </a:r>
          </a:p>
        </p:txBody>
      </p:sp>
    </p:spTree>
  </p:cSld>
  <p:clrMapOvr>
    <a:masterClrMapping/>
  </p:clrMapOvr>
  <p:transition xmlns:p14="http://schemas.microsoft.com/office/powerpoint/2010/mai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56322"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0AB53819-2799-D14C-941B-C96283E34F48}" type="slidenum">
              <a:rPr lang="en-US" sz="1200" b="0" smtClean="0">
                <a:solidFill>
                  <a:prstClr val="black"/>
                </a:solidFill>
                <a:latin typeface="Arial Black" charset="0"/>
              </a:rPr>
              <a:pPr algn="r"/>
              <a:t>30</a:t>
            </a:fld>
            <a:endParaRPr lang="en-US" sz="1200" b="0" smtClean="0">
              <a:solidFill>
                <a:prstClr val="black"/>
              </a:solidFill>
              <a:latin typeface="Arial Black" charset="0"/>
            </a:endParaRPr>
          </a:p>
        </p:txBody>
      </p:sp>
      <p:sp>
        <p:nvSpPr>
          <p:cNvPr id="29701"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dirty="0">
                <a:effectLst>
                  <a:outerShdw blurRad="38100" dist="38100" dir="2700000" algn="tl">
                    <a:srgbClr val="DDDDDD"/>
                  </a:outerShdw>
                </a:effectLst>
                <a:latin typeface="Gill Sans MT" charset="0"/>
                <a:cs typeface="+mj-cs"/>
              </a:rPr>
              <a:t>Domain 1: Planning and Preparation</a:t>
            </a:r>
          </a:p>
        </p:txBody>
      </p:sp>
      <p:sp>
        <p:nvSpPr>
          <p:cNvPr id="56325" name="Rectangle 3"/>
          <p:cNvSpPr>
            <a:spLocks noGrp="1" noChangeArrowheads="1"/>
          </p:cNvSpPr>
          <p:nvPr>
            <p:ph type="body" idx="4294967295"/>
          </p:nvPr>
        </p:nvSpPr>
        <p:spPr>
          <a:xfrm>
            <a:off x="914400" y="1752600"/>
            <a:ext cx="8229600" cy="4495800"/>
          </a:xfrm>
        </p:spPr>
        <p:txBody>
          <a:bodyPr/>
          <a:lstStyle/>
          <a:p>
            <a:pPr eaLnBrk="1" hangingPunct="1">
              <a:lnSpc>
                <a:spcPct val="90000"/>
              </a:lnSpc>
              <a:buFont typeface="Wingdings" charset="0"/>
              <a:buNone/>
            </a:pPr>
            <a:r>
              <a:rPr lang="en-US" sz="2400" dirty="0">
                <a:latin typeface="Gill Sans MT" charset="0"/>
              </a:rPr>
              <a:t>1a: Demonstrating Knowledge of Content and Pedagogy</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1b: Demonstrating Knowledge of Students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1c: Setting Instructional Outcomes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1d: Demonstrating Knowledge of Resources</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1e: Designing Coherent Instruction</a:t>
            </a:r>
          </a:p>
          <a:p>
            <a:pPr eaLnBrk="1" hangingPunct="1">
              <a:lnSpc>
                <a:spcPct val="90000"/>
              </a:lnSpc>
              <a:buFont typeface="Wingdings" charset="0"/>
              <a:buNone/>
            </a:pPr>
            <a:endParaRPr lang="en-US" sz="2400" dirty="0">
              <a:latin typeface="Gill Sans MT" charset="0"/>
            </a:endParaRPr>
          </a:p>
          <a:p>
            <a:pPr eaLnBrk="1" hangingPunct="1">
              <a:lnSpc>
                <a:spcPct val="90000"/>
              </a:lnSpc>
              <a:buFont typeface="Wingdings" charset="0"/>
              <a:buNone/>
            </a:pPr>
            <a:r>
              <a:rPr lang="en-US" sz="2400" dirty="0">
                <a:latin typeface="Gill Sans MT" charset="0"/>
              </a:rPr>
              <a:t>1f: Designing Student Assessments</a:t>
            </a:r>
          </a:p>
        </p:txBody>
      </p:sp>
    </p:spTree>
    <p:extLst>
      <p:ext uri="{BB962C8B-B14F-4D97-AF65-F5344CB8AC3E}">
        <p14:creationId xmlns:p14="http://schemas.microsoft.com/office/powerpoint/2010/main" val="240241698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defRPr/>
            </a:pPr>
            <a:r>
              <a:rPr lang="en-US" sz="3900">
                <a:effectLst>
                  <a:outerShdw blurRad="38100" dist="38100" dir="2700000" algn="tl">
                    <a:srgbClr val="DDDDDD"/>
                  </a:outerShdw>
                </a:effectLst>
                <a:latin typeface="Gill Sans MT" charset="0"/>
                <a:cs typeface="+mj-cs"/>
              </a:rPr>
              <a:t>Component 1a: Demo. Knowledge of Content/Pedagogy</a:t>
            </a:r>
          </a:p>
        </p:txBody>
      </p:sp>
      <p:sp>
        <p:nvSpPr>
          <p:cNvPr id="58370" name="Content Placeholder 2"/>
          <p:cNvSpPr>
            <a:spLocks noGrp="1"/>
          </p:cNvSpPr>
          <p:nvPr>
            <p:ph idx="1"/>
          </p:nvPr>
        </p:nvSpPr>
        <p:spPr>
          <a:xfrm>
            <a:off x="1435100" y="1930400"/>
            <a:ext cx="7499350" cy="4318000"/>
          </a:xfrm>
        </p:spPr>
        <p:txBody>
          <a:bodyPr/>
          <a:lstStyle/>
          <a:p>
            <a:pPr marL="539750" indent="-457200" eaLnBrk="1" hangingPunct="1">
              <a:buFont typeface="Gill Sans MT" charset="0"/>
              <a:buAutoNum type="arabicPeriod"/>
            </a:pPr>
            <a:r>
              <a:rPr lang="en-US" sz="1800" dirty="0">
                <a:latin typeface="Gill Sans MT" charset="0"/>
              </a:rPr>
              <a:t>Teacher wrote a scholarly article</a:t>
            </a:r>
          </a:p>
          <a:p>
            <a:pPr marL="539750" indent="-457200" eaLnBrk="1" hangingPunct="1">
              <a:buFont typeface="Gill Sans MT" charset="0"/>
              <a:buAutoNum type="arabicPeriod"/>
            </a:pPr>
            <a:r>
              <a:rPr lang="en-US" sz="1800" dirty="0">
                <a:latin typeface="Gill Sans MT" charset="0"/>
              </a:rPr>
              <a:t>Lesson plans/structure/content/relevance</a:t>
            </a:r>
          </a:p>
          <a:p>
            <a:pPr marL="539750" indent="-457200" eaLnBrk="1" hangingPunct="1">
              <a:buFont typeface="Gill Sans MT" charset="0"/>
              <a:buAutoNum type="arabicPeriod"/>
            </a:pPr>
            <a:r>
              <a:rPr lang="en-US" sz="1800" dirty="0">
                <a:latin typeface="Gill Sans MT" charset="0"/>
              </a:rPr>
              <a:t>Teacher explanation of  probable </a:t>
            </a:r>
            <a:r>
              <a:rPr lang="en-US" sz="1800" dirty="0" smtClean="0">
                <a:latin typeface="Gill Sans MT" charset="0"/>
              </a:rPr>
              <a:t>Students’ </a:t>
            </a:r>
            <a:r>
              <a:rPr lang="en-US" sz="1800" dirty="0">
                <a:latin typeface="Gill Sans MT" charset="0"/>
              </a:rPr>
              <a:t>misconceptions</a:t>
            </a:r>
          </a:p>
          <a:p>
            <a:pPr marL="539750" indent="-457200" eaLnBrk="1" hangingPunct="1">
              <a:buFont typeface="Gill Sans MT" charset="0"/>
              <a:buAutoNum type="arabicPeriod"/>
            </a:pPr>
            <a:r>
              <a:rPr lang="en-US" sz="1800" dirty="0" smtClean="0">
                <a:latin typeface="Gill Sans MT" charset="0"/>
              </a:rPr>
              <a:t>Teacher</a:t>
            </a:r>
            <a:r>
              <a:rPr lang="en-US" sz="1800" dirty="0" smtClean="0">
                <a:latin typeface="Gill Sans MT" charset="0"/>
              </a:rPr>
              <a:t>’s </a:t>
            </a:r>
            <a:r>
              <a:rPr lang="en-US" altLang="ja-JP" sz="1800" dirty="0" smtClean="0">
                <a:latin typeface="Gill Sans MT" charset="0"/>
              </a:rPr>
              <a:t>answers </a:t>
            </a:r>
            <a:r>
              <a:rPr lang="en-US" altLang="ja-JP" sz="1800" dirty="0">
                <a:latin typeface="Gill Sans MT" charset="0"/>
              </a:rPr>
              <a:t>to student questions during class</a:t>
            </a:r>
          </a:p>
          <a:p>
            <a:pPr marL="539750" indent="-457200" eaLnBrk="1" hangingPunct="1">
              <a:buFont typeface="Gill Sans MT" charset="0"/>
              <a:buAutoNum type="arabicPeriod"/>
            </a:pPr>
            <a:r>
              <a:rPr lang="en-US" sz="1800" dirty="0">
                <a:latin typeface="Gill Sans MT" charset="0"/>
              </a:rPr>
              <a:t>Teacher presented a workshop to faculty</a:t>
            </a:r>
          </a:p>
          <a:p>
            <a:pPr marL="539750" indent="-457200" eaLnBrk="1" hangingPunct="1">
              <a:buFont typeface="Gill Sans MT" charset="0"/>
              <a:buAutoNum type="arabicPeriod"/>
            </a:pPr>
            <a:r>
              <a:rPr lang="en-US" sz="1800" dirty="0">
                <a:latin typeface="Gill Sans MT" charset="0"/>
              </a:rPr>
              <a:t>Teacher explains the structure of discipline prior to lesson</a:t>
            </a:r>
          </a:p>
          <a:p>
            <a:pPr marL="539750" indent="-457200" eaLnBrk="1" hangingPunct="1">
              <a:buFont typeface="Gill Sans MT" charset="0"/>
              <a:buAutoNum type="arabicPeriod"/>
            </a:pPr>
            <a:r>
              <a:rPr lang="en-US" sz="1800" dirty="0">
                <a:latin typeface="Gill Sans MT" charset="0"/>
              </a:rPr>
              <a:t>Teacher tells observer how this lesson fits into the larger unit</a:t>
            </a:r>
          </a:p>
          <a:p>
            <a:pPr marL="539750" indent="-457200" eaLnBrk="1" hangingPunct="1">
              <a:buFont typeface="Gill Sans MT" charset="0"/>
              <a:buAutoNum type="arabicPeriod"/>
            </a:pPr>
            <a:r>
              <a:rPr lang="en-US" sz="1800" dirty="0">
                <a:latin typeface="Gill Sans MT" charset="0"/>
              </a:rPr>
              <a:t>Teacher adjusts the lesson midstream based on </a:t>
            </a:r>
            <a:r>
              <a:rPr lang="en-US" sz="1800" dirty="0" smtClean="0">
                <a:latin typeface="Gill Sans MT" charset="0"/>
              </a:rPr>
              <a:t>Students’ </a:t>
            </a:r>
            <a:r>
              <a:rPr lang="en-US" sz="1800" dirty="0">
                <a:latin typeface="Gill Sans MT" charset="0"/>
              </a:rPr>
              <a:t>misconceptions</a:t>
            </a:r>
          </a:p>
          <a:p>
            <a:pPr marL="539750" indent="-457200" eaLnBrk="1" hangingPunct="1">
              <a:buFont typeface="Gill Sans MT" charset="0"/>
              <a:buAutoNum type="arabicPeriod"/>
            </a:pPr>
            <a:r>
              <a:rPr lang="en-US" sz="1800" dirty="0">
                <a:latin typeface="Gill Sans MT" charset="0"/>
              </a:rPr>
              <a:t>Teacher poses different levels of content questions during the lesson</a:t>
            </a:r>
          </a:p>
          <a:p>
            <a:pPr marL="539750" indent="-457200" eaLnBrk="1" hangingPunct="1">
              <a:buFont typeface="Gill Sans MT" charset="0"/>
              <a:buAutoNum type="arabicPeriod"/>
            </a:pPr>
            <a:r>
              <a:rPr lang="en-US" sz="1800" dirty="0">
                <a:latin typeface="Gill Sans MT" charset="0"/>
              </a:rPr>
              <a:t>Teacher states how this lesson connects to content standards</a:t>
            </a:r>
          </a:p>
        </p:txBody>
      </p:sp>
      <p:sp>
        <p:nvSpPr>
          <p:cNvPr id="5837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59C2EFA-F539-B543-99B1-DFFC1D07E072}" type="datetime1">
              <a:rPr lang="en-US" sz="1200">
                <a:solidFill>
                  <a:srgbClr val="B5A788"/>
                </a:solidFill>
              </a:rPr>
              <a:pPr/>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5837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AFCBDA4C-D9E5-604A-A0A1-C508EBDC6747}" type="slidenum">
              <a:rPr lang="en-US" sz="1200">
                <a:solidFill>
                  <a:srgbClr val="B5A788"/>
                </a:solidFill>
              </a:rPr>
              <a:pPr/>
              <a:t>31</a:t>
            </a:fld>
            <a:endParaRPr lang="en-US" sz="1200">
              <a:solidFill>
                <a:srgbClr val="B5A788"/>
              </a:solidFill>
            </a:endParaRPr>
          </a:p>
        </p:txBody>
      </p:sp>
    </p:spTree>
    <p:extLst>
      <p:ext uri="{BB962C8B-B14F-4D97-AF65-F5344CB8AC3E}">
        <p14:creationId xmlns:p14="http://schemas.microsoft.com/office/powerpoint/2010/main" val="98267808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defRPr/>
            </a:pPr>
            <a:r>
              <a:rPr lang="en-US" sz="3900" dirty="0">
                <a:effectLst>
                  <a:outerShdw blurRad="38100" dist="38100" dir="2700000" algn="tl">
                    <a:srgbClr val="DDDDDD"/>
                  </a:outerShdw>
                </a:effectLst>
                <a:latin typeface="Gill Sans MT" charset="0"/>
                <a:cs typeface="+mj-cs"/>
              </a:rPr>
              <a:t>Component 1a: Demo. Knowledge of Content/</a:t>
            </a:r>
            <a:r>
              <a:rPr lang="en-US" sz="3900" dirty="0" smtClean="0">
                <a:effectLst>
                  <a:outerShdw blurRad="38100" dist="38100" dir="2700000" algn="tl">
                    <a:srgbClr val="DDDDDD"/>
                  </a:outerShdw>
                </a:effectLst>
                <a:latin typeface="Gill Sans MT" charset="0"/>
                <a:cs typeface="+mj-cs"/>
              </a:rPr>
              <a:t>Pedagogy’</a:t>
            </a:r>
            <a:endParaRPr lang="en-US" sz="3900" dirty="0">
              <a:effectLst>
                <a:outerShdw blurRad="38100" dist="38100" dir="2700000" algn="tl">
                  <a:srgbClr val="DDDDDD"/>
                </a:outerShdw>
              </a:effectLst>
              <a:latin typeface="Gill Sans MT" charset="0"/>
              <a:cs typeface="+mj-cs"/>
            </a:endParaRPr>
          </a:p>
        </p:txBody>
      </p:sp>
      <p:sp>
        <p:nvSpPr>
          <p:cNvPr id="60418" name="Content Placeholder 2"/>
          <p:cNvSpPr>
            <a:spLocks noGrp="1"/>
          </p:cNvSpPr>
          <p:nvPr>
            <p:ph idx="1"/>
          </p:nvPr>
        </p:nvSpPr>
        <p:spPr>
          <a:xfrm>
            <a:off x="1435100" y="1930400"/>
            <a:ext cx="7499350" cy="4318000"/>
          </a:xfrm>
        </p:spPr>
        <p:txBody>
          <a:bodyPr/>
          <a:lstStyle/>
          <a:p>
            <a:pPr marL="539750" indent="-457200" eaLnBrk="1" hangingPunct="1">
              <a:buFont typeface="Gill Sans MT" charset="0"/>
              <a:buAutoNum type="arabicPeriod"/>
            </a:pPr>
            <a:r>
              <a:rPr lang="en-US" sz="1800" dirty="0">
                <a:latin typeface="Gill Sans MT" charset="0"/>
              </a:rPr>
              <a:t>Teacher wrote a scholarly article</a:t>
            </a:r>
          </a:p>
          <a:p>
            <a:pPr marL="539750" indent="-457200" eaLnBrk="1" hangingPunct="1">
              <a:buFont typeface="Gill Sans MT" charset="0"/>
              <a:buAutoNum type="arabicPeriod"/>
            </a:pPr>
            <a:r>
              <a:rPr lang="en-US" sz="1800" dirty="0">
                <a:latin typeface="Gill Sans MT" charset="0"/>
              </a:rPr>
              <a:t>Lesson plans/structure/content/relevance</a:t>
            </a:r>
          </a:p>
          <a:p>
            <a:pPr marL="539750" indent="-457200" eaLnBrk="1" hangingPunct="1">
              <a:buFont typeface="Gill Sans MT" charset="0"/>
              <a:buAutoNum type="arabicPeriod"/>
            </a:pPr>
            <a:r>
              <a:rPr lang="en-US" sz="1800" dirty="0">
                <a:latin typeface="Gill Sans MT" charset="0"/>
              </a:rPr>
              <a:t>Teacher explanation of </a:t>
            </a:r>
            <a:r>
              <a:rPr lang="en-US" sz="1800" dirty="0" smtClean="0">
                <a:latin typeface="Gill Sans MT" charset="0"/>
              </a:rPr>
              <a:t>probable Students’ </a:t>
            </a:r>
            <a:r>
              <a:rPr lang="en-US" sz="1800" dirty="0">
                <a:latin typeface="Gill Sans MT" charset="0"/>
              </a:rPr>
              <a:t>misconceptions</a:t>
            </a:r>
          </a:p>
          <a:p>
            <a:pPr marL="539750" indent="-457200" eaLnBrk="1" hangingPunct="1">
              <a:buFont typeface="Gill Sans MT" charset="0"/>
              <a:buAutoNum type="arabicPeriod"/>
            </a:pPr>
            <a:r>
              <a:rPr lang="en-US" sz="1800" dirty="0" smtClean="0">
                <a:solidFill>
                  <a:srgbClr val="FF0000"/>
                </a:solidFill>
                <a:latin typeface="Gill Sans MT" charset="0"/>
              </a:rPr>
              <a:t>Teacher</a:t>
            </a:r>
            <a:r>
              <a:rPr lang="en-US" sz="1800" dirty="0" smtClean="0">
                <a:solidFill>
                  <a:srgbClr val="FF0000"/>
                </a:solidFill>
                <a:latin typeface="Gill Sans MT" charset="0"/>
              </a:rPr>
              <a:t>’</a:t>
            </a:r>
            <a:r>
              <a:rPr lang="en-US" altLang="ja-JP" sz="1800" dirty="0" smtClean="0">
                <a:solidFill>
                  <a:srgbClr val="FF0000"/>
                </a:solidFill>
                <a:latin typeface="Gill Sans MT" charset="0"/>
              </a:rPr>
              <a:t>s </a:t>
            </a:r>
            <a:r>
              <a:rPr lang="en-US" altLang="ja-JP" sz="1800" dirty="0">
                <a:solidFill>
                  <a:srgbClr val="FF0000"/>
                </a:solidFill>
                <a:latin typeface="Gill Sans MT" charset="0"/>
              </a:rPr>
              <a:t>answers to student questions during class</a:t>
            </a:r>
          </a:p>
          <a:p>
            <a:pPr marL="539750" indent="-457200" eaLnBrk="1" hangingPunct="1">
              <a:buFont typeface="Gill Sans MT" charset="0"/>
              <a:buAutoNum type="arabicPeriod"/>
            </a:pPr>
            <a:r>
              <a:rPr lang="en-US" sz="1800" dirty="0">
                <a:latin typeface="Gill Sans MT" charset="0"/>
              </a:rPr>
              <a:t>Teacher presented a workshop to faculty</a:t>
            </a:r>
          </a:p>
          <a:p>
            <a:pPr marL="539750" indent="-457200" eaLnBrk="1" hangingPunct="1">
              <a:buFont typeface="Gill Sans MT" charset="0"/>
              <a:buAutoNum type="arabicPeriod"/>
            </a:pPr>
            <a:r>
              <a:rPr lang="en-US" sz="1800" dirty="0">
                <a:latin typeface="Gill Sans MT" charset="0"/>
              </a:rPr>
              <a:t>Teacher explains the structure of discipline prior to lesson</a:t>
            </a:r>
          </a:p>
          <a:p>
            <a:pPr marL="539750" indent="-457200" eaLnBrk="1" hangingPunct="1">
              <a:buFont typeface="Gill Sans MT" charset="0"/>
              <a:buAutoNum type="arabicPeriod"/>
            </a:pPr>
            <a:r>
              <a:rPr lang="en-US" sz="1800" dirty="0">
                <a:latin typeface="Gill Sans MT" charset="0"/>
              </a:rPr>
              <a:t>Teacher tells observer how this lesson fits into the larger unit</a:t>
            </a:r>
          </a:p>
          <a:p>
            <a:pPr marL="539750" indent="-457200" eaLnBrk="1" hangingPunct="1">
              <a:buFont typeface="Gill Sans MT" charset="0"/>
              <a:buAutoNum type="arabicPeriod"/>
            </a:pPr>
            <a:r>
              <a:rPr lang="en-US" sz="1800" dirty="0">
                <a:solidFill>
                  <a:srgbClr val="FF0000"/>
                </a:solidFill>
                <a:latin typeface="Gill Sans MT" charset="0"/>
              </a:rPr>
              <a:t>Teacher adjusts the lesson midstream based on </a:t>
            </a:r>
            <a:r>
              <a:rPr lang="en-US" sz="1800" dirty="0" smtClean="0">
                <a:solidFill>
                  <a:srgbClr val="FF0000"/>
                </a:solidFill>
                <a:latin typeface="Gill Sans MT" charset="0"/>
              </a:rPr>
              <a:t>Students’ </a:t>
            </a:r>
            <a:r>
              <a:rPr lang="en-US" sz="1800" dirty="0">
                <a:solidFill>
                  <a:srgbClr val="FF0000"/>
                </a:solidFill>
                <a:latin typeface="Gill Sans MT" charset="0"/>
              </a:rPr>
              <a:t>misconceptions</a:t>
            </a:r>
          </a:p>
          <a:p>
            <a:pPr marL="539750" indent="-457200" eaLnBrk="1" hangingPunct="1">
              <a:buFont typeface="Gill Sans MT" charset="0"/>
              <a:buAutoNum type="arabicPeriod"/>
            </a:pPr>
            <a:r>
              <a:rPr lang="en-US" sz="1800" dirty="0">
                <a:solidFill>
                  <a:srgbClr val="FF0000"/>
                </a:solidFill>
                <a:latin typeface="Gill Sans MT" charset="0"/>
              </a:rPr>
              <a:t>Teacher poses different levels of content questions during the lesson</a:t>
            </a:r>
          </a:p>
          <a:p>
            <a:pPr marL="539750" indent="-457200" eaLnBrk="1" hangingPunct="1">
              <a:buFont typeface="Gill Sans MT" charset="0"/>
              <a:buAutoNum type="arabicPeriod"/>
            </a:pPr>
            <a:r>
              <a:rPr lang="en-US" sz="1800" dirty="0">
                <a:latin typeface="Gill Sans MT" charset="0"/>
              </a:rPr>
              <a:t>Teacher states how this lesson connects to content standards</a:t>
            </a:r>
          </a:p>
        </p:txBody>
      </p:sp>
      <p:sp>
        <p:nvSpPr>
          <p:cNvPr id="6041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DFF5E61C-D130-C64B-BE2D-2CD3410A0034}" type="datetime1">
              <a:rPr lang="en-US" sz="1200">
                <a:solidFill>
                  <a:srgbClr val="B5A788"/>
                </a:solidFill>
              </a:rPr>
              <a:pPr/>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042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7C18E0E5-8705-ED43-85DC-C7F4C6D9519F}" type="slidenum">
              <a:rPr lang="en-US" sz="1200">
                <a:solidFill>
                  <a:srgbClr val="B5A788"/>
                </a:solidFill>
              </a:rPr>
              <a:pPr/>
              <a:t>32</a:t>
            </a:fld>
            <a:endParaRPr lang="en-US" sz="1200">
              <a:solidFill>
                <a:srgbClr val="B5A788"/>
              </a:solidFill>
            </a:endParaRPr>
          </a:p>
        </p:txBody>
      </p:sp>
    </p:spTree>
    <p:extLst>
      <p:ext uri="{BB962C8B-B14F-4D97-AF65-F5344CB8AC3E}">
        <p14:creationId xmlns:p14="http://schemas.microsoft.com/office/powerpoint/2010/main" val="308594933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2466"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E6BC5390-6998-684C-BF8F-145A7F2E3C6E}" type="slidenum">
              <a:rPr lang="en-US" sz="1200" b="0" smtClean="0">
                <a:solidFill>
                  <a:prstClr val="black"/>
                </a:solidFill>
                <a:latin typeface="Arial Black" charset="0"/>
              </a:rPr>
              <a:pPr algn="r"/>
              <a:t>33</a:t>
            </a:fld>
            <a:endParaRPr lang="en-US" sz="1200" b="0" smtClean="0">
              <a:solidFill>
                <a:prstClr val="black"/>
              </a:solidFill>
              <a:latin typeface="Arial Black" charset="0"/>
            </a:endParaRPr>
          </a:p>
        </p:txBody>
      </p:sp>
      <p:sp>
        <p:nvSpPr>
          <p:cNvPr id="30725" name="Rectangle 2"/>
          <p:cNvSpPr>
            <a:spLocks noGrp="1" noChangeArrowheads="1"/>
          </p:cNvSpPr>
          <p:nvPr>
            <p:ph type="title" idx="4294967295"/>
          </p:nvPr>
        </p:nvSpPr>
        <p:spPr>
          <a:xfrm>
            <a:off x="0" y="457200"/>
            <a:ext cx="8229600" cy="1371600"/>
          </a:xfrm>
        </p:spPr>
        <p:txBody>
          <a:bodyPr vert="horz" wrap="square" lIns="91440" tIns="45720" rIns="91440" bIns="45720" numCol="1" anchorCtr="0" compatLnSpc="1">
            <a:prstTxWarp prst="textNoShape">
              <a:avLst/>
            </a:prstTxWarp>
            <a:normAutofit fontScale="90000"/>
          </a:bodyPr>
          <a:lstStyle/>
          <a:p>
            <a:pPr algn="ctr" eaLnBrk="1" hangingPunct="1">
              <a:defRPr/>
            </a:pPr>
            <a:r>
              <a:rPr lang="en-US" b="1" dirty="0">
                <a:effectLst>
                  <a:outerShdw blurRad="38100" dist="38100" dir="2700000" algn="tl">
                    <a:srgbClr val="DDDDDD"/>
                  </a:outerShdw>
                </a:effectLst>
                <a:latin typeface="Gill Sans MT" charset="0"/>
                <a:cs typeface="+mj-cs"/>
              </a:rPr>
              <a:t>Worksheet #</a:t>
            </a:r>
            <a:r>
              <a:rPr lang="en-US" b="1" dirty="0" smtClean="0">
                <a:effectLst>
                  <a:outerShdw blurRad="38100" dist="38100" dir="2700000" algn="tl">
                    <a:srgbClr val="DDDDDD"/>
                  </a:outerShdw>
                </a:effectLst>
                <a:latin typeface="Gill Sans MT" charset="0"/>
                <a:cs typeface="+mj-cs"/>
              </a:rPr>
              <a:t>4 - Pg. 7</a:t>
            </a:r>
            <a:br>
              <a:rPr lang="en-US" b="1" dirty="0" smtClean="0">
                <a:effectLst>
                  <a:outerShdw blurRad="38100" dist="38100" dir="2700000" algn="tl">
                    <a:srgbClr val="DDDDDD"/>
                  </a:outerShdw>
                </a:effectLst>
                <a:latin typeface="Gill Sans MT" charset="0"/>
                <a:cs typeface="+mj-cs"/>
              </a:rPr>
            </a:br>
            <a:r>
              <a:rPr lang="en-US" b="1" dirty="0" smtClean="0">
                <a:effectLst>
                  <a:outerShdw blurRad="38100" dist="38100" dir="2700000" algn="tl">
                    <a:srgbClr val="DDDDDD"/>
                  </a:outerShdw>
                </a:effectLst>
                <a:latin typeface="Gill Sans MT" charset="0"/>
              </a:rPr>
              <a:t>Lesson Plan</a:t>
            </a:r>
            <a:endParaRPr lang="en-US" b="1" dirty="0">
              <a:effectLst>
                <a:outerShdw blurRad="38100" dist="38100" dir="2700000" algn="tl">
                  <a:srgbClr val="DDDDDD"/>
                </a:outerShdw>
              </a:effectLst>
              <a:latin typeface="Gill Sans MT" charset="0"/>
              <a:cs typeface="+mj-cs"/>
            </a:endParaRPr>
          </a:p>
        </p:txBody>
      </p:sp>
      <p:sp>
        <p:nvSpPr>
          <p:cNvPr id="33798" name="Rectangle 3"/>
          <p:cNvSpPr>
            <a:spLocks noGrp="1" noChangeArrowheads="1"/>
          </p:cNvSpPr>
          <p:nvPr>
            <p:ph type="body" idx="4294967295"/>
          </p:nvPr>
        </p:nvSpPr>
        <p:spPr>
          <a:xfrm>
            <a:off x="914400" y="1943100"/>
            <a:ext cx="8229600" cy="3886200"/>
          </a:xfrm>
        </p:spPr>
        <p:txBody>
          <a:bodyPr/>
          <a:lstStyle/>
          <a:p>
            <a:pPr marL="82550" indent="0" eaLnBrk="1" hangingPunct="1">
              <a:buFont typeface="Wingdings 2" pitchFamily="18" charset="2"/>
              <a:buNone/>
              <a:defRPr/>
            </a:pPr>
            <a:endParaRPr lang="en-US" dirty="0" smtClean="0">
              <a:ea typeface="+mn-ea"/>
              <a:cs typeface="+mn-cs"/>
            </a:endParaRPr>
          </a:p>
          <a:p>
            <a:pPr>
              <a:defRPr/>
            </a:pPr>
            <a:r>
              <a:rPr lang="en-US" dirty="0" smtClean="0">
                <a:ea typeface="+mn-ea"/>
                <a:cs typeface="+mn-cs"/>
              </a:rPr>
              <a:t>Read the Domain 1 questions. </a:t>
            </a:r>
          </a:p>
          <a:p>
            <a:pPr>
              <a:defRPr/>
            </a:pPr>
            <a:r>
              <a:rPr lang="en-US" dirty="0" smtClean="0">
                <a:ea typeface="+mn-ea"/>
                <a:cs typeface="+mn-cs"/>
              </a:rPr>
              <a:t>Why are they important?</a:t>
            </a:r>
          </a:p>
        </p:txBody>
      </p:sp>
      <p:pic>
        <p:nvPicPr>
          <p:cNvPr id="7" name="Picture 6"/>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38075528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dirty="0" smtClean="0">
                <a:effectLst>
                  <a:outerShdw blurRad="38100" dist="38100" dir="2700000" algn="tl">
                    <a:srgbClr val="DDDDDD"/>
                  </a:outerShdw>
                </a:effectLst>
                <a:latin typeface="Gill Sans MT" charset="0"/>
                <a:cs typeface="+mj-cs"/>
              </a:rPr>
              <a:t>Lesson Plan Dat</a:t>
            </a:r>
            <a:r>
              <a:rPr lang="en-US" dirty="0" smtClean="0">
                <a:effectLst>
                  <a:outerShdw blurRad="38100" dist="38100" dir="2700000" algn="tl">
                    <a:srgbClr val="DDDDDD"/>
                  </a:outerShdw>
                </a:effectLst>
                <a:latin typeface="Gill Sans MT" charset="0"/>
              </a:rPr>
              <a:t>a Collection Tool</a:t>
            </a:r>
            <a:endParaRPr lang="en-US" dirty="0">
              <a:effectLst>
                <a:outerShdw blurRad="38100" dist="38100" dir="2700000" algn="tl">
                  <a:srgbClr val="DDDDDD"/>
                </a:outerShdw>
              </a:effectLst>
              <a:latin typeface="Gill Sans MT" charset="0"/>
              <a:cs typeface="+mj-cs"/>
            </a:endParaRPr>
          </a:p>
        </p:txBody>
      </p:sp>
      <p:sp>
        <p:nvSpPr>
          <p:cNvPr id="64514" name="Content Placeholder 2"/>
          <p:cNvSpPr>
            <a:spLocks noGrp="1"/>
          </p:cNvSpPr>
          <p:nvPr>
            <p:ph idx="1"/>
          </p:nvPr>
        </p:nvSpPr>
        <p:spPr>
          <a:xfrm>
            <a:off x="1447800" y="2062708"/>
            <a:ext cx="7498080" cy="4800600"/>
          </a:xfrm>
        </p:spPr>
        <p:txBody>
          <a:bodyPr/>
          <a:lstStyle/>
          <a:p>
            <a:r>
              <a:rPr lang="en-US" dirty="0" smtClean="0">
                <a:latin typeface="Gill Sans MT" charset="0"/>
              </a:rPr>
              <a:t>Page </a:t>
            </a:r>
            <a:r>
              <a:rPr lang="en-US" dirty="0" smtClean="0">
                <a:latin typeface="Gill Sans MT" charset="0"/>
              </a:rPr>
              <a:t>7- Worksheet #4</a:t>
            </a:r>
            <a:endParaRPr lang="en-US" dirty="0">
              <a:latin typeface="Gill Sans MT" charset="0"/>
            </a:endParaRPr>
          </a:p>
          <a:p>
            <a:endParaRPr lang="en-US" dirty="0">
              <a:latin typeface="Gill Sans MT" charset="0"/>
            </a:endParaRPr>
          </a:p>
          <a:p>
            <a:r>
              <a:rPr lang="en-US" dirty="0" smtClean="0">
                <a:latin typeface="Gill Sans MT" charset="0"/>
              </a:rPr>
              <a:t>Practice Evidence Collection</a:t>
            </a:r>
            <a:endParaRPr lang="en-US" dirty="0">
              <a:latin typeface="Gill Sans MT" charset="0"/>
            </a:endParaRPr>
          </a:p>
          <a:p>
            <a:endParaRPr lang="en-US" dirty="0">
              <a:latin typeface="Gill Sans MT" charset="0"/>
            </a:endParaRPr>
          </a:p>
          <a:p>
            <a:r>
              <a:rPr lang="en-US" dirty="0">
                <a:latin typeface="Gill Sans MT" charset="0"/>
              </a:rPr>
              <a:t>Write what is said, not what you think about it.</a:t>
            </a:r>
          </a:p>
        </p:txBody>
      </p:sp>
      <p:sp>
        <p:nvSpPr>
          <p:cNvPr id="6451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38DD03EE-79BF-4E4F-A120-6FFC8EC1190C}" type="datetime1">
              <a:rPr lang="en-US" sz="1200">
                <a:solidFill>
                  <a:srgbClr val="B5A788"/>
                </a:solidFill>
              </a:rPr>
              <a:pPr/>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451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F9F1A63A-E8D2-AC4A-BA8F-07CFC9A17B29}" type="slidenum">
              <a:rPr lang="en-US" sz="1200">
                <a:solidFill>
                  <a:srgbClr val="B5A788"/>
                </a:solidFill>
              </a:rPr>
              <a:pPr/>
              <a:t>34</a:t>
            </a:fld>
            <a:endParaRPr lang="en-US" sz="1200">
              <a:solidFill>
                <a:srgbClr val="B5A788"/>
              </a:solidFill>
            </a:endParaRPr>
          </a:p>
        </p:txBody>
      </p:sp>
      <p:pic>
        <p:nvPicPr>
          <p:cNvPr id="3" name="Picture 2"/>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2979966208"/>
      </p:ext>
    </p:extLst>
  </p:cSld>
  <p:clrMapOvr>
    <a:masterClrMapping/>
  </p:clrMapOvr>
  <p:transition xmlns:p14="http://schemas.microsoft.com/office/powerpoint/2010/main">
    <p:randomBa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7"/>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6563" name="Rectangle 18"/>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E0646CAE-0B00-ED4F-8081-F48FF8D1CAB4}" type="slidenum">
              <a:rPr lang="en-US" sz="1200" b="0" smtClean="0">
                <a:solidFill>
                  <a:prstClr val="black"/>
                </a:solidFill>
                <a:latin typeface="Arial Black" charset="0"/>
              </a:rPr>
              <a:pPr algn="r"/>
              <a:t>35</a:t>
            </a:fld>
            <a:endParaRPr lang="en-US" sz="1200" b="0" smtClean="0">
              <a:solidFill>
                <a:prstClr val="black"/>
              </a:solidFill>
              <a:latin typeface="Arial Black" charset="0"/>
            </a:endParaRPr>
          </a:p>
        </p:txBody>
      </p:sp>
      <p:sp>
        <p:nvSpPr>
          <p:cNvPr id="32774"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66566"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66567" name="Group 30"/>
          <p:cNvGrpSpPr>
            <a:grpSpLocks/>
          </p:cNvGrpSpPr>
          <p:nvPr/>
        </p:nvGrpSpPr>
        <p:grpSpPr bwMode="auto">
          <a:xfrm>
            <a:off x="990600" y="1752600"/>
            <a:ext cx="7848600" cy="4346575"/>
            <a:chOff x="720" y="1248"/>
            <a:chExt cx="4944" cy="2738"/>
          </a:xfrm>
        </p:grpSpPr>
        <p:sp>
          <p:nvSpPr>
            <p:cNvPr id="66570"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smtClean="0">
                  <a:solidFill>
                    <a:prstClr val="black"/>
                  </a:solidFill>
                  <a:ea typeface="ＭＳ Ｐゴシック" charset="0"/>
                  <a:cs typeface="ＭＳ Ｐゴシック" charset="0"/>
                </a:rPr>
                <a:t>Domain 4:  Professional Responsibilities</a:t>
              </a:r>
            </a:p>
            <a:p>
              <a:pPr eaLnBrk="0" hangingPunct="0">
                <a:buFontTx/>
                <a:buChar char="•"/>
              </a:pPr>
              <a:r>
                <a:rPr lang="en-US" sz="1600" smtClean="0">
                  <a:solidFill>
                    <a:prstClr val="black"/>
                  </a:solidFill>
                  <a:ea typeface="ＭＳ Ｐゴシック" charset="0"/>
                  <a:cs typeface="ＭＳ Ｐゴシック" charset="0"/>
                </a:rPr>
                <a:t>Reflecting on Teaching</a:t>
              </a:r>
            </a:p>
            <a:p>
              <a:pPr eaLnBrk="0" hangingPunct="0">
                <a:buFontTx/>
                <a:buChar char="•"/>
              </a:pPr>
              <a:r>
                <a:rPr lang="en-US" sz="1600" smtClean="0">
                  <a:solidFill>
                    <a:prstClr val="black"/>
                  </a:solidFill>
                  <a:ea typeface="ＭＳ Ｐゴシック" charset="0"/>
                  <a:cs typeface="ＭＳ Ｐゴシック" charset="0"/>
                </a:rPr>
                <a:t>Maintaining Accurate Records</a:t>
              </a:r>
            </a:p>
            <a:p>
              <a:pPr eaLnBrk="0" hangingPunct="0">
                <a:buFontTx/>
                <a:buChar char="•"/>
              </a:pPr>
              <a:r>
                <a:rPr lang="en-US" sz="1600" smtClean="0">
                  <a:solidFill>
                    <a:prstClr val="black"/>
                  </a:solidFill>
                  <a:ea typeface="ＭＳ Ｐゴシック" charset="0"/>
                  <a:cs typeface="ＭＳ Ｐゴシック" charset="0"/>
                </a:rPr>
                <a:t>Communicating with Families</a:t>
              </a:r>
            </a:p>
            <a:p>
              <a:pPr eaLnBrk="0" hangingPunct="0">
                <a:buFontTx/>
                <a:buChar char="•"/>
              </a:pPr>
              <a:r>
                <a:rPr lang="en-US" sz="1600" smtClean="0">
                  <a:solidFill>
                    <a:prstClr val="black"/>
                  </a:solidFill>
                  <a:ea typeface="ＭＳ Ｐゴシック" charset="0"/>
                  <a:cs typeface="ＭＳ Ｐゴシック" charset="0"/>
                </a:rPr>
                <a:t>Participating in a Professional Community</a:t>
              </a:r>
            </a:p>
            <a:p>
              <a:pPr eaLnBrk="0" hangingPunct="0">
                <a:buFontTx/>
                <a:buChar char="•"/>
              </a:pPr>
              <a:r>
                <a:rPr lang="en-US" sz="1600" smtClean="0">
                  <a:solidFill>
                    <a:prstClr val="black"/>
                  </a:solidFill>
                  <a:ea typeface="ＭＳ Ｐゴシック" charset="0"/>
                  <a:cs typeface="ＭＳ Ｐゴシック" charset="0"/>
                </a:rPr>
                <a:t>Growing and Developing Professionally</a:t>
              </a:r>
            </a:p>
            <a:p>
              <a:pPr eaLnBrk="0" hangingPunct="0">
                <a:buFontTx/>
                <a:buChar char="•"/>
              </a:pPr>
              <a:r>
                <a:rPr lang="en-US" sz="1600" smtClean="0">
                  <a:solidFill>
                    <a:prstClr val="black"/>
                  </a:solidFill>
                  <a:ea typeface="ＭＳ Ｐゴシック" charset="0"/>
                  <a:cs typeface="ＭＳ Ｐゴシック" charset="0"/>
                </a:rPr>
                <a:t>Showing Professionalism	</a:t>
              </a:r>
            </a:p>
          </p:txBody>
        </p:sp>
        <p:sp>
          <p:nvSpPr>
            <p:cNvPr id="66571"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66572"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1:  Planning and Preparation</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Student Assessments </a:t>
              </a:r>
              <a:endParaRPr lang="en-US" sz="1600" b="1" dirty="0" smtClean="0">
                <a:solidFill>
                  <a:srgbClr val="FF0000"/>
                </a:solidFill>
                <a:ea typeface="ＭＳ Ｐゴシック" charset="0"/>
                <a:cs typeface="ＭＳ Ｐゴシック" charset="0"/>
              </a:endParaRPr>
            </a:p>
          </p:txBody>
        </p:sp>
        <p:sp>
          <p:nvSpPr>
            <p:cNvPr id="66573"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0000FF"/>
                  </a:solidFill>
                  <a:ea typeface="ＭＳ Ｐゴシック" charset="0"/>
                  <a:cs typeface="ＭＳ Ｐゴシック" charset="0"/>
                </a:rPr>
                <a:t>Domain 2:  The Classroom Environment</a:t>
              </a:r>
              <a:endParaRPr lang="en-US" sz="1600" dirty="0" smtClean="0">
                <a:solidFill>
                  <a:srgbClr val="0000FF"/>
                </a:solidFill>
                <a:ea typeface="ＭＳ Ｐゴシック" charset="0"/>
                <a:cs typeface="ＭＳ Ｐゴシック" charset="0"/>
              </a:endParaRPr>
            </a:p>
            <a:p>
              <a:pPr eaLnBrk="0" hangingPunct="0">
                <a:buFontTx/>
                <a:buChar char="•"/>
                <a:tabLst>
                  <a:tab pos="114300" algn="l"/>
                </a:tabLst>
              </a:pPr>
              <a:r>
                <a:rPr lang="en-US" sz="1600" dirty="0" smtClean="0">
                  <a:solidFill>
                    <a:srgbClr val="0000FF"/>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0000FF"/>
                  </a:solidFill>
                  <a:ea typeface="ＭＳ Ｐゴシック" charset="0"/>
                  <a:cs typeface="ＭＳ Ｐゴシック" charset="0"/>
                </a:rPr>
                <a:t>Organizing Physical Space</a:t>
              </a:r>
            </a:p>
          </p:txBody>
        </p:sp>
      </p:grpSp>
      <p:sp>
        <p:nvSpPr>
          <p:cNvPr id="66568"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66569" name="Line 36"/>
          <p:cNvSpPr>
            <a:spLocks noChangeShapeType="1"/>
          </p:cNvSpPr>
          <p:nvPr/>
        </p:nvSpPr>
        <p:spPr bwMode="auto">
          <a:xfrm rot="5400000">
            <a:off x="26670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4048313385"/>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Lunch – 40 minutes</a:t>
            </a:r>
            <a:endParaRPr lang="en-US" dirty="0"/>
          </a:p>
        </p:txBody>
      </p:sp>
      <p:sp>
        <p:nvSpPr>
          <p:cNvPr id="2" name="Date Placeholder 1"/>
          <p:cNvSpPr>
            <a:spLocks noGrp="1"/>
          </p:cNvSpPr>
          <p:nvPr>
            <p:ph type="dt" sz="half" idx="10"/>
          </p:nvPr>
        </p:nvSpPr>
        <p:spPr/>
        <p:txBody>
          <a:bodyPr/>
          <a:lstStyle/>
          <a:p>
            <a:pPr>
              <a:defRPr/>
            </a:pPr>
            <a:fld id="{024AD571-25B5-A247-BF9F-DC4A28F1D034}" type="datetime1">
              <a:rPr lang="en-US" smtClean="0"/>
              <a:pPr>
                <a:defRPr/>
              </a:pPr>
              <a:t>11/16/11</a:t>
            </a:fld>
            <a:endParaRPr lang="en-US"/>
          </a:p>
        </p:txBody>
      </p:sp>
      <p:sp>
        <p:nvSpPr>
          <p:cNvPr id="3" name="Footer Placeholder 2"/>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pPr>
              <a:defRPr/>
            </a:pPr>
            <a:fld id="{70886563-D36E-BC47-AFE9-252034E0F875}" type="slidenum">
              <a:rPr lang="en-US" smtClean="0"/>
              <a:pPr>
                <a:defRPr/>
              </a:pPr>
              <a:t>36</a:t>
            </a:fld>
            <a:endParaRPr lang="en-US"/>
          </a:p>
        </p:txBody>
      </p:sp>
    </p:spTree>
    <p:extLst>
      <p:ext uri="{BB962C8B-B14F-4D97-AF65-F5344CB8AC3E}">
        <p14:creationId xmlns:p14="http://schemas.microsoft.com/office/powerpoint/2010/main" val="1099917100"/>
      </p:ext>
    </p:extLst>
  </p:cSld>
  <p:clrMapOvr>
    <a:masterClrMapping/>
  </p:clrMapOvr>
  <p:transition xmlns:p14="http://schemas.microsoft.com/office/powerpoint/2010/main">
    <p:randomBa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68610"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B8106F13-B7FE-EA44-B07B-09EA4424EE0E}" type="slidenum">
              <a:rPr lang="en-US" sz="1200" b="0" smtClean="0">
                <a:solidFill>
                  <a:prstClr val="black"/>
                </a:solidFill>
                <a:latin typeface="Arial Black" charset="0"/>
              </a:rPr>
              <a:pPr algn="r"/>
              <a:t>37</a:t>
            </a:fld>
            <a:endParaRPr lang="en-US" sz="1200" b="0" smtClean="0">
              <a:solidFill>
                <a:prstClr val="black"/>
              </a:solidFill>
              <a:latin typeface="Arial Black" charset="0"/>
            </a:endParaRPr>
          </a:p>
        </p:txBody>
      </p:sp>
      <p:sp>
        <p:nvSpPr>
          <p:cNvPr id="68613" name="Rectangle 28"/>
          <p:cNvSpPr>
            <a:spLocks noChangeArrowheads="1"/>
          </p:cNvSpPr>
          <p:nvPr/>
        </p:nvSpPr>
        <p:spPr bwMode="auto">
          <a:xfrm>
            <a:off x="1600200" y="708025"/>
            <a:ext cx="703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3200" b="1" smtClean="0">
                <a:solidFill>
                  <a:prstClr val="black"/>
                </a:solidFill>
                <a:latin typeface="Times New Roman" charset="0"/>
                <a:ea typeface="ＭＳ Ｐゴシック" charset="0"/>
                <a:cs typeface="ＭＳ Ｐゴシック" charset="0"/>
              </a:rPr>
              <a:t>Domain 2:The Classroom Environment</a:t>
            </a:r>
            <a:endParaRPr lang="en-US" sz="3200" smtClean="0">
              <a:solidFill>
                <a:prstClr val="black"/>
              </a:solidFill>
              <a:latin typeface="Times New Roman" charset="0"/>
              <a:ea typeface="ＭＳ Ｐゴシック" charset="0"/>
              <a:cs typeface="ＭＳ Ｐゴシック" charset="0"/>
            </a:endParaRPr>
          </a:p>
        </p:txBody>
      </p:sp>
      <p:sp>
        <p:nvSpPr>
          <p:cNvPr id="68614" name="Rectangle 29"/>
          <p:cNvSpPr>
            <a:spLocks noChangeArrowheads="1"/>
          </p:cNvSpPr>
          <p:nvPr/>
        </p:nvSpPr>
        <p:spPr bwMode="auto">
          <a:xfrm>
            <a:off x="1219200" y="1828800"/>
            <a:ext cx="762000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2a:</a:t>
            </a:r>
            <a:r>
              <a:rPr lang="en-US" sz="2800" b="1" dirty="0" smtClean="0">
                <a:solidFill>
                  <a:prstClr val="black"/>
                </a:solidFill>
                <a:latin typeface="Times" charset="0"/>
                <a:ea typeface="ＭＳ Ｐゴシック" charset="0"/>
                <a:cs typeface="ＭＳ Ｐゴシック" charset="0"/>
              </a:rPr>
              <a:t>  </a:t>
            </a:r>
            <a:r>
              <a:rPr lang="en-US" sz="2800" dirty="0" smtClean="0">
                <a:solidFill>
                  <a:prstClr val="black"/>
                </a:solidFill>
                <a:latin typeface="Times" charset="0"/>
                <a:ea typeface="ＭＳ Ｐゴシック" charset="0"/>
                <a:cs typeface="ＭＳ Ｐゴシック" charset="0"/>
              </a:rPr>
              <a:t>Creating an Environment of Respect and Rapport</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2b:  Establishing a Culture for Learning</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2c:  Managing Classroom Procedures </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2d:  Managing Student Behavior</a:t>
            </a:r>
          </a:p>
          <a:p>
            <a:pPr marL="1828800" indent="-1828800" eaLnBrk="0" hangingPunct="0">
              <a:tabLst>
                <a:tab pos="1139825" algn="l"/>
                <a:tab pos="2114550" algn="l"/>
              </a:tabLst>
            </a:pPr>
            <a:endParaRPr lang="en-US" sz="2800" dirty="0" smtClean="0">
              <a:solidFill>
                <a:prstClr val="black"/>
              </a:solidFill>
              <a:latin typeface="Times" charset="0"/>
              <a:ea typeface="ＭＳ Ｐゴシック" charset="0"/>
              <a:cs typeface="ＭＳ Ｐゴシック" charset="0"/>
            </a:endParaRPr>
          </a:p>
          <a:p>
            <a:pPr marL="1828800" indent="-1828800" eaLnBrk="0" hangingPunct="0">
              <a:tabLst>
                <a:tab pos="1139825" algn="l"/>
                <a:tab pos="2114550" algn="l"/>
              </a:tabLst>
            </a:pPr>
            <a:r>
              <a:rPr lang="en-US" sz="2800" dirty="0" smtClean="0">
                <a:solidFill>
                  <a:prstClr val="black"/>
                </a:solidFill>
                <a:latin typeface="Times" charset="0"/>
                <a:ea typeface="ＭＳ Ｐゴシック" charset="0"/>
                <a:cs typeface="ＭＳ Ｐゴシック" charset="0"/>
              </a:rPr>
              <a:t>2e:  Organizing the Physical Space</a:t>
            </a:r>
            <a:endParaRPr lang="en-US" sz="2800" dirty="0" smtClean="0">
              <a:solidFill>
                <a:prstClr val="black"/>
              </a:solidFill>
              <a:latin typeface="Times New Roman" charset="0"/>
              <a:ea typeface="ＭＳ Ｐゴシック" charset="0"/>
              <a:cs typeface="ＭＳ Ｐゴシック" charset="0"/>
            </a:endParaRPr>
          </a:p>
        </p:txBody>
      </p:sp>
      <p:sp>
        <p:nvSpPr>
          <p:cNvPr id="68615" name="Line 30"/>
          <p:cNvSpPr>
            <a:spLocks noChangeShapeType="1"/>
          </p:cNvSpPr>
          <p:nvPr/>
        </p:nvSpPr>
        <p:spPr bwMode="auto">
          <a:xfrm>
            <a:off x="1524000" y="1524000"/>
            <a:ext cx="7086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2117491322"/>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txBox="1">
            <a:spLocks noGrp="1"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n-US" sz="1200" b="0" smtClean="0">
                <a:solidFill>
                  <a:prstClr val="black"/>
                </a:solidFill>
              </a:rPr>
              <a:t>pbevan</a:t>
            </a:r>
          </a:p>
        </p:txBody>
      </p:sp>
      <p:sp>
        <p:nvSpPr>
          <p:cNvPr id="74754" name="Rectangle 3"/>
          <p:cNvSpPr txBox="1">
            <a:spLocks noGrp="1" noChangeArrowheads="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pPr algn="r"/>
            <a:fld id="{60F86956-4083-A24F-A365-C662EDA103F5}" type="slidenum">
              <a:rPr lang="en-US" sz="1200" b="0" smtClean="0">
                <a:solidFill>
                  <a:prstClr val="black"/>
                </a:solidFill>
                <a:latin typeface="Arial Black" charset="0"/>
              </a:rPr>
              <a:pPr algn="r"/>
              <a:t>38</a:t>
            </a:fld>
            <a:endParaRPr lang="en-US" sz="1200" b="0" smtClean="0">
              <a:solidFill>
                <a:prstClr val="black"/>
              </a:solidFill>
              <a:latin typeface="Arial Black" charset="0"/>
            </a:endParaRPr>
          </a:p>
        </p:txBody>
      </p:sp>
      <p:sp>
        <p:nvSpPr>
          <p:cNvPr id="74755" name="Rectangle 16"/>
          <p:cNvSpPr txBox="1">
            <a:spLocks noGrp="1"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Arial" charset="0"/>
                <a:ea typeface="ＭＳ Ｐゴシック" charset="0"/>
              </a:defRPr>
            </a:lvl9pPr>
          </a:lstStyle>
          <a:p>
            <a:fld id="{C8CA8D36-169D-E644-9C73-9886E6129FB0}" type="datetime1">
              <a:rPr lang="en-US" sz="1200" b="0" smtClean="0">
                <a:solidFill>
                  <a:prstClr val="black"/>
                </a:solidFill>
              </a:rPr>
              <a:pPr/>
              <a:t>11/16/11</a:t>
            </a:fld>
            <a:endParaRPr lang="en-US" sz="1200" b="0" smtClean="0">
              <a:solidFill>
                <a:prstClr val="black"/>
              </a:solidFill>
            </a:endParaRPr>
          </a:p>
        </p:txBody>
      </p:sp>
      <p:sp>
        <p:nvSpPr>
          <p:cNvPr id="35845" name="Rectangle 2"/>
          <p:cNvSpPr>
            <a:spLocks noGrp="1" noChangeArrowheads="1"/>
          </p:cNvSpPr>
          <p:nvPr>
            <p:ph type="title" idx="4294967295"/>
          </p:nvPr>
        </p:nvSpPr>
        <p:spPr>
          <a:xfrm>
            <a:off x="914400" y="457200"/>
            <a:ext cx="8229600" cy="952500"/>
          </a:xfrm>
        </p:spPr>
        <p:txBody>
          <a:bodyPr vert="horz" wrap="square" lIns="91440" tIns="45720" rIns="91440" bIns="45720" numCol="1" anchorCtr="0" compatLnSpc="1">
            <a:prstTxWarp prst="textNoShape">
              <a:avLst/>
            </a:prstTxWarp>
            <a:normAutofit fontScale="90000"/>
          </a:bodyPr>
          <a:lstStyle/>
          <a:p>
            <a:pPr algn="ctr">
              <a:defRPr/>
            </a:pPr>
            <a:r>
              <a:rPr lang="en-US" sz="3200" b="1" dirty="0" smtClean="0">
                <a:effectLst>
                  <a:outerShdw blurRad="38100" dist="38100" dir="2700000" algn="tl">
                    <a:srgbClr val="DDDDDD"/>
                  </a:outerShdw>
                </a:effectLst>
                <a:latin typeface="Gill Sans MT" charset="0"/>
                <a:cs typeface="+mj-cs"/>
              </a:rPr>
              <a:t>Worksheet #5- Pg. </a:t>
            </a:r>
            <a:r>
              <a:rPr lang="en-US" sz="3200" b="1" dirty="0">
                <a:effectLst>
                  <a:outerShdw blurRad="38100" dist="38100" dir="2700000" algn="tl">
                    <a:srgbClr val="DDDDDD"/>
                  </a:outerShdw>
                </a:effectLst>
                <a:latin typeface="Gill Sans MT" charset="0"/>
              </a:rPr>
              <a:t>8</a:t>
            </a:r>
            <a:br>
              <a:rPr lang="en-US" sz="3200" b="1" dirty="0">
                <a:effectLst>
                  <a:outerShdw blurRad="38100" dist="38100" dir="2700000" algn="tl">
                    <a:srgbClr val="DDDDDD"/>
                  </a:outerShdw>
                </a:effectLst>
                <a:latin typeface="Gill Sans MT" charset="0"/>
              </a:rPr>
            </a:br>
            <a:r>
              <a:rPr lang="en-US" sz="3200" b="1" dirty="0">
                <a:effectLst>
                  <a:outerShdw blurRad="38100" dist="38100" dir="2700000" algn="tl">
                    <a:srgbClr val="DDDDDD"/>
                  </a:outerShdw>
                </a:effectLst>
                <a:latin typeface="Gill Sans MT" charset="0"/>
              </a:rPr>
              <a:t>Focus </a:t>
            </a:r>
            <a:r>
              <a:rPr lang="en-US" sz="3200" b="1" dirty="0" smtClean="0">
                <a:effectLst>
                  <a:outerShdw blurRad="38100" dist="38100" dir="2700000" algn="tl">
                    <a:srgbClr val="DDDDDD"/>
                  </a:outerShdw>
                </a:effectLst>
                <a:latin typeface="Gill Sans MT" charset="0"/>
              </a:rPr>
              <a:t>Questions</a:t>
            </a:r>
            <a:r>
              <a:rPr lang="en-US" sz="3200" b="1" dirty="0">
                <a:effectLst>
                  <a:outerShdw blurRad="38100" dist="38100" dir="2700000" algn="tl">
                    <a:srgbClr val="DDDDDD"/>
                  </a:outerShdw>
                </a:effectLst>
                <a:latin typeface="Gill Sans MT" charset="0"/>
              </a:rPr>
              <a:t> </a:t>
            </a:r>
            <a:r>
              <a:rPr lang="en-US" sz="3200" b="1" dirty="0" smtClean="0">
                <a:effectLst>
                  <a:outerShdw blurRad="38100" dist="38100" dir="2700000" algn="tl">
                    <a:srgbClr val="DDDDDD"/>
                  </a:outerShdw>
                </a:effectLst>
                <a:latin typeface="Gill Sans MT" charset="0"/>
              </a:rPr>
              <a:t>for Domain 2</a:t>
            </a:r>
            <a:endParaRPr lang="en-US" sz="3200" b="1" dirty="0">
              <a:effectLst>
                <a:outerShdw blurRad="38100" dist="38100" dir="2700000" algn="tl">
                  <a:srgbClr val="DDDDDD"/>
                </a:outerShdw>
              </a:effectLst>
              <a:latin typeface="Gill Sans MT" charset="0"/>
              <a:cs typeface="+mj-cs"/>
            </a:endParaRPr>
          </a:p>
        </p:txBody>
      </p:sp>
      <p:sp>
        <p:nvSpPr>
          <p:cNvPr id="74757" name="Rectangle 3"/>
          <p:cNvSpPr>
            <a:spLocks noGrp="1" noChangeArrowheads="1"/>
          </p:cNvSpPr>
          <p:nvPr>
            <p:ph type="body" idx="4294967295"/>
          </p:nvPr>
        </p:nvSpPr>
        <p:spPr>
          <a:xfrm>
            <a:off x="1371600" y="1600200"/>
            <a:ext cx="7772400" cy="4495800"/>
          </a:xfrm>
        </p:spPr>
        <p:txBody>
          <a:bodyPr/>
          <a:lstStyle/>
          <a:p>
            <a:pPr algn="ctr" eaLnBrk="1" hangingPunct="1">
              <a:lnSpc>
                <a:spcPct val="90000"/>
              </a:lnSpc>
              <a:buFont typeface="Wingdings" charset="0"/>
              <a:buNone/>
            </a:pPr>
            <a:endParaRPr lang="en-US" sz="2400" b="1" dirty="0">
              <a:latin typeface="Gill Sans MT" charset="0"/>
            </a:endParaRPr>
          </a:p>
          <a:p>
            <a:pPr>
              <a:lnSpc>
                <a:spcPct val="90000"/>
              </a:lnSpc>
            </a:pPr>
            <a:r>
              <a:rPr lang="en-US" sz="2400" b="1" dirty="0" smtClean="0">
                <a:latin typeface="Gill Sans MT" charset="0"/>
              </a:rPr>
              <a:t>Browse Domain 2 of your Rubric</a:t>
            </a:r>
          </a:p>
          <a:p>
            <a:pPr>
              <a:lnSpc>
                <a:spcPct val="90000"/>
              </a:lnSpc>
            </a:pPr>
            <a:r>
              <a:rPr lang="en-US" sz="2400" b="1" dirty="0" smtClean="0">
                <a:latin typeface="Gill Sans MT" charset="0"/>
              </a:rPr>
              <a:t>Reflect and answer questions on Worksheet #5</a:t>
            </a:r>
          </a:p>
          <a:p>
            <a:pPr lvl="1">
              <a:lnSpc>
                <a:spcPct val="90000"/>
              </a:lnSpc>
            </a:pPr>
            <a:r>
              <a:rPr lang="en-US" sz="2000" b="1" dirty="0" smtClean="0">
                <a:latin typeface="Gill Sans MT" charset="0"/>
              </a:rPr>
              <a:t>Independently</a:t>
            </a:r>
          </a:p>
          <a:p>
            <a:pPr>
              <a:lnSpc>
                <a:spcPct val="90000"/>
              </a:lnSpc>
            </a:pPr>
            <a:r>
              <a:rPr lang="en-US" sz="2400" b="1" dirty="0" smtClean="0">
                <a:latin typeface="Gill Sans MT" charset="0"/>
              </a:rPr>
              <a:t>Table Share</a:t>
            </a:r>
            <a:endParaRPr lang="en-US" sz="2400" b="1" dirty="0">
              <a:latin typeface="Gill Sans MT" charset="0"/>
            </a:endParaRPr>
          </a:p>
        </p:txBody>
      </p:sp>
      <p:sp>
        <p:nvSpPr>
          <p:cNvPr id="2" name="TextBox 1"/>
          <p:cNvSpPr txBox="1"/>
          <p:nvPr/>
        </p:nvSpPr>
        <p:spPr>
          <a:xfrm>
            <a:off x="7879462" y="96683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4996661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8"/>
          <p:cNvSpPr>
            <a:spLocks noGrp="1" noChangeArrowheads="1"/>
          </p:cNvSpPr>
          <p:nvPr>
            <p:ph type="title" idx="4294967295"/>
          </p:nvPr>
        </p:nvSpPr>
        <p:spPr>
          <a:xfrm>
            <a:off x="1371600" y="520700"/>
            <a:ext cx="7772400" cy="1143000"/>
          </a:xfrm>
        </p:spPr>
        <p:txBody>
          <a:bodyPr/>
          <a:lstStyle/>
          <a:p>
            <a:pPr eaLnBrk="1" fontAlgn="auto" hangingPunct="1">
              <a:spcAft>
                <a:spcPts val="0"/>
              </a:spcAft>
              <a:defRPr/>
            </a:pPr>
            <a:r>
              <a:rPr lang="en-US" sz="3200" b="1" smtClean="0">
                <a:solidFill>
                  <a:schemeClr val="tx2">
                    <a:satMod val="130000"/>
                  </a:schemeClr>
                </a:solidFill>
                <a:ea typeface="+mj-ea"/>
                <a:cs typeface="+mj-cs"/>
              </a:rPr>
              <a:t>A Framework for Teaching:</a:t>
            </a:r>
            <a:br>
              <a:rPr lang="en-US" sz="3200" b="1" smtClean="0">
                <a:solidFill>
                  <a:schemeClr val="tx2">
                    <a:satMod val="130000"/>
                  </a:schemeClr>
                </a:solidFill>
                <a:ea typeface="+mj-ea"/>
                <a:cs typeface="+mj-cs"/>
              </a:rPr>
            </a:br>
            <a:r>
              <a:rPr lang="en-US" sz="3200" b="1" smtClean="0">
                <a:solidFill>
                  <a:schemeClr val="tx2">
                    <a:satMod val="130000"/>
                  </a:schemeClr>
                </a:solidFill>
                <a:ea typeface="+mj-ea"/>
                <a:cs typeface="+mj-cs"/>
              </a:rPr>
              <a:t>Components of Professional Practice</a:t>
            </a:r>
            <a:endParaRPr lang="en-US" smtClean="0">
              <a:solidFill>
                <a:schemeClr val="tx2">
                  <a:satMod val="130000"/>
                </a:schemeClr>
              </a:solidFill>
              <a:ea typeface="+mj-ea"/>
              <a:cs typeface="+mj-cs"/>
            </a:endParaRPr>
          </a:p>
        </p:txBody>
      </p:sp>
      <p:sp>
        <p:nvSpPr>
          <p:cNvPr id="76803"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grpSp>
        <p:nvGrpSpPr>
          <p:cNvPr id="76804" name="Group 30"/>
          <p:cNvGrpSpPr>
            <a:grpSpLocks/>
          </p:cNvGrpSpPr>
          <p:nvPr/>
        </p:nvGrpSpPr>
        <p:grpSpPr bwMode="auto">
          <a:xfrm>
            <a:off x="990600" y="1752600"/>
            <a:ext cx="7848600" cy="4346575"/>
            <a:chOff x="720" y="1248"/>
            <a:chExt cx="4944" cy="2738"/>
          </a:xfrm>
        </p:grpSpPr>
        <p:sp>
          <p:nvSpPr>
            <p:cNvPr id="76807" name="Rectangle 31"/>
            <p:cNvSpPr>
              <a:spLocks noChangeArrowheads="1"/>
            </p:cNvSpPr>
            <p:nvPr/>
          </p:nvSpPr>
          <p:spPr bwMode="auto">
            <a:xfrm>
              <a:off x="720" y="2544"/>
              <a:ext cx="2448" cy="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smtClean="0">
                  <a:solidFill>
                    <a:srgbClr val="0000FF"/>
                  </a:solidFill>
                  <a:ea typeface="ＭＳ Ｐゴシック" charset="0"/>
                  <a:cs typeface="ＭＳ Ｐゴシック" charset="0"/>
                </a:rPr>
                <a:t>Domain 4:  Professional Responsibilities</a:t>
              </a:r>
            </a:p>
            <a:p>
              <a:pPr eaLnBrk="0" hangingPunct="0">
                <a:buFontTx/>
                <a:buChar char="•"/>
              </a:pPr>
              <a:r>
                <a:rPr lang="en-US" sz="1600" dirty="0" smtClean="0">
                  <a:solidFill>
                    <a:srgbClr val="0000FF"/>
                  </a:solidFill>
                  <a:ea typeface="ＭＳ Ｐゴシック" charset="0"/>
                  <a:cs typeface="ＭＳ Ｐゴシック" charset="0"/>
                </a:rPr>
                <a:t>Reflecting on Teaching</a:t>
              </a:r>
            </a:p>
            <a:p>
              <a:pPr eaLnBrk="0" hangingPunct="0">
                <a:buFontTx/>
                <a:buChar char="•"/>
              </a:pPr>
              <a:r>
                <a:rPr lang="en-US" sz="1600" dirty="0" smtClean="0">
                  <a:solidFill>
                    <a:srgbClr val="0000FF"/>
                  </a:solidFill>
                  <a:ea typeface="ＭＳ Ｐゴシック" charset="0"/>
                  <a:cs typeface="ＭＳ Ｐゴシック" charset="0"/>
                </a:rPr>
                <a:t>Maintaining Accurate Records</a:t>
              </a:r>
            </a:p>
            <a:p>
              <a:pPr eaLnBrk="0" hangingPunct="0">
                <a:buFontTx/>
                <a:buChar char="•"/>
              </a:pPr>
              <a:r>
                <a:rPr lang="en-US" sz="1600" dirty="0" smtClean="0">
                  <a:solidFill>
                    <a:srgbClr val="0000FF"/>
                  </a:solidFill>
                  <a:ea typeface="ＭＳ Ｐゴシック" charset="0"/>
                  <a:cs typeface="ＭＳ Ｐゴシック" charset="0"/>
                </a:rPr>
                <a:t>Communicating with Families</a:t>
              </a:r>
            </a:p>
            <a:p>
              <a:pPr eaLnBrk="0" hangingPunct="0">
                <a:buFontTx/>
                <a:buChar char="•"/>
              </a:pPr>
              <a:r>
                <a:rPr lang="en-US" sz="1600" dirty="0" smtClean="0">
                  <a:solidFill>
                    <a:srgbClr val="0000FF"/>
                  </a:solidFill>
                  <a:ea typeface="ＭＳ Ｐゴシック" charset="0"/>
                  <a:cs typeface="ＭＳ Ｐゴシック" charset="0"/>
                </a:rPr>
                <a:t>Participating in a Professional Community</a:t>
              </a:r>
            </a:p>
            <a:p>
              <a:pPr eaLnBrk="0" hangingPunct="0">
                <a:buFontTx/>
                <a:buChar char="•"/>
              </a:pPr>
              <a:r>
                <a:rPr lang="en-US" sz="1600" dirty="0" smtClean="0">
                  <a:solidFill>
                    <a:srgbClr val="0000FF"/>
                  </a:solidFill>
                  <a:ea typeface="ＭＳ Ｐゴシック" charset="0"/>
                  <a:cs typeface="ＭＳ Ｐゴシック" charset="0"/>
                </a:rPr>
                <a:t>Growing and Developing Professionally</a:t>
              </a:r>
            </a:p>
            <a:p>
              <a:pPr eaLnBrk="0" hangingPunct="0">
                <a:buFontTx/>
                <a:buChar char="•"/>
              </a:pPr>
              <a:r>
                <a:rPr lang="en-US" sz="1600" dirty="0" smtClean="0">
                  <a:solidFill>
                    <a:srgbClr val="0000FF"/>
                  </a:solidFill>
                  <a:ea typeface="ＭＳ Ｐゴシック" charset="0"/>
                  <a:cs typeface="ＭＳ Ｐゴシック" charset="0"/>
                </a:rPr>
                <a:t>Showing Professionalism</a:t>
              </a:r>
              <a:r>
                <a:rPr lang="en-US" sz="1600" dirty="0" smtClean="0">
                  <a:solidFill>
                    <a:prstClr val="black"/>
                  </a:solidFill>
                  <a:ea typeface="ＭＳ Ｐゴシック" charset="0"/>
                  <a:cs typeface="ＭＳ Ｐゴシック" charset="0"/>
                </a:rPr>
                <a:t>	</a:t>
              </a:r>
            </a:p>
          </p:txBody>
        </p:sp>
        <p:sp>
          <p:nvSpPr>
            <p:cNvPr id="76808" name="Text Box 32"/>
            <p:cNvSpPr txBox="1">
              <a:spLocks noChangeArrowheads="1"/>
            </p:cNvSpPr>
            <p:nvPr/>
          </p:nvSpPr>
          <p:spPr bwMode="auto">
            <a:xfrm>
              <a:off x="3216" y="2544"/>
              <a:ext cx="2304"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sz="2400" b="1">
                  <a:solidFill>
                    <a:schemeClr val="tx1"/>
                  </a:solidFill>
                  <a:latin typeface="Arial" charset="0"/>
                  <a:ea typeface="ＭＳ Ｐゴシック" charset="0"/>
                  <a:cs typeface="ＭＳ Ｐゴシック" charset="0"/>
                </a:defRPr>
              </a:lvl1pPr>
              <a:lvl2pPr marL="742950" indent="-285750">
                <a:tabLst>
                  <a:tab pos="114300" algn="l"/>
                </a:tabLst>
                <a:defRPr sz="2400" b="1">
                  <a:solidFill>
                    <a:schemeClr val="tx1"/>
                  </a:solidFill>
                  <a:latin typeface="Arial" charset="0"/>
                  <a:ea typeface="ＭＳ Ｐゴシック" charset="0"/>
                </a:defRPr>
              </a:lvl2pPr>
              <a:lvl3pPr marL="1143000" indent="-228600">
                <a:tabLst>
                  <a:tab pos="114300" algn="l"/>
                </a:tabLst>
                <a:defRPr sz="2400" b="1">
                  <a:solidFill>
                    <a:schemeClr val="tx1"/>
                  </a:solidFill>
                  <a:latin typeface="Arial" charset="0"/>
                  <a:ea typeface="ＭＳ Ｐゴシック" charset="0"/>
                </a:defRPr>
              </a:lvl3pPr>
              <a:lvl4pPr marL="1600200" indent="-228600">
                <a:tabLst>
                  <a:tab pos="114300" algn="l"/>
                </a:tabLst>
                <a:defRPr sz="2400" b="1">
                  <a:solidFill>
                    <a:schemeClr val="tx1"/>
                  </a:solidFill>
                  <a:latin typeface="Arial" charset="0"/>
                  <a:ea typeface="ＭＳ Ｐゴシック" charset="0"/>
                </a:defRPr>
              </a:lvl4pPr>
              <a:lvl5pPr marL="2057400" indent="-228600">
                <a:tabLst>
                  <a:tab pos="114300" algn="l"/>
                </a:tabLst>
                <a:defRPr sz="2400" b="1">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114300" algn="l"/>
                </a:tabLst>
                <a:defRPr sz="2400" b="1">
                  <a:solidFill>
                    <a:schemeClr val="tx1"/>
                  </a:solidFill>
                  <a:latin typeface="Arial" charset="0"/>
                  <a:ea typeface="ＭＳ Ｐゴシック" charset="0"/>
                </a:defRPr>
              </a:lvl9pPr>
            </a:lstStyle>
            <a:p>
              <a:pPr eaLnBrk="0" hangingPunct="0"/>
              <a:r>
                <a:rPr lang="en-US" sz="1600" dirty="0" smtClean="0">
                  <a:solidFill>
                    <a:srgbClr val="FF0000"/>
                  </a:solidFill>
                </a:rPr>
                <a:t>Domain 3:  Instruction</a:t>
              </a:r>
              <a:endParaRPr lang="en-US" sz="1600" b="0" dirty="0" smtClean="0">
                <a:solidFill>
                  <a:srgbClr val="FF0000"/>
                </a:solidFill>
              </a:endParaRPr>
            </a:p>
            <a:p>
              <a:pPr eaLnBrk="0" hangingPunct="0">
                <a:buFontTx/>
                <a:buChar char="•"/>
              </a:pPr>
              <a:r>
                <a:rPr lang="en-US" sz="1600" b="0" dirty="0" smtClean="0">
                  <a:solidFill>
                    <a:srgbClr val="FF0000"/>
                  </a:solidFill>
                </a:rPr>
                <a:t>Communicating with Students</a:t>
              </a:r>
            </a:p>
            <a:p>
              <a:pPr eaLnBrk="0" hangingPunct="0">
                <a:buFontTx/>
                <a:buChar char="•"/>
              </a:pPr>
              <a:r>
                <a:rPr lang="en-US" sz="1600" b="0" dirty="0" smtClean="0">
                  <a:solidFill>
                    <a:srgbClr val="FF0000"/>
                  </a:solidFill>
                </a:rPr>
                <a:t>Using Questioning and Discussion </a:t>
              </a:r>
            </a:p>
            <a:p>
              <a:pPr eaLnBrk="0" hangingPunct="0"/>
              <a:r>
                <a:rPr lang="en-US" sz="1600" b="0" dirty="0" smtClean="0">
                  <a:solidFill>
                    <a:srgbClr val="FF0000"/>
                  </a:solidFill>
                </a:rPr>
                <a:t>  Techniques</a:t>
              </a:r>
            </a:p>
            <a:p>
              <a:pPr eaLnBrk="0" hangingPunct="0">
                <a:buFontTx/>
                <a:buChar char="•"/>
              </a:pPr>
              <a:r>
                <a:rPr lang="en-US" sz="1600" b="0" dirty="0" smtClean="0">
                  <a:solidFill>
                    <a:srgbClr val="FF0000"/>
                  </a:solidFill>
                </a:rPr>
                <a:t>Engaging Students in Learning</a:t>
              </a:r>
            </a:p>
            <a:p>
              <a:pPr eaLnBrk="0" hangingPunct="0">
                <a:buFontTx/>
                <a:buChar char="•"/>
              </a:pPr>
              <a:r>
                <a:rPr lang="en-US" sz="1600" b="0" dirty="0" smtClean="0">
                  <a:solidFill>
                    <a:srgbClr val="FF0000"/>
                  </a:solidFill>
                </a:rPr>
                <a:t>Using Assessment in Instruction</a:t>
              </a:r>
            </a:p>
            <a:p>
              <a:pPr eaLnBrk="0" hangingPunct="0">
                <a:buFontTx/>
                <a:buChar char="•"/>
              </a:pPr>
              <a:r>
                <a:rPr lang="en-US" sz="1600" b="0" dirty="0" smtClean="0">
                  <a:solidFill>
                    <a:srgbClr val="FF0000"/>
                  </a:solidFill>
                </a:rPr>
                <a:t>Demonstrating Flexibility and     	Responsiveness</a:t>
              </a:r>
            </a:p>
          </p:txBody>
        </p:sp>
        <p:sp>
          <p:nvSpPr>
            <p:cNvPr id="76809" name="Rectangle 33"/>
            <p:cNvSpPr>
              <a:spLocks noChangeArrowheads="1"/>
            </p:cNvSpPr>
            <p:nvPr/>
          </p:nvSpPr>
          <p:spPr bwMode="auto">
            <a:xfrm>
              <a:off x="720" y="1248"/>
              <a:ext cx="2496"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1:  Planning and Preparation</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Content     	and Pedagogy</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Students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Setting Instructional Outcomes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Demonstrating Knowledge of Resources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Coherent Instruction</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Designing Student Assessments </a:t>
              </a:r>
              <a:endParaRPr lang="en-US" sz="1600" b="1" dirty="0" smtClean="0">
                <a:solidFill>
                  <a:srgbClr val="FF0000"/>
                </a:solidFill>
                <a:ea typeface="ＭＳ Ｐゴシック" charset="0"/>
                <a:cs typeface="ＭＳ Ｐゴシック" charset="0"/>
              </a:endParaRPr>
            </a:p>
          </p:txBody>
        </p:sp>
        <p:sp>
          <p:nvSpPr>
            <p:cNvPr id="76810"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smtClean="0">
                  <a:solidFill>
                    <a:srgbClr val="FF0000"/>
                  </a:solidFill>
                  <a:ea typeface="ＭＳ Ｐゴシック" charset="0"/>
                  <a:cs typeface="ＭＳ Ｐゴシック" charset="0"/>
                </a:rPr>
                <a:t>Domain 2:  The Classroom Environment</a:t>
              </a:r>
              <a:endParaRPr lang="en-US" sz="1600" dirty="0" smtClean="0">
                <a:solidFill>
                  <a:srgbClr val="FF0000"/>
                </a:solidFill>
                <a:ea typeface="ＭＳ Ｐゴシック" charset="0"/>
                <a:cs typeface="ＭＳ Ｐゴシック" charset="0"/>
              </a:endParaRPr>
            </a:p>
            <a:p>
              <a:pPr eaLnBrk="0" hangingPunct="0">
                <a:buFontTx/>
                <a:buChar char="•"/>
                <a:tabLst>
                  <a:tab pos="114300" algn="l"/>
                </a:tabLst>
              </a:pPr>
              <a:r>
                <a:rPr lang="en-US" sz="1600" dirty="0" smtClean="0">
                  <a:solidFill>
                    <a:srgbClr val="FF0000"/>
                  </a:solidFill>
                  <a:ea typeface="ＭＳ Ｐゴシック" charset="0"/>
                  <a:cs typeface="ＭＳ Ｐゴシック" charset="0"/>
                </a:rPr>
                <a:t>Creating an Environment of Respect 		and Rapport</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Establishing a Culture for Learning</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Managing Classroom Procedures</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Managing Student Behavior</a:t>
              </a:r>
            </a:p>
            <a:p>
              <a:pPr eaLnBrk="0" hangingPunct="0">
                <a:buFontTx/>
                <a:buChar char="•"/>
                <a:tabLst>
                  <a:tab pos="114300" algn="l"/>
                </a:tabLst>
              </a:pPr>
              <a:r>
                <a:rPr lang="en-US" sz="1600" dirty="0" smtClean="0">
                  <a:solidFill>
                    <a:srgbClr val="FF0000"/>
                  </a:solidFill>
                  <a:ea typeface="ＭＳ Ｐゴシック" charset="0"/>
                  <a:cs typeface="ＭＳ Ｐゴシック" charset="0"/>
                </a:rPr>
                <a:t>Organizing Physical Space</a:t>
              </a:r>
            </a:p>
          </p:txBody>
        </p:sp>
      </p:grpSp>
      <p:sp>
        <p:nvSpPr>
          <p:cNvPr id="76805" name="Line 35"/>
          <p:cNvSpPr>
            <a:spLocks noChangeShapeType="1"/>
          </p:cNvSpPr>
          <p:nvPr/>
        </p:nvSpPr>
        <p:spPr bwMode="auto">
          <a:xfrm>
            <a:off x="1066800" y="3810000"/>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
        <p:nvSpPr>
          <p:cNvPr id="76806"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1972350342"/>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914400" y="304800"/>
            <a:ext cx="8229600" cy="1139825"/>
          </a:xfrm>
        </p:spPr>
        <p:txBody>
          <a:bodyPr anchor="ctr"/>
          <a:lstStyle/>
          <a:p>
            <a:pPr eaLnBrk="1" hangingPunct="1"/>
            <a:r>
              <a:rPr lang="en-US" sz="3800" dirty="0" smtClean="0">
                <a:latin typeface="Calibri" pitchFamily="34" charset="0"/>
              </a:rPr>
              <a:t>2010-2011 Pilot I Sites</a:t>
            </a:r>
          </a:p>
        </p:txBody>
      </p:sp>
      <p:sp>
        <p:nvSpPr>
          <p:cNvPr id="6147" name="Rectangle 3"/>
          <p:cNvSpPr>
            <a:spLocks noGrp="1" noChangeArrowheads="1"/>
          </p:cNvSpPr>
          <p:nvPr>
            <p:ph type="body" idx="4294967295"/>
          </p:nvPr>
        </p:nvSpPr>
        <p:spPr>
          <a:xfrm>
            <a:off x="914400" y="1600200"/>
            <a:ext cx="8229600" cy="4530725"/>
          </a:xfrm>
        </p:spPr>
        <p:txBody>
          <a:bodyPr/>
          <a:lstStyle/>
          <a:p>
            <a:pPr eaLnBrk="1" hangingPunct="1">
              <a:buFont typeface="Wingdings" pitchFamily="2" charset="2"/>
              <a:buNone/>
            </a:pPr>
            <a:r>
              <a:rPr lang="en-US" dirty="0" smtClean="0">
                <a:latin typeface="Calibri" pitchFamily="34" charset="0"/>
              </a:rPr>
              <a:t>The following were the pilot sites:</a:t>
            </a:r>
          </a:p>
          <a:p>
            <a:pPr eaLnBrk="1" hangingPunct="1"/>
            <a:endParaRPr lang="en-US" dirty="0" smtClean="0">
              <a:latin typeface="Calibri" pitchFamily="34" charset="0"/>
            </a:endParaRPr>
          </a:p>
          <a:p>
            <a:pPr eaLnBrk="1" hangingPunct="1"/>
            <a:r>
              <a:rPr lang="en-US" dirty="0" smtClean="0">
                <a:latin typeface="Calibri" pitchFamily="34" charset="0"/>
              </a:rPr>
              <a:t>Allentown School District</a:t>
            </a:r>
          </a:p>
          <a:p>
            <a:pPr eaLnBrk="1" hangingPunct="1"/>
            <a:r>
              <a:rPr lang="en-US" dirty="0" smtClean="0">
                <a:latin typeface="Calibri" pitchFamily="34" charset="0"/>
              </a:rPr>
              <a:t>Cornell School District</a:t>
            </a:r>
          </a:p>
          <a:p>
            <a:pPr eaLnBrk="1" hangingPunct="1"/>
            <a:r>
              <a:rPr lang="en-US" dirty="0" smtClean="0">
                <a:latin typeface="Calibri" pitchFamily="34" charset="0"/>
              </a:rPr>
              <a:t>Mohawk School District</a:t>
            </a:r>
          </a:p>
          <a:p>
            <a:pPr eaLnBrk="1" hangingPunct="1"/>
            <a:r>
              <a:rPr lang="en-US" dirty="0" smtClean="0">
                <a:latin typeface="Calibri" pitchFamily="34" charset="0"/>
              </a:rPr>
              <a:t>IU5 – Northwest Tri-County</a:t>
            </a:r>
          </a:p>
        </p:txBody>
      </p:sp>
    </p:spTree>
  </p:cSld>
  <p:clrMapOvr>
    <a:masterClrMapping/>
  </p:clrMapOvr>
  <p:transition xmlns:p14="http://schemas.microsoft.com/office/powerpoint/2010/main">
    <p:randomBa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8"/>
          <p:cNvSpPr>
            <a:spLocks noChangeArrowheads="1"/>
          </p:cNvSpPr>
          <p:nvPr/>
        </p:nvSpPr>
        <p:spPr bwMode="auto">
          <a:xfrm>
            <a:off x="1600200" y="609600"/>
            <a:ext cx="55356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sz="4000" b="1" smtClean="0">
                <a:solidFill>
                  <a:prstClr val="black"/>
                </a:solidFill>
                <a:latin typeface="Times New Roman" charset="0"/>
                <a:ea typeface="ＭＳ Ｐゴシック" charset="0"/>
                <a:cs typeface="ＭＳ Ｐゴシック" charset="0"/>
              </a:rPr>
              <a:t>Domain 4:  Professional </a:t>
            </a:r>
          </a:p>
          <a:p>
            <a:pPr eaLnBrk="0" hangingPunct="0"/>
            <a:r>
              <a:rPr lang="en-US" sz="4000" b="1" smtClean="0">
                <a:solidFill>
                  <a:prstClr val="black"/>
                </a:solidFill>
                <a:latin typeface="Times New Roman" charset="0"/>
                <a:ea typeface="ＭＳ Ｐゴシック" charset="0"/>
                <a:cs typeface="ＭＳ Ｐゴシック" charset="0"/>
              </a:rPr>
              <a:t>	Responsibilities</a:t>
            </a:r>
            <a:endParaRPr lang="en-US" sz="2400" smtClean="0">
              <a:solidFill>
                <a:prstClr val="black"/>
              </a:solidFill>
              <a:latin typeface="Times New Roman" charset="0"/>
              <a:ea typeface="ＭＳ Ｐゴシック" charset="0"/>
              <a:cs typeface="ＭＳ Ｐゴシック" charset="0"/>
            </a:endParaRPr>
          </a:p>
        </p:txBody>
      </p:sp>
      <p:sp>
        <p:nvSpPr>
          <p:cNvPr id="78851" name="Rectangle 29"/>
          <p:cNvSpPr>
            <a:spLocks noChangeArrowheads="1"/>
          </p:cNvSpPr>
          <p:nvPr/>
        </p:nvSpPr>
        <p:spPr bwMode="auto">
          <a:xfrm>
            <a:off x="609600" y="2286000"/>
            <a:ext cx="7620000" cy="321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4a:  Reflecting on Teaching</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4b:  Maintaining Accurate Records</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4c:  Communicating with Families</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4d: </a:t>
            </a:r>
            <a:r>
              <a:rPr lang="en-US" sz="2800" b="1" dirty="0">
                <a:solidFill>
                  <a:prstClr val="black"/>
                </a:solidFill>
                <a:latin typeface="Times New Roman" charset="0"/>
                <a:ea typeface="ＭＳ Ｐゴシック" charset="0"/>
                <a:cs typeface="ＭＳ Ｐゴシック" charset="0"/>
              </a:rPr>
              <a:t> </a:t>
            </a:r>
            <a:r>
              <a:rPr lang="en-US" sz="2800" b="1" dirty="0" smtClean="0">
                <a:solidFill>
                  <a:prstClr val="black"/>
                </a:solidFill>
                <a:latin typeface="Times New Roman" charset="0"/>
                <a:ea typeface="ＭＳ Ｐゴシック" charset="0"/>
                <a:cs typeface="ＭＳ Ｐゴシック" charset="0"/>
              </a:rPr>
              <a:t> Participating in a Professional Community</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4e:  Growing and Developing Professionally</a:t>
            </a:r>
          </a:p>
          <a:p>
            <a:pPr marL="1828800" indent="-1828800" eaLnBrk="0" hangingPunct="0">
              <a:spcAft>
                <a:spcPct val="25000"/>
              </a:spcAft>
              <a:tabLst>
                <a:tab pos="1139825" algn="l"/>
                <a:tab pos="2114550" algn="l"/>
              </a:tabLst>
            </a:pPr>
            <a:r>
              <a:rPr lang="en-US" sz="2800" b="1" dirty="0" smtClean="0">
                <a:solidFill>
                  <a:prstClr val="black"/>
                </a:solidFill>
                <a:latin typeface="Times New Roman" charset="0"/>
                <a:ea typeface="ＭＳ Ｐゴシック" charset="0"/>
                <a:cs typeface="ＭＳ Ｐゴシック" charset="0"/>
              </a:rPr>
              <a:t>	4f:   Showing Professionalism</a:t>
            </a:r>
            <a:endParaRPr lang="en-US" sz="1900" b="1" dirty="0" smtClean="0">
              <a:solidFill>
                <a:prstClr val="black"/>
              </a:solidFill>
              <a:latin typeface="Times New Roman" charset="0"/>
              <a:ea typeface="ＭＳ Ｐゴシック" charset="0"/>
              <a:cs typeface="ＭＳ Ｐゴシック" charset="0"/>
            </a:endParaRPr>
          </a:p>
        </p:txBody>
      </p:sp>
      <p:sp>
        <p:nvSpPr>
          <p:cNvPr id="78852" name="Line 30"/>
          <p:cNvSpPr>
            <a:spLocks noChangeShapeType="1"/>
          </p:cNvSpPr>
          <p:nvPr/>
        </p:nvSpPr>
        <p:spPr bwMode="auto">
          <a:xfrm>
            <a:off x="1981200" y="1981200"/>
            <a:ext cx="5181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pPr algn="ctr" eaLnBrk="0" hangingPunct="0"/>
            <a:endParaRPr lang="en-US" b="1" smtClean="0">
              <a:solidFill>
                <a:prstClr val="black"/>
              </a:solidFill>
              <a:ea typeface="ＭＳ Ｐゴシック" charset="0"/>
              <a:cs typeface="ＭＳ Ｐゴシック" charset="0"/>
            </a:endParaRPr>
          </a:p>
        </p:txBody>
      </p:sp>
    </p:spTree>
    <p:extLst>
      <p:ext uri="{BB962C8B-B14F-4D97-AF65-F5344CB8AC3E}">
        <p14:creationId xmlns:p14="http://schemas.microsoft.com/office/powerpoint/2010/main" val="656139499"/>
      </p:ext>
    </p:extLst>
  </p:cSld>
  <p:clrMapOvr>
    <a:masterClrMapping/>
  </p:clrMapOvr>
  <p:transition xmlns:p14="http://schemas.microsoft.com/office/powerpoint/2010/main" advTm="768">
    <p:randomBar/>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smtClean="0">
                <a:effectLst>
                  <a:outerShdw blurRad="38100" dist="38100" dir="2700000" algn="tl">
                    <a:srgbClr val="DDDDDD"/>
                  </a:outerShdw>
                </a:effectLst>
                <a:latin typeface="Gill Sans MT" charset="0"/>
              </a:rPr>
              <a:t>Worksheet #4 – Pg. 7</a:t>
            </a:r>
            <a:br>
              <a:rPr lang="en-US" sz="4000" b="1" dirty="0" smtClean="0">
                <a:effectLst>
                  <a:outerShdw blurRad="38100" dist="38100" dir="2700000" algn="tl">
                    <a:srgbClr val="DDDDDD"/>
                  </a:outerShdw>
                </a:effectLst>
                <a:latin typeface="Gill Sans MT" charset="0"/>
              </a:rPr>
            </a:br>
            <a:r>
              <a:rPr lang="en-US" sz="4000" b="1" dirty="0" smtClean="0">
                <a:effectLst>
                  <a:outerShdw blurRad="38100" dist="38100" dir="2700000" algn="tl">
                    <a:srgbClr val="DDDDDD"/>
                  </a:outerShdw>
                </a:effectLst>
                <a:latin typeface="Gill Sans MT" charset="0"/>
              </a:rPr>
              <a:t>Student </a:t>
            </a:r>
            <a:r>
              <a:rPr lang="en-US" sz="4000" b="1" dirty="0">
                <a:effectLst>
                  <a:outerShdw blurRad="38100" dist="38100" dir="2700000" algn="tl">
                    <a:srgbClr val="DDDDDD"/>
                  </a:outerShdw>
                </a:effectLst>
                <a:latin typeface="Gill Sans MT" charset="0"/>
              </a:rPr>
              <a:t>Learning</a:t>
            </a:r>
          </a:p>
        </p:txBody>
      </p:sp>
      <p:sp>
        <p:nvSpPr>
          <p:cNvPr id="80898" name="Rectangle 3"/>
          <p:cNvSpPr>
            <a:spLocks noGrp="1" noChangeArrowheads="1"/>
          </p:cNvSpPr>
          <p:nvPr>
            <p:ph type="body" idx="4294967295"/>
          </p:nvPr>
        </p:nvSpPr>
        <p:spPr>
          <a:xfrm>
            <a:off x="914400" y="2133600"/>
            <a:ext cx="8229600" cy="3886200"/>
          </a:xfrm>
        </p:spPr>
        <p:txBody>
          <a:bodyPr>
            <a:normAutofit/>
          </a:bodyPr>
          <a:lstStyle/>
          <a:p>
            <a:r>
              <a:rPr lang="en-US" sz="2800" dirty="0">
                <a:latin typeface="Gill Sans MT" charset="0"/>
              </a:rPr>
              <a:t>Skim the rubrics in Domain 4</a:t>
            </a:r>
            <a:r>
              <a:rPr lang="en-US" sz="2800" dirty="0" smtClean="0">
                <a:latin typeface="Gill Sans MT" charset="0"/>
              </a:rPr>
              <a:t>.</a:t>
            </a:r>
            <a:endParaRPr lang="en-US" sz="2800" dirty="0">
              <a:latin typeface="Gill Sans MT" charset="0"/>
            </a:endParaRPr>
          </a:p>
          <a:p>
            <a:r>
              <a:rPr lang="en-US" sz="2800" dirty="0">
                <a:latin typeface="Gill Sans MT" charset="0"/>
              </a:rPr>
              <a:t>Have a table conversation about HOW these components might impact student learning</a:t>
            </a:r>
            <a:r>
              <a:rPr lang="en-US" sz="2800" dirty="0" smtClean="0">
                <a:latin typeface="Gill Sans MT" charset="0"/>
              </a:rPr>
              <a:t>.</a:t>
            </a:r>
          </a:p>
          <a:p>
            <a:r>
              <a:rPr lang="en-US" sz="2800" dirty="0" smtClean="0">
                <a:latin typeface="Gill Sans MT" charset="0"/>
              </a:rPr>
              <a:t>Self Select an “expert” Group</a:t>
            </a:r>
          </a:p>
          <a:p>
            <a:r>
              <a:rPr lang="en-US" sz="2800" dirty="0" smtClean="0">
                <a:latin typeface="Gill Sans MT" charset="0"/>
              </a:rPr>
              <a:t>Develop a Distinguished response for your Component.</a:t>
            </a:r>
            <a:endParaRPr lang="en-US" sz="2800" dirty="0">
              <a:latin typeface="Gill Sans MT" charset="0"/>
            </a:endParaRPr>
          </a:p>
        </p:txBody>
      </p:sp>
    </p:spTree>
    <p:extLst>
      <p:ext uri="{BB962C8B-B14F-4D97-AF65-F5344CB8AC3E}">
        <p14:creationId xmlns:p14="http://schemas.microsoft.com/office/powerpoint/2010/main" val="197527653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838200" y="381000"/>
            <a:ext cx="83058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Uses of A Framework for Teaching</a:t>
            </a:r>
          </a:p>
        </p:txBody>
      </p:sp>
      <p:sp>
        <p:nvSpPr>
          <p:cNvPr id="82946" name="Rectangle 3"/>
          <p:cNvSpPr>
            <a:spLocks noGrp="1" noChangeArrowheads="1"/>
          </p:cNvSpPr>
          <p:nvPr>
            <p:ph type="body" idx="4294967295"/>
          </p:nvPr>
        </p:nvSpPr>
        <p:spPr>
          <a:xfrm>
            <a:off x="914400" y="1981200"/>
            <a:ext cx="8229600" cy="3886200"/>
          </a:xfrm>
        </p:spPr>
        <p:txBody>
          <a:bodyPr/>
          <a:lstStyle/>
          <a:p>
            <a:pPr eaLnBrk="1" hangingPunct="1"/>
            <a:r>
              <a:rPr lang="en-US" dirty="0">
                <a:latin typeface="Gill Sans MT" charset="0"/>
              </a:rPr>
              <a:t>Self-Assessment</a:t>
            </a:r>
          </a:p>
          <a:p>
            <a:pPr eaLnBrk="1" hangingPunct="1"/>
            <a:r>
              <a:rPr lang="en-US" dirty="0">
                <a:latin typeface="Gill Sans MT" charset="0"/>
              </a:rPr>
              <a:t>Reflection</a:t>
            </a:r>
          </a:p>
          <a:p>
            <a:pPr eaLnBrk="1" hangingPunct="1"/>
            <a:r>
              <a:rPr lang="en-US" dirty="0">
                <a:latin typeface="Gill Sans MT" charset="0"/>
              </a:rPr>
              <a:t>Peer Coaching</a:t>
            </a:r>
          </a:p>
          <a:p>
            <a:pPr eaLnBrk="1" hangingPunct="1"/>
            <a:r>
              <a:rPr lang="en-US" dirty="0">
                <a:latin typeface="Gill Sans MT" charset="0"/>
              </a:rPr>
              <a:t>Teacher Evaluation</a:t>
            </a:r>
          </a:p>
          <a:p>
            <a:pPr eaLnBrk="1" hangingPunct="1"/>
            <a:r>
              <a:rPr lang="en-US" dirty="0">
                <a:latin typeface="Gill Sans MT" charset="0"/>
              </a:rPr>
              <a:t>Mentoring and Induction</a:t>
            </a:r>
          </a:p>
          <a:p>
            <a:pPr eaLnBrk="1" hangingPunct="1"/>
            <a:r>
              <a:rPr lang="en-US" dirty="0">
                <a:latin typeface="Gill Sans MT" charset="0"/>
              </a:rPr>
              <a:t>Professional Growth Plans</a:t>
            </a:r>
          </a:p>
        </p:txBody>
      </p:sp>
    </p:spTree>
    <p:extLst>
      <p:ext uri="{BB962C8B-B14F-4D97-AF65-F5344CB8AC3E}">
        <p14:creationId xmlns:p14="http://schemas.microsoft.com/office/powerpoint/2010/main" val="374864064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914400" y="457200"/>
            <a:ext cx="8229600" cy="1371600"/>
          </a:xfrm>
        </p:spPr>
        <p:txBody>
          <a:bodyPr vert="horz" wrap="square" lIns="91440" tIns="45720" rIns="91440" bIns="45720" numCol="1" anchorCtr="0" compatLnSpc="1">
            <a:prstTxWarp prst="textNoShape">
              <a:avLst/>
            </a:prstTxWarp>
          </a:bodyPr>
          <a:lstStyle/>
          <a:p>
            <a:pPr algn="ctr" eaLnBrk="1" hangingPunct="1">
              <a:defRPr/>
            </a:pPr>
            <a:r>
              <a:rPr lang="en-US" sz="4000" b="1" dirty="0">
                <a:effectLst>
                  <a:outerShdw blurRad="38100" dist="38100" dir="2700000" algn="tl">
                    <a:srgbClr val="DDDDDD"/>
                  </a:outerShdw>
                </a:effectLst>
                <a:latin typeface="Gill Sans MT" charset="0"/>
                <a:cs typeface="+mj-cs"/>
              </a:rPr>
              <a:t>Benefits of Using a Framework for Teaching</a:t>
            </a:r>
          </a:p>
        </p:txBody>
      </p:sp>
      <p:sp>
        <p:nvSpPr>
          <p:cNvPr id="86018" name="Rectangle 3"/>
          <p:cNvSpPr>
            <a:spLocks noGrp="1" noChangeArrowheads="1"/>
          </p:cNvSpPr>
          <p:nvPr>
            <p:ph type="body" idx="4294967295"/>
          </p:nvPr>
        </p:nvSpPr>
        <p:spPr>
          <a:xfrm>
            <a:off x="1371600" y="1981200"/>
            <a:ext cx="7772400" cy="4343400"/>
          </a:xfrm>
        </p:spPr>
        <p:txBody>
          <a:bodyPr/>
          <a:lstStyle/>
          <a:p>
            <a:pPr eaLnBrk="1" hangingPunct="1">
              <a:lnSpc>
                <a:spcPct val="90000"/>
              </a:lnSpc>
            </a:pPr>
            <a:r>
              <a:rPr lang="en-US" dirty="0">
                <a:latin typeface="Gill Sans MT" charset="0"/>
              </a:rPr>
              <a:t>Common Language</a:t>
            </a:r>
          </a:p>
          <a:p>
            <a:pPr eaLnBrk="1" hangingPunct="1">
              <a:lnSpc>
                <a:spcPct val="90000"/>
              </a:lnSpc>
            </a:pPr>
            <a:r>
              <a:rPr lang="en-US" dirty="0" smtClean="0">
                <a:latin typeface="Gill Sans MT" charset="0"/>
              </a:rPr>
              <a:t>Similar vision </a:t>
            </a:r>
            <a:r>
              <a:rPr lang="en-US" dirty="0">
                <a:latin typeface="Gill Sans MT" charset="0"/>
              </a:rPr>
              <a:t>for </a:t>
            </a:r>
            <a:r>
              <a:rPr lang="en-US" dirty="0" smtClean="0">
                <a:latin typeface="Gill Sans MT" charset="0"/>
              </a:rPr>
              <a:t>good teaching and how it can be improved</a:t>
            </a:r>
          </a:p>
          <a:p>
            <a:pPr eaLnBrk="1" hangingPunct="1">
              <a:lnSpc>
                <a:spcPct val="90000"/>
              </a:lnSpc>
            </a:pPr>
            <a:r>
              <a:rPr lang="en-US" dirty="0" smtClean="0">
                <a:latin typeface="Gill Sans MT" charset="0"/>
              </a:rPr>
              <a:t>Greater </a:t>
            </a:r>
            <a:r>
              <a:rPr lang="en-US" dirty="0">
                <a:latin typeface="Gill Sans MT" charset="0"/>
              </a:rPr>
              <a:t>validity and reliability </a:t>
            </a:r>
            <a:r>
              <a:rPr lang="en-US" dirty="0" smtClean="0">
                <a:latin typeface="Gill Sans MT" charset="0"/>
              </a:rPr>
              <a:t>in the teacher evaluation process</a:t>
            </a:r>
            <a:endParaRPr lang="en-US" dirty="0">
              <a:latin typeface="Gill Sans MT" charset="0"/>
            </a:endParaRPr>
          </a:p>
          <a:p>
            <a:pPr eaLnBrk="1" hangingPunct="1">
              <a:lnSpc>
                <a:spcPct val="90000"/>
              </a:lnSpc>
            </a:pPr>
            <a:r>
              <a:rPr lang="en-US" dirty="0">
                <a:latin typeface="Gill Sans MT" charset="0"/>
              </a:rPr>
              <a:t>Changes in novice thinking</a:t>
            </a:r>
          </a:p>
          <a:p>
            <a:pPr eaLnBrk="1" hangingPunct="1">
              <a:lnSpc>
                <a:spcPct val="90000"/>
              </a:lnSpc>
            </a:pPr>
            <a:r>
              <a:rPr lang="en-US" dirty="0">
                <a:latin typeface="Gill Sans MT" charset="0"/>
              </a:rPr>
              <a:t>Opportunities for collaboration</a:t>
            </a:r>
          </a:p>
        </p:txBody>
      </p:sp>
    </p:spTree>
    <p:extLst>
      <p:ext uri="{BB962C8B-B14F-4D97-AF65-F5344CB8AC3E}">
        <p14:creationId xmlns:p14="http://schemas.microsoft.com/office/powerpoint/2010/main" val="263674496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 name="Rectangle 30"/>
          <p:cNvSpPr>
            <a:spLocks noGrp="1" noChangeArrowheads="1"/>
          </p:cNvSpPr>
          <p:nvPr>
            <p:ph type="ctrTitle"/>
          </p:nvPr>
        </p:nvSpPr>
        <p:spPr>
          <a:xfrm>
            <a:off x="1066800" y="381000"/>
            <a:ext cx="7772400" cy="1143000"/>
          </a:xfrm>
        </p:spPr>
        <p:txBody>
          <a:bodyPr/>
          <a:lstStyle/>
          <a:p>
            <a:pPr eaLnBrk="1" fontAlgn="auto" hangingPunct="1">
              <a:spcAft>
                <a:spcPts val="0"/>
              </a:spcAft>
              <a:defRPr/>
            </a:pPr>
            <a:r>
              <a:rPr lang="en-US" sz="4000" b="1" dirty="0"/>
              <a:t>Doing Teacher Evaluation Right </a:t>
            </a:r>
            <a:endParaRPr lang="en-US" dirty="0" smtClean="0">
              <a:solidFill>
                <a:schemeClr val="tx2">
                  <a:satMod val="130000"/>
                </a:schemeClr>
              </a:solidFill>
              <a:ea typeface="+mj-ea"/>
              <a:cs typeface="+mj-cs"/>
            </a:endParaRPr>
          </a:p>
        </p:txBody>
      </p:sp>
      <p:sp>
        <p:nvSpPr>
          <p:cNvPr id="3103" name="Rectangle 31"/>
          <p:cNvSpPr>
            <a:spLocks noGrp="1" noChangeArrowheads="1"/>
          </p:cNvSpPr>
          <p:nvPr>
            <p:ph type="subTitle" idx="1"/>
          </p:nvPr>
        </p:nvSpPr>
        <p:spPr>
          <a:xfrm>
            <a:off x="1143000" y="2286000"/>
            <a:ext cx="7696200" cy="3962400"/>
          </a:xfrm>
        </p:spPr>
        <p:txBody>
          <a:bodyPr>
            <a:normAutofit/>
          </a:bodyPr>
          <a:lstStyle/>
          <a:p>
            <a:pPr eaLnBrk="1" fontAlgn="auto" hangingPunct="1">
              <a:spcAft>
                <a:spcPts val="0"/>
              </a:spcAft>
              <a:buFont typeface="Wingdings 2"/>
              <a:buNone/>
              <a:defRPr/>
            </a:pPr>
            <a:endParaRPr lang="en-US" sz="3200" b="1" dirty="0" smtClean="0">
              <a:ea typeface="+mn-ea"/>
              <a:cs typeface="+mn-cs"/>
            </a:endParaRPr>
          </a:p>
          <a:p>
            <a:pPr marL="598932" indent="-571500" eaLnBrk="1" fontAlgn="auto" hangingPunct="1">
              <a:spcAft>
                <a:spcPts val="0"/>
              </a:spcAft>
              <a:buFont typeface="Arial"/>
              <a:buChar char="•"/>
              <a:defRPr/>
            </a:pPr>
            <a:r>
              <a:rPr lang="en-US" sz="4400" b="1" dirty="0" smtClean="0">
                <a:ea typeface="+mn-ea"/>
                <a:cs typeface="+mn-cs"/>
              </a:rPr>
              <a:t>5 </a:t>
            </a:r>
            <a:r>
              <a:rPr lang="en-US" sz="4400" b="1" dirty="0" smtClean="0">
                <a:ea typeface="+mn-ea"/>
                <a:cs typeface="+mn-cs"/>
              </a:rPr>
              <a:t>Rules</a:t>
            </a:r>
            <a:endParaRPr lang="en-US" sz="4400" b="1" dirty="0" smtClean="0">
              <a:ea typeface="+mn-ea"/>
              <a:cs typeface="+mn-cs"/>
            </a:endParaRPr>
          </a:p>
          <a:p>
            <a:pPr marL="598932" indent="-571500" eaLnBrk="1" fontAlgn="auto" hangingPunct="1">
              <a:spcAft>
                <a:spcPts val="0"/>
              </a:spcAft>
              <a:buFont typeface="Arial"/>
              <a:buChar char="•"/>
              <a:defRPr/>
            </a:pPr>
            <a:endParaRPr lang="en-US" sz="4400" b="1" dirty="0">
              <a:ea typeface="+mn-ea"/>
              <a:cs typeface="+mn-cs"/>
            </a:endParaRPr>
          </a:p>
          <a:p>
            <a:pPr marL="598932" indent="-571500" eaLnBrk="1" fontAlgn="auto" hangingPunct="1">
              <a:spcAft>
                <a:spcPts val="0"/>
              </a:spcAft>
              <a:buFont typeface="Arial"/>
              <a:buChar char="•"/>
              <a:defRPr/>
            </a:pPr>
            <a:r>
              <a:rPr lang="en-US" sz="4400" b="1" dirty="0" smtClean="0">
                <a:ea typeface="+mn-ea"/>
                <a:cs typeface="+mn-cs"/>
              </a:rPr>
              <a:t>Evidence </a:t>
            </a: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endParaRPr lang="en-US" sz="1000" b="1" dirty="0" smtClean="0">
              <a:ea typeface="+mn-ea"/>
              <a:cs typeface="+mn-cs"/>
            </a:endParaRPr>
          </a:p>
          <a:p>
            <a:pPr eaLnBrk="1" fontAlgn="auto" hangingPunct="1">
              <a:spcAft>
                <a:spcPts val="0"/>
              </a:spcAft>
              <a:buFont typeface="Wingdings 2"/>
              <a:buNone/>
              <a:defRPr/>
            </a:pPr>
            <a:r>
              <a:rPr lang="en-US" sz="1000" dirty="0" smtClean="0">
                <a:ea typeface="+mn-ea"/>
                <a:cs typeface="+mn-cs"/>
              </a:rPr>
              <a:t>		</a:t>
            </a:r>
          </a:p>
        </p:txBody>
      </p:sp>
      <p:sp>
        <p:nvSpPr>
          <p:cNvPr id="16387"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394417F9-EEA2-0642-8D14-6C775DB0C85D}" type="datetime1">
              <a:rPr lang="en-US" sz="1200"/>
              <a:pPr eaLnBrk="1" hangingPunct="1"/>
              <a:t>11/16/11</a:t>
            </a:fld>
            <a:endParaRPr lang="en-US" sz="1200"/>
          </a:p>
        </p:txBody>
      </p:sp>
      <p:sp>
        <p:nvSpPr>
          <p:cNvPr id="8197" name="Rectangle 6"/>
          <p:cNvSpPr>
            <a:spLocks noGrp="1" noChangeArrowheads="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33486622"/>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a:effectLst>
                  <a:outerShdw blurRad="38100" dist="38100" dir="2700000" algn="tl">
                    <a:srgbClr val="DDDDDD"/>
                  </a:outerShdw>
                </a:effectLst>
                <a:latin typeface="Gill Sans MT" charset="0"/>
                <a:cs typeface="+mj-cs"/>
              </a:rPr>
              <a:t>Why Evaluate Teaching</a:t>
            </a:r>
          </a:p>
        </p:txBody>
      </p:sp>
      <p:sp>
        <p:nvSpPr>
          <p:cNvPr id="18434" name="Content Placeholder 2"/>
          <p:cNvSpPr>
            <a:spLocks noGrp="1"/>
          </p:cNvSpPr>
          <p:nvPr>
            <p:ph idx="1"/>
          </p:nvPr>
        </p:nvSpPr>
        <p:spPr/>
        <p:txBody>
          <a:bodyPr/>
          <a:lstStyle/>
          <a:p>
            <a:pPr eaLnBrk="1" hangingPunct="1"/>
            <a:endParaRPr lang="en-US">
              <a:latin typeface="Gill Sans MT" charset="0"/>
            </a:endParaRPr>
          </a:p>
          <a:p>
            <a:pPr eaLnBrk="1" hangingPunct="1"/>
            <a:r>
              <a:rPr lang="en-US">
                <a:latin typeface="Gill Sans MT" charset="0"/>
              </a:rPr>
              <a:t>Quality Assurance</a:t>
            </a:r>
          </a:p>
          <a:p>
            <a:pPr eaLnBrk="1" hangingPunct="1"/>
            <a:endParaRPr lang="en-US">
              <a:latin typeface="Gill Sans MT" charset="0"/>
            </a:endParaRPr>
          </a:p>
          <a:p>
            <a:pPr eaLnBrk="1" hangingPunct="1"/>
            <a:r>
              <a:rPr lang="en-US">
                <a:latin typeface="Gill Sans MT" charset="0"/>
              </a:rPr>
              <a:t>Professional Learning</a:t>
            </a:r>
          </a:p>
        </p:txBody>
      </p:sp>
      <p:sp>
        <p:nvSpPr>
          <p:cNvPr id="1843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D66E0BF7-1051-5146-863E-B3022513E2C8}" type="datetime1">
              <a:rPr lang="en-US" sz="1200"/>
              <a:pPr eaLnBrk="1" hangingPunct="1"/>
              <a:t>11/16/11</a:t>
            </a:fld>
            <a:endParaRPr lang="en-US" sz="1200"/>
          </a:p>
        </p:txBody>
      </p:sp>
      <p:sp>
        <p:nvSpPr>
          <p:cNvPr id="922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25204188"/>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22" name="Rectangle 1026"/>
          <p:cNvSpPr>
            <a:spLocks noGrp="1" noChangeArrowheads="1"/>
          </p:cNvSpPr>
          <p:nvPr>
            <p:ph type="title"/>
          </p:nvPr>
        </p:nvSpPr>
        <p:spPr>
          <a:xfrm>
            <a:off x="1676400" y="304800"/>
            <a:ext cx="6629400" cy="1143000"/>
          </a:xfrm>
        </p:spPr>
        <p:txBody>
          <a:bodyPr vert="horz" wrap="square" lIns="91440" tIns="45720" rIns="91440" bIns="45720" numCol="1" anchorCtr="0" compatLnSpc="1">
            <a:prstTxWarp prst="textNoShape">
              <a:avLst/>
            </a:prstTxWarp>
          </a:bodyPr>
          <a:lstStyle/>
          <a:p>
            <a:pPr eaLnBrk="1" hangingPunct="1">
              <a:defRPr/>
            </a:pPr>
            <a:r>
              <a:rPr lang="en-US" sz="2900" b="1" dirty="0" smtClean="0">
                <a:effectLst>
                  <a:outerShdw blurRad="38100" dist="38100" dir="2700000" algn="tl">
                    <a:srgbClr val="DDDDDD"/>
                  </a:outerShdw>
                </a:effectLst>
                <a:latin typeface="Gill Sans MT" charset="0"/>
                <a:cs typeface="+mj-cs"/>
              </a:rPr>
              <a:t>Doing Teacher Evaluation Right</a:t>
            </a:r>
            <a:endParaRPr lang="en-US" sz="3900" b="1" dirty="0">
              <a:effectLst>
                <a:outerShdw blurRad="38100" dist="38100" dir="2700000" algn="tl">
                  <a:srgbClr val="DDDDDD"/>
                </a:outerShdw>
              </a:effectLst>
              <a:latin typeface="Gill Sans MT" charset="0"/>
              <a:cs typeface="+mj-cs"/>
            </a:endParaRPr>
          </a:p>
        </p:txBody>
      </p:sp>
      <p:sp>
        <p:nvSpPr>
          <p:cNvPr id="337923" name="Rectangle 1027"/>
          <p:cNvSpPr>
            <a:spLocks noGrp="1" noChangeArrowheads="1"/>
          </p:cNvSpPr>
          <p:nvPr>
            <p:ph idx="1"/>
          </p:nvPr>
        </p:nvSpPr>
        <p:spPr>
          <a:xfrm>
            <a:off x="1447800" y="1600200"/>
            <a:ext cx="6781800" cy="4953000"/>
          </a:xfrm>
        </p:spPr>
        <p:txBody>
          <a:bodyPr/>
          <a:lstStyle/>
          <a:p>
            <a:pPr marL="82550" indent="0" eaLnBrk="1" hangingPunct="1">
              <a:lnSpc>
                <a:spcPct val="80000"/>
              </a:lnSpc>
              <a:buNone/>
            </a:pPr>
            <a:r>
              <a:rPr lang="en-US" sz="2200" b="1" dirty="0" smtClean="0">
                <a:latin typeface="Gill Sans MT" charset="0"/>
              </a:rPr>
              <a:t>OBJECTIVES: Participants will learn…</a:t>
            </a:r>
          </a:p>
          <a:p>
            <a:pPr eaLnBrk="1" hangingPunct="1">
              <a:lnSpc>
                <a:spcPct val="80000"/>
              </a:lnSpc>
            </a:pPr>
            <a:endParaRPr lang="en-US" sz="2200" b="1" dirty="0" smtClean="0">
              <a:latin typeface="Gill Sans MT" charset="0"/>
            </a:endParaRPr>
          </a:p>
          <a:p>
            <a:pPr eaLnBrk="1" hangingPunct="1">
              <a:lnSpc>
                <a:spcPct val="80000"/>
              </a:lnSpc>
            </a:pPr>
            <a:r>
              <a:rPr lang="en-US" sz="2200" b="1" dirty="0" smtClean="0">
                <a:latin typeface="Gill Sans MT" charset="0"/>
              </a:rPr>
              <a:t>The </a:t>
            </a:r>
            <a:r>
              <a:rPr lang="en-US" sz="2200" b="1" dirty="0">
                <a:latin typeface="Gill Sans MT" charset="0"/>
              </a:rPr>
              <a:t>role of the Framework in teacher assessment</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Best practices in teacher evaluation</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conduct teacher evaluation to accommodate quality assurance and professional learning, too</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differentiate for novices, experienced teachers, and at-risk teachers</a:t>
            </a:r>
          </a:p>
          <a:p>
            <a:pPr eaLnBrk="1" hangingPunct="1">
              <a:lnSpc>
                <a:spcPct val="80000"/>
              </a:lnSpc>
            </a:pPr>
            <a:endParaRPr lang="en-US" sz="1200" b="1" dirty="0">
              <a:latin typeface="Gill Sans MT" charset="0"/>
            </a:endParaRPr>
          </a:p>
          <a:p>
            <a:pPr eaLnBrk="1" hangingPunct="1">
              <a:lnSpc>
                <a:spcPct val="80000"/>
              </a:lnSpc>
            </a:pPr>
            <a:r>
              <a:rPr lang="en-US" sz="2200" b="1" dirty="0">
                <a:latin typeface="Gill Sans MT" charset="0"/>
              </a:rPr>
              <a:t>How to create buy-in for all stakeholders.  </a:t>
            </a:r>
          </a:p>
          <a:p>
            <a:pPr eaLnBrk="1" hangingPunct="1">
              <a:lnSpc>
                <a:spcPct val="80000"/>
              </a:lnSpc>
              <a:buFontTx/>
              <a:buNone/>
            </a:pPr>
            <a:endParaRPr lang="en-US" sz="2200" b="1" dirty="0">
              <a:solidFill>
                <a:srgbClr val="FF6600"/>
              </a:solidFill>
              <a:latin typeface="Gill Sans MT" charset="0"/>
            </a:endParaRPr>
          </a:p>
          <a:p>
            <a:pPr eaLnBrk="1" hangingPunct="1">
              <a:lnSpc>
                <a:spcPct val="80000"/>
              </a:lnSpc>
              <a:buFontTx/>
              <a:buNone/>
            </a:pPr>
            <a:endParaRPr lang="en-US" sz="2200" b="1" dirty="0">
              <a:solidFill>
                <a:srgbClr val="FF6600"/>
              </a:solidFill>
              <a:latin typeface="Gill Sans MT" charset="0"/>
            </a:endParaRPr>
          </a:p>
          <a:p>
            <a:pPr eaLnBrk="1" hangingPunct="1">
              <a:lnSpc>
                <a:spcPct val="80000"/>
              </a:lnSpc>
            </a:pPr>
            <a:endParaRPr lang="en-US" sz="2200" b="1" dirty="0">
              <a:latin typeface="Gill Sans MT" charset="0"/>
            </a:endParaRPr>
          </a:p>
          <a:p>
            <a:pPr eaLnBrk="1" hangingPunct="1">
              <a:lnSpc>
                <a:spcPct val="80000"/>
              </a:lnSpc>
            </a:pPr>
            <a:endParaRPr lang="en-US" sz="2200" b="1" dirty="0">
              <a:latin typeface="Gill Sans MT" charset="0"/>
            </a:endParaRPr>
          </a:p>
        </p:txBody>
      </p:sp>
      <p:sp>
        <p:nvSpPr>
          <p:cNvPr id="2048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22BE91E1-B7F7-FE47-9F42-EDC68377BDC8}" type="datetime1">
              <a:rPr lang="en-US" sz="1200"/>
              <a:pPr eaLnBrk="1" hangingPunct="1"/>
              <a:t>11/16/11</a:t>
            </a:fld>
            <a:endParaRPr lang="en-US" sz="1200"/>
          </a:p>
        </p:txBody>
      </p:sp>
      <p:sp>
        <p:nvSpPr>
          <p:cNvPr id="1024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27630077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2000"/>
                                        <p:tgtEl>
                                          <p:spTgt spid="3379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23">
                                            <p:txEl>
                                              <p:pRg st="0" end="0"/>
                                            </p:txEl>
                                          </p:spTgt>
                                        </p:tgtEl>
                                        <p:attrNameLst>
                                          <p:attrName>style.visibility</p:attrName>
                                        </p:attrNameLst>
                                      </p:cBhvr>
                                      <p:to>
                                        <p:strVal val="visible"/>
                                      </p:to>
                                    </p:set>
                                    <p:animEffect transition="in" filter="fade">
                                      <p:cBhvr>
                                        <p:cTn id="12" dur="2000"/>
                                        <p:tgtEl>
                                          <p:spTgt spid="3379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7923">
                                            <p:txEl>
                                              <p:pRg st="2" end="2"/>
                                            </p:txEl>
                                          </p:spTgt>
                                        </p:tgtEl>
                                        <p:attrNameLst>
                                          <p:attrName>style.visibility</p:attrName>
                                        </p:attrNameLst>
                                      </p:cBhvr>
                                      <p:to>
                                        <p:strVal val="visible"/>
                                      </p:to>
                                    </p:set>
                                    <p:animEffect transition="in" filter="fade">
                                      <p:cBhvr>
                                        <p:cTn id="17" dur="2000"/>
                                        <p:tgtEl>
                                          <p:spTgt spid="3379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37923">
                                            <p:txEl>
                                              <p:pRg st="4" end="4"/>
                                            </p:txEl>
                                          </p:spTgt>
                                        </p:tgtEl>
                                        <p:attrNameLst>
                                          <p:attrName>style.visibility</p:attrName>
                                        </p:attrNameLst>
                                      </p:cBhvr>
                                      <p:to>
                                        <p:strVal val="visible"/>
                                      </p:to>
                                    </p:set>
                                    <p:animEffect transition="in" filter="fade">
                                      <p:cBhvr>
                                        <p:cTn id="22" dur="2000"/>
                                        <p:tgtEl>
                                          <p:spTgt spid="33792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7923">
                                            <p:txEl>
                                              <p:pRg st="6" end="6"/>
                                            </p:txEl>
                                          </p:spTgt>
                                        </p:tgtEl>
                                        <p:attrNameLst>
                                          <p:attrName>style.visibility</p:attrName>
                                        </p:attrNameLst>
                                      </p:cBhvr>
                                      <p:to>
                                        <p:strVal val="visible"/>
                                      </p:to>
                                    </p:set>
                                    <p:animEffect transition="in" filter="fade">
                                      <p:cBhvr>
                                        <p:cTn id="27" dur="2000"/>
                                        <p:tgtEl>
                                          <p:spTgt spid="337923">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37923">
                                            <p:txEl>
                                              <p:pRg st="8" end="8"/>
                                            </p:txEl>
                                          </p:spTgt>
                                        </p:tgtEl>
                                        <p:attrNameLst>
                                          <p:attrName>style.visibility</p:attrName>
                                        </p:attrNameLst>
                                      </p:cBhvr>
                                      <p:to>
                                        <p:strVal val="visible"/>
                                      </p:to>
                                    </p:set>
                                    <p:animEffect transition="in" filter="fade">
                                      <p:cBhvr>
                                        <p:cTn id="32" dur="2000"/>
                                        <p:tgtEl>
                                          <p:spTgt spid="337923">
                                            <p:txEl>
                                              <p:pRg st="8" end="8"/>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37923">
                                            <p:txEl>
                                              <p:pRg st="10" end="10"/>
                                            </p:txEl>
                                          </p:spTgt>
                                        </p:tgtEl>
                                        <p:attrNameLst>
                                          <p:attrName>style.visibility</p:attrName>
                                        </p:attrNameLst>
                                      </p:cBhvr>
                                      <p:to>
                                        <p:strVal val="visible"/>
                                      </p:to>
                                    </p:set>
                                    <p:animEffect transition="in" filter="fade">
                                      <p:cBhvr>
                                        <p:cTn id="37" dur="2000"/>
                                        <p:tgtEl>
                                          <p:spTgt spid="33792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2" grpId="0"/>
      <p:bldP spid="337923" grpId="0"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357379" name="Rectangle 3"/>
          <p:cNvSpPr>
            <a:spLocks noGrp="1" noChangeArrowheads="1"/>
          </p:cNvSpPr>
          <p:nvPr>
            <p:ph idx="1"/>
          </p:nvPr>
        </p:nvSpPr>
        <p:spPr>
          <a:xfrm>
            <a:off x="1066800" y="25146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ea typeface="+mn-ea"/>
                <a:cs typeface="+mn-cs"/>
              </a:rPr>
              <a:t>Defensible definition of teaching</a:t>
            </a:r>
          </a:p>
          <a:p>
            <a:pPr marL="609600" indent="-609600" eaLnBrk="1" fontAlgn="auto" hangingPunct="1">
              <a:spcAft>
                <a:spcPts val="0"/>
              </a:spcAft>
              <a:buFontTx/>
              <a:buAutoNum type="arabicPeriod"/>
              <a:defRPr/>
            </a:pPr>
            <a:r>
              <a:rPr lang="en-US" b="1" dirty="0" smtClean="0">
                <a:ea typeface="+mn-ea"/>
                <a:cs typeface="+mn-cs"/>
              </a:rPr>
              <a:t>Differentiation of evaluative processes</a:t>
            </a:r>
          </a:p>
          <a:p>
            <a:pPr marL="609600" indent="-609600" eaLnBrk="1" fontAlgn="auto" hangingPunct="1">
              <a:spcAft>
                <a:spcPts val="0"/>
              </a:spcAft>
              <a:buFontTx/>
              <a:buAutoNum type="arabicPeriod"/>
              <a:defRPr/>
            </a:pPr>
            <a:r>
              <a:rPr lang="en-US" b="1" dirty="0" smtClean="0">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The role of teacher learning</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2662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1D7E6751-9747-EB45-BE11-FA1E58A04911}" type="datetime1">
              <a:rPr lang="en-US" sz="1200"/>
              <a:pPr eaLnBrk="1" hangingPunct="1"/>
              <a:t>11/16/11</a:t>
            </a:fld>
            <a:endParaRPr lang="en-US" sz="1200"/>
          </a:p>
        </p:txBody>
      </p:sp>
      <p:sp>
        <p:nvSpPr>
          <p:cNvPr id="13317"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5340697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7378"/>
                                        </p:tgtEl>
                                        <p:attrNameLst>
                                          <p:attrName>style.visibility</p:attrName>
                                        </p:attrNameLst>
                                      </p:cBhvr>
                                      <p:to>
                                        <p:strVal val="visible"/>
                                      </p:to>
                                    </p:set>
                                    <p:animEffect transition="in" filter="fade">
                                      <p:cBhvr>
                                        <p:cTn id="7" dur="2000"/>
                                        <p:tgtEl>
                                          <p:spTgt spid="3573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7379">
                                            <p:txEl>
                                              <p:pRg st="0" end="0"/>
                                            </p:txEl>
                                          </p:spTgt>
                                        </p:tgtEl>
                                        <p:attrNameLst>
                                          <p:attrName>style.visibility</p:attrName>
                                        </p:attrNameLst>
                                      </p:cBhvr>
                                      <p:to>
                                        <p:strVal val="visible"/>
                                      </p:to>
                                    </p:set>
                                    <p:animEffect transition="in" filter="fade">
                                      <p:cBhvr>
                                        <p:cTn id="12" dur="2000"/>
                                        <p:tgtEl>
                                          <p:spTgt spid="3573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7379">
                                            <p:txEl>
                                              <p:pRg st="1" end="1"/>
                                            </p:txEl>
                                          </p:spTgt>
                                        </p:tgtEl>
                                        <p:attrNameLst>
                                          <p:attrName>style.visibility</p:attrName>
                                        </p:attrNameLst>
                                      </p:cBhvr>
                                      <p:to>
                                        <p:strVal val="visible"/>
                                      </p:to>
                                    </p:set>
                                    <p:animEffect transition="in" filter="fade">
                                      <p:cBhvr>
                                        <p:cTn id="17" dur="2000"/>
                                        <p:tgtEl>
                                          <p:spTgt spid="35737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7379">
                                            <p:txEl>
                                              <p:pRg st="2" end="2"/>
                                            </p:txEl>
                                          </p:spTgt>
                                        </p:tgtEl>
                                        <p:attrNameLst>
                                          <p:attrName>style.visibility</p:attrName>
                                        </p:attrNameLst>
                                      </p:cBhvr>
                                      <p:to>
                                        <p:strVal val="visible"/>
                                      </p:to>
                                    </p:set>
                                    <p:animEffect transition="in" filter="fade">
                                      <p:cBhvr>
                                        <p:cTn id="22" dur="2000"/>
                                        <p:tgtEl>
                                          <p:spTgt spid="35737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7379">
                                            <p:txEl>
                                              <p:pRg st="3" end="3"/>
                                            </p:txEl>
                                          </p:spTgt>
                                        </p:tgtEl>
                                        <p:attrNameLst>
                                          <p:attrName>style.visibility</p:attrName>
                                        </p:attrNameLst>
                                      </p:cBhvr>
                                      <p:to>
                                        <p:strVal val="visible"/>
                                      </p:to>
                                    </p:set>
                                    <p:animEffect transition="in" filter="fade">
                                      <p:cBhvr>
                                        <p:cTn id="27" dur="2000"/>
                                        <p:tgtEl>
                                          <p:spTgt spid="35737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57379">
                                            <p:txEl>
                                              <p:pRg st="4" end="4"/>
                                            </p:txEl>
                                          </p:spTgt>
                                        </p:tgtEl>
                                        <p:attrNameLst>
                                          <p:attrName>style.visibility</p:attrName>
                                        </p:attrNameLst>
                                      </p:cBhvr>
                                      <p:to>
                                        <p:strVal val="visible"/>
                                      </p:to>
                                    </p:set>
                                    <p:animEffect transition="in" filter="fade">
                                      <p:cBhvr>
                                        <p:cTn id="32" dur="2000"/>
                                        <p:tgtEl>
                                          <p:spTgt spid="3573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78" grpId="0"/>
      <p:bldP spid="357379"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a:effectLst>
                  <a:outerShdw blurRad="38100" dist="38100" dir="2700000" algn="tl">
                    <a:srgbClr val="DDDDDD"/>
                  </a:outerShdw>
                </a:effectLst>
                <a:latin typeface="Gill Sans MT" charset="0"/>
                <a:cs typeface="+mj-cs"/>
              </a:rPr>
              <a:t>Overarching Question</a:t>
            </a:r>
          </a:p>
        </p:txBody>
      </p:sp>
      <p:sp>
        <p:nvSpPr>
          <p:cNvPr id="28674"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endParaRPr lang="en-US" dirty="0" smtClean="0">
              <a:solidFill>
                <a:srgbClr val="FF0000"/>
              </a:solidFill>
              <a:latin typeface="Gill Sans MT" charset="0"/>
            </a:endParaRPr>
          </a:p>
          <a:p>
            <a:pPr eaLnBrk="1" hangingPunct="1"/>
            <a:r>
              <a:rPr lang="en-US" dirty="0">
                <a:solidFill>
                  <a:srgbClr val="FF0000"/>
                </a:solidFill>
                <a:latin typeface="Gill Sans MT" charset="0"/>
              </a:rPr>
              <a:t>W</a:t>
            </a:r>
            <a:r>
              <a:rPr lang="en-US" dirty="0" smtClean="0">
                <a:solidFill>
                  <a:srgbClr val="FF0000"/>
                </a:solidFill>
                <a:latin typeface="Gill Sans MT" charset="0"/>
              </a:rPr>
              <a:t>ho </a:t>
            </a:r>
            <a:r>
              <a:rPr lang="en-US" dirty="0">
                <a:solidFill>
                  <a:srgbClr val="FF0000"/>
                </a:solidFill>
                <a:latin typeface="Gill Sans MT" charset="0"/>
              </a:rPr>
              <a:t>does the learning </a:t>
            </a:r>
            <a:r>
              <a:rPr lang="en-US" dirty="0" smtClean="0">
                <a:solidFill>
                  <a:srgbClr val="FF0000"/>
                </a:solidFill>
                <a:latin typeface="Gill Sans MT" charset="0"/>
              </a:rPr>
              <a:t>and growing</a:t>
            </a:r>
            <a:r>
              <a:rPr lang="en-US" dirty="0">
                <a:solidFill>
                  <a:srgbClr val="FF0000"/>
                </a:solidFill>
                <a:latin typeface="Gill Sans MT" charset="0"/>
              </a:rPr>
              <a:t>? </a:t>
            </a:r>
          </a:p>
        </p:txBody>
      </p:sp>
      <p:sp>
        <p:nvSpPr>
          <p:cNvPr id="2867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CF48E211-59FD-134E-BFE9-CAD0152290F4}" type="datetime1">
              <a:rPr lang="en-US" sz="1200"/>
              <a:pPr eaLnBrk="1" hangingPunct="1"/>
              <a:t>11/16/11</a:t>
            </a:fld>
            <a:endParaRPr lang="en-US" sz="1200"/>
          </a:p>
        </p:txBody>
      </p:sp>
      <p:sp>
        <p:nvSpPr>
          <p:cNvPr id="1434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31566729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
          <p:cNvSpPr>
            <a:spLocks noGrp="1" noChangeArrowheads="1"/>
          </p:cNvSpPr>
          <p:nvPr>
            <p:ph type="title"/>
          </p:nvPr>
        </p:nvSpPr>
        <p:spPr>
          <a:xfrm>
            <a:off x="1371600" y="381000"/>
            <a:ext cx="75438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1: </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Defensible Definition of Teaching</a:t>
            </a:r>
            <a:endParaRPr lang="en-US" sz="3600" b="1" dirty="0">
              <a:effectLst>
                <a:outerShdw blurRad="38100" dist="38100" dir="2700000" algn="tl">
                  <a:srgbClr val="DDDDDD"/>
                </a:outerShdw>
              </a:effectLst>
              <a:latin typeface="Gill Sans MT" charset="0"/>
              <a:cs typeface="+mj-cs"/>
            </a:endParaRPr>
          </a:p>
        </p:txBody>
      </p:sp>
      <p:sp>
        <p:nvSpPr>
          <p:cNvPr id="9221" name="Rectangle 3"/>
          <p:cNvSpPr>
            <a:spLocks noGrp="1" noChangeArrowheads="1"/>
          </p:cNvSpPr>
          <p:nvPr>
            <p:ph idx="1"/>
          </p:nvPr>
        </p:nvSpPr>
        <p:spPr>
          <a:xfrm>
            <a:off x="1143000" y="1905000"/>
            <a:ext cx="7267575" cy="3325813"/>
          </a:xfrm>
        </p:spPr>
        <p:txBody>
          <a:bodyPr>
            <a:normAutofit fontScale="92500" lnSpcReduction="20000"/>
          </a:bodyPr>
          <a:lstStyle/>
          <a:p>
            <a:pPr marL="365760" indent="-283464" algn="ctr" eaLnBrk="1" fontAlgn="auto" hangingPunct="1">
              <a:spcAft>
                <a:spcPts val="0"/>
              </a:spcAft>
              <a:buFontTx/>
              <a:buNone/>
              <a:defRPr/>
            </a:pPr>
            <a:endParaRPr lang="en-US" sz="4000" b="1" dirty="0" smtClean="0">
              <a:ea typeface="+mn-ea"/>
              <a:cs typeface="+mn-cs"/>
            </a:endParaRPr>
          </a:p>
          <a:p>
            <a:pPr marL="365760" indent="-283464" algn="ctr" eaLnBrk="1" fontAlgn="auto" hangingPunct="1">
              <a:spcAft>
                <a:spcPts val="0"/>
              </a:spcAft>
              <a:buFontTx/>
              <a:buNone/>
              <a:defRPr/>
            </a:pPr>
            <a:r>
              <a:rPr lang="en-US" sz="4000" b="1" dirty="0" smtClean="0">
                <a:ea typeface="+mn-ea"/>
                <a:cs typeface="+mn-cs"/>
              </a:rPr>
              <a:t>Start with a </a:t>
            </a:r>
          </a:p>
          <a:p>
            <a:pPr marL="365760" indent="-283464" algn="ctr" eaLnBrk="1" fontAlgn="auto" hangingPunct="1">
              <a:spcAft>
                <a:spcPts val="0"/>
              </a:spcAft>
              <a:buFontTx/>
              <a:buNone/>
              <a:defRPr/>
            </a:pPr>
            <a:r>
              <a:rPr lang="en-US" sz="4000" b="1" dirty="0" smtClean="0">
                <a:solidFill>
                  <a:srgbClr val="FF0000"/>
                </a:solidFill>
                <a:ea typeface="+mn-ea"/>
                <a:cs typeface="+mn-cs"/>
              </a:rPr>
              <a:t>defensible definition</a:t>
            </a:r>
            <a:r>
              <a:rPr lang="en-US" sz="4000" b="1" dirty="0" smtClean="0">
                <a:ea typeface="+mn-ea"/>
                <a:cs typeface="+mn-cs"/>
              </a:rPr>
              <a:t> </a:t>
            </a:r>
          </a:p>
          <a:p>
            <a:pPr marL="365760" indent="-283464" algn="ctr" eaLnBrk="1" fontAlgn="auto" hangingPunct="1">
              <a:spcAft>
                <a:spcPts val="0"/>
              </a:spcAft>
              <a:buFontTx/>
              <a:buNone/>
              <a:defRPr/>
            </a:pPr>
            <a:r>
              <a:rPr lang="en-US" sz="4000" b="1" dirty="0" smtClean="0">
                <a:ea typeface="+mn-ea"/>
                <a:cs typeface="+mn-cs"/>
              </a:rPr>
              <a:t>of good teaching that is studied, and understood, by all stakeholders.</a:t>
            </a:r>
          </a:p>
        </p:txBody>
      </p:sp>
      <p:sp>
        <p:nvSpPr>
          <p:cNvPr id="3072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BDE5AC0C-0706-F749-B8DB-B60C23B757CC}" type="datetime1">
              <a:rPr lang="en-US" sz="1200"/>
              <a:pPr eaLnBrk="1" hangingPunct="1"/>
              <a:t>11/16/11</a:t>
            </a:fld>
            <a:endParaRPr lang="en-US" sz="1200"/>
          </a:p>
        </p:txBody>
      </p:sp>
      <p:sp>
        <p:nvSpPr>
          <p:cNvPr id="1536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188012061"/>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4065613011"/>
              </p:ext>
            </p:extLst>
          </p:nvPr>
        </p:nvGraphicFramePr>
        <p:xfrm>
          <a:off x="533400" y="304800"/>
          <a:ext cx="8001000" cy="5638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28"/>
          <p:cNvSpPr>
            <a:spLocks noGrp="1" noChangeArrowheads="1"/>
          </p:cNvSpPr>
          <p:nvPr>
            <p:ph type="title"/>
          </p:nvPr>
        </p:nvSpPr>
        <p:spPr>
          <a:xfrm>
            <a:off x="1066800" y="381000"/>
            <a:ext cx="7848600" cy="1143000"/>
          </a:xfrm>
        </p:spPr>
        <p:txBody>
          <a:bodyPr/>
          <a:lstStyle/>
          <a:p>
            <a:pPr eaLnBrk="1" fontAlgn="auto" hangingPunct="1">
              <a:spcAft>
                <a:spcPts val="0"/>
              </a:spcAft>
              <a:defRPr/>
            </a:pPr>
            <a:r>
              <a:rPr lang="en-US" sz="2800" b="1" dirty="0" smtClean="0">
                <a:solidFill>
                  <a:schemeClr val="tx2">
                    <a:satMod val="130000"/>
                  </a:schemeClr>
                </a:solidFill>
                <a:ea typeface="+mj-ea"/>
                <a:cs typeface="+mj-cs"/>
              </a:rPr>
              <a:t>A Framework for Teaching:</a:t>
            </a:r>
            <a:br>
              <a:rPr lang="en-US" sz="2800" b="1" dirty="0" smtClean="0">
                <a:solidFill>
                  <a:schemeClr val="tx2">
                    <a:satMod val="130000"/>
                  </a:schemeClr>
                </a:solidFill>
                <a:ea typeface="+mj-ea"/>
                <a:cs typeface="+mj-cs"/>
              </a:rPr>
            </a:br>
            <a:r>
              <a:rPr lang="en-US" sz="2800" b="1" dirty="0" smtClean="0">
                <a:solidFill>
                  <a:schemeClr val="tx2">
                    <a:satMod val="130000"/>
                  </a:schemeClr>
                </a:solidFill>
                <a:ea typeface="+mj-ea"/>
                <a:cs typeface="+mj-cs"/>
              </a:rPr>
              <a:t>Components of Professional Practice</a:t>
            </a:r>
            <a:endParaRPr lang="en-US" sz="2800" dirty="0" smtClean="0">
              <a:solidFill>
                <a:schemeClr val="tx2">
                  <a:satMod val="130000"/>
                </a:schemeClr>
              </a:solidFill>
              <a:ea typeface="+mj-ea"/>
              <a:cs typeface="+mj-cs"/>
            </a:endParaRPr>
          </a:p>
        </p:txBody>
      </p:sp>
      <p:sp>
        <p:nvSpPr>
          <p:cNvPr id="32770"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9525426-1C4A-0043-85FB-7BF3887A1790}" type="datetime1">
              <a:rPr lang="en-US" sz="1200"/>
              <a:pPr eaLnBrk="1" hangingPunct="1"/>
              <a:t>11/16/11</a:t>
            </a:fld>
            <a:endParaRPr lang="en-US" sz="1200"/>
          </a:p>
        </p:txBody>
      </p:sp>
      <p:sp>
        <p:nvSpPr>
          <p:cNvPr id="16388" name="Footer Placeholder 3"/>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
        <p:nvSpPr>
          <p:cNvPr id="32773" name="Rectangle 29"/>
          <p:cNvSpPr>
            <a:spLocks noChangeArrowheads="1"/>
          </p:cNvSpPr>
          <p:nvPr/>
        </p:nvSpPr>
        <p:spPr bwMode="auto">
          <a:xfrm>
            <a:off x="1066800" y="1828800"/>
            <a:ext cx="7315200" cy="426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a:p>
        </p:txBody>
      </p:sp>
      <p:grpSp>
        <p:nvGrpSpPr>
          <p:cNvPr id="32774" name="Group 30"/>
          <p:cNvGrpSpPr>
            <a:grpSpLocks/>
          </p:cNvGrpSpPr>
          <p:nvPr/>
        </p:nvGrpSpPr>
        <p:grpSpPr bwMode="auto">
          <a:xfrm>
            <a:off x="990600" y="1676400"/>
            <a:ext cx="7924800" cy="4772025"/>
            <a:chOff x="672" y="1248"/>
            <a:chExt cx="4992" cy="3006"/>
          </a:xfrm>
        </p:grpSpPr>
        <p:sp>
          <p:nvSpPr>
            <p:cNvPr id="32778" name="Rectangle 31"/>
            <p:cNvSpPr>
              <a:spLocks noChangeArrowheads="1"/>
            </p:cNvSpPr>
            <p:nvPr/>
          </p:nvSpPr>
          <p:spPr bwMode="auto">
            <a:xfrm>
              <a:off x="720" y="2544"/>
              <a:ext cx="2448" cy="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r>
                <a:rPr lang="en-US" sz="1600" b="1" dirty="0">
                  <a:solidFill>
                    <a:srgbClr val="996633"/>
                  </a:solidFill>
                  <a:latin typeface="Arial" charset="0"/>
                </a:rPr>
                <a:t>Domain 4:  Professional Responsibilities</a:t>
              </a:r>
            </a:p>
            <a:p>
              <a:pPr eaLnBrk="0" hangingPunct="0">
                <a:buFontTx/>
                <a:buChar char="•"/>
              </a:pPr>
              <a:r>
                <a:rPr lang="en-US" sz="1600" dirty="0">
                  <a:solidFill>
                    <a:srgbClr val="996633"/>
                  </a:solidFill>
                  <a:latin typeface="Arial" charset="0"/>
                </a:rPr>
                <a:t>Reflecting on Teaching</a:t>
              </a:r>
            </a:p>
            <a:p>
              <a:pPr eaLnBrk="0" hangingPunct="0">
                <a:buFontTx/>
                <a:buChar char="•"/>
              </a:pPr>
              <a:r>
                <a:rPr lang="en-US" sz="1600" dirty="0">
                  <a:solidFill>
                    <a:srgbClr val="996633"/>
                  </a:solidFill>
                  <a:latin typeface="Arial" charset="0"/>
                </a:rPr>
                <a:t>Maintaining Accurate Records</a:t>
              </a:r>
            </a:p>
            <a:p>
              <a:pPr eaLnBrk="0" hangingPunct="0">
                <a:buFontTx/>
                <a:buChar char="•"/>
              </a:pPr>
              <a:r>
                <a:rPr lang="en-US" sz="1600" dirty="0">
                  <a:solidFill>
                    <a:srgbClr val="996633"/>
                  </a:solidFill>
                  <a:latin typeface="Arial" charset="0"/>
                </a:rPr>
                <a:t>Communicating with Families</a:t>
              </a:r>
            </a:p>
            <a:p>
              <a:pPr eaLnBrk="0" hangingPunct="0">
                <a:buFontTx/>
                <a:buChar char="•"/>
              </a:pPr>
              <a:r>
                <a:rPr lang="en-US" sz="1600" dirty="0">
                  <a:solidFill>
                    <a:srgbClr val="996633"/>
                  </a:solidFill>
                  <a:latin typeface="Arial" charset="0"/>
                </a:rPr>
                <a:t>Contributing to the School and District</a:t>
              </a:r>
            </a:p>
            <a:p>
              <a:pPr eaLnBrk="0" hangingPunct="0">
                <a:buFontTx/>
                <a:buChar char="•"/>
              </a:pPr>
              <a:r>
                <a:rPr lang="en-US" sz="1600" dirty="0">
                  <a:solidFill>
                    <a:srgbClr val="996633"/>
                  </a:solidFill>
                  <a:latin typeface="Arial" charset="0"/>
                </a:rPr>
                <a:t>Growing and Developing Professionally</a:t>
              </a:r>
            </a:p>
            <a:p>
              <a:pPr eaLnBrk="0" hangingPunct="0">
                <a:buFontTx/>
                <a:buChar char="•"/>
              </a:pPr>
              <a:r>
                <a:rPr lang="en-US" sz="1600" dirty="0">
                  <a:solidFill>
                    <a:srgbClr val="996633"/>
                  </a:solidFill>
                  <a:latin typeface="Arial" charset="0"/>
                </a:rPr>
                <a:t>Showing Professionalism</a:t>
              </a:r>
            </a:p>
            <a:p>
              <a:pPr algn="r" eaLnBrk="0" hangingPunct="0"/>
              <a:endParaRPr lang="en-US" sz="1400" b="1" dirty="0">
                <a:latin typeface="Arial" charset="0"/>
              </a:endParaRPr>
            </a:p>
            <a:p>
              <a:pPr algn="r" eaLnBrk="0" hangingPunct="0"/>
              <a:endParaRPr lang="en-US" sz="1400" b="1" dirty="0">
                <a:latin typeface="Arial" charset="0"/>
              </a:endParaRPr>
            </a:p>
            <a:p>
              <a:pPr algn="r" eaLnBrk="0" hangingPunct="0"/>
              <a:r>
                <a:rPr lang="en-US" sz="1600" dirty="0">
                  <a:latin typeface="Arial" charset="0"/>
                </a:rPr>
                <a:t>	</a:t>
              </a:r>
            </a:p>
          </p:txBody>
        </p:sp>
        <p:sp>
          <p:nvSpPr>
            <p:cNvPr id="32779" name="Text Box 32"/>
            <p:cNvSpPr txBox="1">
              <a:spLocks noChangeArrowheads="1"/>
            </p:cNvSpPr>
            <p:nvPr/>
          </p:nvSpPr>
          <p:spPr bwMode="auto">
            <a:xfrm>
              <a:off x="3216" y="2544"/>
              <a:ext cx="2304" cy="1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tabLst>
                  <a:tab pos="114300" algn="l"/>
                </a:tabLst>
                <a:defRPr sz="2400">
                  <a:solidFill>
                    <a:schemeClr val="tx1"/>
                  </a:solidFill>
                  <a:latin typeface="Comic Sans MS" charset="0"/>
                  <a:ea typeface="ＭＳ Ｐゴシック" charset="0"/>
                  <a:cs typeface="ＭＳ Ｐゴシック" charset="0"/>
                </a:defRPr>
              </a:lvl1pPr>
              <a:lvl2pPr marL="742950" indent="-285750" eaLnBrk="0" hangingPunct="0">
                <a:tabLst>
                  <a:tab pos="114300" algn="l"/>
                </a:tabLst>
                <a:defRPr sz="2400">
                  <a:solidFill>
                    <a:schemeClr val="tx1"/>
                  </a:solidFill>
                  <a:latin typeface="Comic Sans MS" charset="0"/>
                  <a:ea typeface="ＭＳ Ｐゴシック" charset="0"/>
                </a:defRPr>
              </a:lvl2pPr>
              <a:lvl3pPr marL="1143000" indent="-228600" eaLnBrk="0" hangingPunct="0">
                <a:tabLst>
                  <a:tab pos="114300" algn="l"/>
                </a:tabLst>
                <a:defRPr sz="2400">
                  <a:solidFill>
                    <a:schemeClr val="tx1"/>
                  </a:solidFill>
                  <a:latin typeface="Comic Sans MS" charset="0"/>
                  <a:ea typeface="ＭＳ Ｐゴシック" charset="0"/>
                </a:defRPr>
              </a:lvl3pPr>
              <a:lvl4pPr marL="1600200" indent="-228600" eaLnBrk="0" hangingPunct="0">
                <a:tabLst>
                  <a:tab pos="114300" algn="l"/>
                </a:tabLst>
                <a:defRPr sz="2400">
                  <a:solidFill>
                    <a:schemeClr val="tx1"/>
                  </a:solidFill>
                  <a:latin typeface="Comic Sans MS" charset="0"/>
                  <a:ea typeface="ＭＳ Ｐゴシック" charset="0"/>
                </a:defRPr>
              </a:lvl4pPr>
              <a:lvl5pPr marL="2057400" indent="-228600" eaLnBrk="0" hangingPunct="0">
                <a:tabLst>
                  <a:tab pos="114300" algn="l"/>
                </a:tabLst>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114300" algn="l"/>
                </a:tabLst>
                <a:defRPr sz="2400">
                  <a:solidFill>
                    <a:schemeClr val="tx1"/>
                  </a:solidFill>
                  <a:latin typeface="Comic Sans MS" charset="0"/>
                  <a:ea typeface="ＭＳ Ｐゴシック" charset="0"/>
                </a:defRPr>
              </a:lvl9pPr>
            </a:lstStyle>
            <a:p>
              <a:r>
                <a:rPr lang="en-US" sz="1600" b="1" dirty="0">
                  <a:solidFill>
                    <a:srgbClr val="008000"/>
                  </a:solidFill>
                  <a:latin typeface="Arial" charset="0"/>
                </a:rPr>
                <a:t>Domain 3:  Instruction</a:t>
              </a:r>
              <a:endParaRPr lang="en-US" sz="1600" dirty="0">
                <a:solidFill>
                  <a:srgbClr val="008000"/>
                </a:solidFill>
                <a:latin typeface="Arial" charset="0"/>
              </a:endParaRPr>
            </a:p>
            <a:p>
              <a:pPr>
                <a:buFontTx/>
                <a:buChar char="•"/>
              </a:pPr>
              <a:r>
                <a:rPr lang="en-US" sz="1600" dirty="0">
                  <a:solidFill>
                    <a:srgbClr val="008000"/>
                  </a:solidFill>
                  <a:latin typeface="Arial" charset="0"/>
                </a:rPr>
                <a:t>Communicating Clearly and 		Accurately</a:t>
              </a:r>
            </a:p>
            <a:p>
              <a:pPr>
                <a:buFontTx/>
                <a:buChar char="•"/>
              </a:pPr>
              <a:r>
                <a:rPr lang="en-US" sz="1600" dirty="0">
                  <a:solidFill>
                    <a:srgbClr val="008000"/>
                  </a:solidFill>
                  <a:latin typeface="Arial" charset="0"/>
                </a:rPr>
                <a:t>Using Questioning and Discussion </a:t>
              </a:r>
            </a:p>
            <a:p>
              <a:r>
                <a:rPr lang="en-US" sz="1600" dirty="0">
                  <a:solidFill>
                    <a:srgbClr val="008000"/>
                  </a:solidFill>
                  <a:latin typeface="Arial" charset="0"/>
                </a:rPr>
                <a:t>  Techniques</a:t>
              </a:r>
            </a:p>
            <a:p>
              <a:pPr>
                <a:buFontTx/>
                <a:buChar char="•"/>
              </a:pPr>
              <a:r>
                <a:rPr lang="en-US" sz="1600" dirty="0">
                  <a:solidFill>
                    <a:srgbClr val="008000"/>
                  </a:solidFill>
                  <a:latin typeface="Arial" charset="0"/>
                </a:rPr>
                <a:t>Engaging Students in Learning</a:t>
              </a:r>
            </a:p>
            <a:p>
              <a:pPr>
                <a:buFontTx/>
                <a:buChar char="•"/>
              </a:pPr>
              <a:r>
                <a:rPr lang="en-US" sz="1600" dirty="0">
                  <a:solidFill>
                    <a:srgbClr val="008000"/>
                  </a:solidFill>
                  <a:latin typeface="Arial" charset="0"/>
                </a:rPr>
                <a:t>Using Assessment in Instruction</a:t>
              </a:r>
            </a:p>
            <a:p>
              <a:pPr>
                <a:buFontTx/>
                <a:buChar char="•"/>
              </a:pPr>
              <a:r>
                <a:rPr lang="en-US" sz="1600" dirty="0">
                  <a:solidFill>
                    <a:srgbClr val="008000"/>
                  </a:solidFill>
                  <a:latin typeface="Arial" charset="0"/>
                </a:rPr>
                <a:t>Demonstrating Flexibility and     	Responsiveness</a:t>
              </a:r>
              <a:endParaRPr lang="en-US" sz="1400" dirty="0">
                <a:solidFill>
                  <a:srgbClr val="008000"/>
                </a:solidFill>
                <a:latin typeface="Times New Roman" charset="0"/>
              </a:endParaRPr>
            </a:p>
          </p:txBody>
        </p:sp>
        <p:sp>
          <p:nvSpPr>
            <p:cNvPr id="32780" name="Rectangle 33"/>
            <p:cNvSpPr>
              <a:spLocks noChangeArrowheads="1"/>
            </p:cNvSpPr>
            <p:nvPr/>
          </p:nvSpPr>
          <p:spPr bwMode="auto">
            <a:xfrm>
              <a:off x="672" y="1248"/>
              <a:ext cx="2496" cy="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p>
              <a:pPr eaLnBrk="0" hangingPunct="0">
                <a:tabLst>
                  <a:tab pos="114300" algn="l"/>
                </a:tabLst>
              </a:pPr>
              <a:r>
                <a:rPr lang="en-US" sz="1600" b="1" dirty="0">
                  <a:solidFill>
                    <a:srgbClr val="996633"/>
                  </a:solidFill>
                  <a:latin typeface="Arial" charset="0"/>
                </a:rPr>
                <a:t>Domain 1:  Planning and Preparation</a:t>
              </a:r>
              <a:endParaRPr lang="en-US" sz="1600" dirty="0">
                <a:solidFill>
                  <a:srgbClr val="996633"/>
                </a:solidFill>
                <a:latin typeface="Arial" charset="0"/>
              </a:endParaRPr>
            </a:p>
            <a:p>
              <a:pPr eaLnBrk="0" hangingPunct="0">
                <a:buFontTx/>
                <a:buChar char="•"/>
                <a:tabLst>
                  <a:tab pos="114300" algn="l"/>
                </a:tabLst>
              </a:pPr>
              <a:r>
                <a:rPr lang="en-US" sz="1600" dirty="0">
                  <a:solidFill>
                    <a:srgbClr val="996633"/>
                  </a:solidFill>
                  <a:latin typeface="Arial" charset="0"/>
                </a:rPr>
                <a:t>Demonstrating Knowledge of  Content     	and Pedagogy</a:t>
              </a:r>
            </a:p>
            <a:p>
              <a:pPr eaLnBrk="0" hangingPunct="0">
                <a:buFontTx/>
                <a:buChar char="•"/>
                <a:tabLst>
                  <a:tab pos="114300" algn="l"/>
                </a:tabLst>
              </a:pPr>
              <a:r>
                <a:rPr lang="en-US" sz="1600" dirty="0">
                  <a:solidFill>
                    <a:srgbClr val="996633"/>
                  </a:solidFill>
                  <a:latin typeface="Arial" charset="0"/>
                </a:rPr>
                <a:t>Demonstrating Knowledge of Students</a:t>
              </a:r>
            </a:p>
            <a:p>
              <a:pPr eaLnBrk="0" hangingPunct="0">
                <a:buFontTx/>
                <a:buChar char="•"/>
                <a:tabLst>
                  <a:tab pos="114300" algn="l"/>
                </a:tabLst>
              </a:pPr>
              <a:r>
                <a:rPr lang="en-US" sz="1600" dirty="0">
                  <a:solidFill>
                    <a:srgbClr val="996633"/>
                  </a:solidFill>
                  <a:latin typeface="Arial" charset="0"/>
                </a:rPr>
                <a:t>Selecting Instruction Goals</a:t>
              </a:r>
            </a:p>
            <a:p>
              <a:pPr eaLnBrk="0" hangingPunct="0">
                <a:buFontTx/>
                <a:buChar char="•"/>
                <a:tabLst>
                  <a:tab pos="114300" algn="l"/>
                </a:tabLst>
              </a:pPr>
              <a:r>
                <a:rPr lang="en-US" sz="1600" dirty="0">
                  <a:solidFill>
                    <a:srgbClr val="996633"/>
                  </a:solidFill>
                  <a:latin typeface="Arial" charset="0"/>
                </a:rPr>
                <a:t>Demonstrating Knowledge of Resources</a:t>
              </a:r>
            </a:p>
            <a:p>
              <a:pPr eaLnBrk="0" hangingPunct="0">
                <a:buFontTx/>
                <a:buChar char="•"/>
                <a:tabLst>
                  <a:tab pos="114300" algn="l"/>
                </a:tabLst>
              </a:pPr>
              <a:r>
                <a:rPr lang="en-US" sz="1600" dirty="0">
                  <a:solidFill>
                    <a:srgbClr val="996633"/>
                  </a:solidFill>
                  <a:latin typeface="Arial" charset="0"/>
                </a:rPr>
                <a:t>Designing Coherent Instruction</a:t>
              </a:r>
            </a:p>
            <a:p>
              <a:pPr eaLnBrk="0" hangingPunct="0">
                <a:buFontTx/>
                <a:buChar char="•"/>
                <a:tabLst>
                  <a:tab pos="114300" algn="l"/>
                </a:tabLst>
              </a:pPr>
              <a:r>
                <a:rPr lang="en-US" sz="1600" dirty="0">
                  <a:solidFill>
                    <a:srgbClr val="996633"/>
                  </a:solidFill>
                  <a:latin typeface="Arial" charset="0"/>
                </a:rPr>
                <a:t>Assessing Student Learning </a:t>
              </a:r>
            </a:p>
          </p:txBody>
        </p:sp>
        <p:sp>
          <p:nvSpPr>
            <p:cNvPr id="32781" name="Rectangle 34"/>
            <p:cNvSpPr>
              <a:spLocks noChangeArrowheads="1"/>
            </p:cNvSpPr>
            <p:nvPr/>
          </p:nvSpPr>
          <p:spPr bwMode="auto">
            <a:xfrm>
              <a:off x="3216" y="1248"/>
              <a:ext cx="2448" cy="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tabLst>
                  <a:tab pos="114300" algn="l"/>
                </a:tabLst>
              </a:pPr>
              <a:r>
                <a:rPr lang="en-US" sz="1600" b="1" dirty="0">
                  <a:solidFill>
                    <a:srgbClr val="008000"/>
                  </a:solidFill>
                  <a:latin typeface="Arial" charset="0"/>
                </a:rPr>
                <a:t>Domain 2:  The Classroom Environment</a:t>
              </a:r>
              <a:endParaRPr lang="en-US" sz="1600" dirty="0">
                <a:solidFill>
                  <a:srgbClr val="008000"/>
                </a:solidFill>
                <a:latin typeface="Arial" charset="0"/>
              </a:endParaRPr>
            </a:p>
            <a:p>
              <a:pPr eaLnBrk="0" hangingPunct="0">
                <a:buFontTx/>
                <a:buChar char="•"/>
                <a:tabLst>
                  <a:tab pos="114300" algn="l"/>
                </a:tabLst>
              </a:pPr>
              <a:r>
                <a:rPr lang="en-US" sz="1600" dirty="0">
                  <a:solidFill>
                    <a:srgbClr val="008000"/>
                  </a:solidFill>
                  <a:latin typeface="Arial" charset="0"/>
                </a:rPr>
                <a:t>Creating an Environment of Respect 		and Rapport</a:t>
              </a:r>
            </a:p>
            <a:p>
              <a:pPr eaLnBrk="0" hangingPunct="0">
                <a:buFontTx/>
                <a:buChar char="•"/>
                <a:tabLst>
                  <a:tab pos="114300" algn="l"/>
                </a:tabLst>
              </a:pPr>
              <a:r>
                <a:rPr lang="en-US" sz="1600" dirty="0">
                  <a:solidFill>
                    <a:srgbClr val="008000"/>
                  </a:solidFill>
                  <a:latin typeface="Arial" charset="0"/>
                </a:rPr>
                <a:t>Establishing a Culture for Learning</a:t>
              </a:r>
            </a:p>
            <a:p>
              <a:pPr eaLnBrk="0" hangingPunct="0">
                <a:buFontTx/>
                <a:buChar char="•"/>
                <a:tabLst>
                  <a:tab pos="114300" algn="l"/>
                </a:tabLst>
              </a:pPr>
              <a:r>
                <a:rPr lang="en-US" sz="1600" dirty="0">
                  <a:solidFill>
                    <a:srgbClr val="008000"/>
                  </a:solidFill>
                  <a:latin typeface="Arial" charset="0"/>
                </a:rPr>
                <a:t>Managing Classroom Procedures</a:t>
              </a:r>
            </a:p>
            <a:p>
              <a:pPr eaLnBrk="0" hangingPunct="0">
                <a:buFontTx/>
                <a:buChar char="•"/>
                <a:tabLst>
                  <a:tab pos="114300" algn="l"/>
                </a:tabLst>
              </a:pPr>
              <a:r>
                <a:rPr lang="en-US" sz="1600" dirty="0">
                  <a:solidFill>
                    <a:srgbClr val="008000"/>
                  </a:solidFill>
                  <a:latin typeface="Arial" charset="0"/>
                </a:rPr>
                <a:t>Managing Student Behavior</a:t>
              </a:r>
            </a:p>
            <a:p>
              <a:pPr eaLnBrk="0" hangingPunct="0">
                <a:buFontTx/>
                <a:buChar char="•"/>
                <a:tabLst>
                  <a:tab pos="114300" algn="l"/>
                </a:tabLst>
              </a:pPr>
              <a:r>
                <a:rPr lang="en-US" sz="1600" dirty="0">
                  <a:solidFill>
                    <a:srgbClr val="008000"/>
                  </a:solidFill>
                  <a:latin typeface="Arial" charset="0"/>
                </a:rPr>
                <a:t>Organizing Physical Space</a:t>
              </a:r>
            </a:p>
          </p:txBody>
        </p:sp>
      </p:grpSp>
      <p:sp>
        <p:nvSpPr>
          <p:cNvPr id="32775" name="Line 35"/>
          <p:cNvSpPr>
            <a:spLocks noChangeShapeType="1"/>
          </p:cNvSpPr>
          <p:nvPr/>
        </p:nvSpPr>
        <p:spPr bwMode="auto">
          <a:xfrm>
            <a:off x="1066800" y="3733800"/>
            <a:ext cx="78486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6" name="Line 36"/>
          <p:cNvSpPr>
            <a:spLocks noChangeShapeType="1"/>
          </p:cNvSpPr>
          <p:nvPr/>
        </p:nvSpPr>
        <p:spPr bwMode="auto">
          <a:xfrm rot="5400000">
            <a:off x="2743200" y="396240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7" name="Text Box 37"/>
          <p:cNvSpPr txBox="1">
            <a:spLocks noChangeArrowheads="1"/>
          </p:cNvSpPr>
          <p:nvPr/>
        </p:nvSpPr>
        <p:spPr bwMode="auto">
          <a:xfrm>
            <a:off x="4541838" y="6172200"/>
            <a:ext cx="762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spcBef>
                <a:spcPct val="50000"/>
              </a:spcBef>
            </a:pPr>
            <a:r>
              <a:rPr lang="en-US" sz="1200">
                <a:latin typeface="Times New Roman" charset="0"/>
              </a:rPr>
              <a:t>1.3-B</a:t>
            </a:r>
            <a:endParaRPr lang="en-US" sz="1400">
              <a:latin typeface="Times New Roman" charset="0"/>
            </a:endParaRPr>
          </a:p>
        </p:txBody>
      </p:sp>
    </p:spTree>
    <p:extLst>
      <p:ext uri="{BB962C8B-B14F-4D97-AF65-F5344CB8AC3E}">
        <p14:creationId xmlns:p14="http://schemas.microsoft.com/office/powerpoint/2010/main" val="3009850390"/>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dirty="0">
                <a:effectLst>
                  <a:outerShdw blurRad="38100" dist="38100" dir="2700000" algn="tl">
                    <a:srgbClr val="DDDDDD"/>
                  </a:outerShdw>
                </a:effectLst>
                <a:latin typeface="Gill Sans MT" charset="0"/>
                <a:cs typeface="+mj-cs"/>
              </a:rPr>
              <a:t>The Card </a:t>
            </a:r>
            <a:r>
              <a:rPr lang="en-US" dirty="0" smtClean="0">
                <a:effectLst>
                  <a:outerShdw blurRad="38100" dist="38100" dir="2700000" algn="tl">
                    <a:srgbClr val="DDDDDD"/>
                  </a:outerShdw>
                </a:effectLst>
                <a:latin typeface="Gill Sans MT" charset="0"/>
                <a:cs typeface="+mj-cs"/>
              </a:rPr>
              <a:t>Sort</a:t>
            </a:r>
            <a:br>
              <a:rPr lang="en-US" dirty="0" smtClean="0">
                <a:effectLst>
                  <a:outerShdw blurRad="38100" dist="38100" dir="2700000" algn="tl">
                    <a:srgbClr val="DDDDDD"/>
                  </a:outerShdw>
                </a:effectLst>
                <a:latin typeface="Gill Sans MT" charset="0"/>
                <a:cs typeface="+mj-cs"/>
              </a:rPr>
            </a:br>
            <a:r>
              <a:rPr lang="en-US" sz="3600" dirty="0" smtClean="0">
                <a:effectLst>
                  <a:outerShdw blurRad="38100" dist="38100" dir="2700000" algn="tl">
                    <a:srgbClr val="DDDDDD"/>
                  </a:outerShdw>
                </a:effectLst>
                <a:latin typeface="Gill Sans MT" charset="0"/>
              </a:rPr>
              <a:t>The Framework for Teaching – Pg. 10</a:t>
            </a:r>
            <a:endParaRPr lang="en-US" sz="3600" dirty="0">
              <a:effectLst>
                <a:outerShdw blurRad="38100" dist="38100" dir="2700000" algn="tl">
                  <a:srgbClr val="DDDDDD"/>
                </a:outerShdw>
              </a:effectLst>
              <a:latin typeface="Gill Sans MT" charset="0"/>
            </a:endParaRPr>
          </a:p>
        </p:txBody>
      </p:sp>
      <p:sp>
        <p:nvSpPr>
          <p:cNvPr id="34818" name="Content Placeholder 2"/>
          <p:cNvSpPr>
            <a:spLocks noGrp="1"/>
          </p:cNvSpPr>
          <p:nvPr>
            <p:ph idx="1"/>
          </p:nvPr>
        </p:nvSpPr>
        <p:spPr>
          <a:xfrm>
            <a:off x="1435608" y="2057400"/>
            <a:ext cx="7498080" cy="4191000"/>
          </a:xfrm>
        </p:spPr>
        <p:txBody>
          <a:bodyPr>
            <a:normAutofit/>
          </a:bodyPr>
          <a:lstStyle/>
          <a:p>
            <a:r>
              <a:rPr lang="en-US" dirty="0">
                <a:latin typeface="Gill Sans MT" charset="0"/>
              </a:rPr>
              <a:t>Use a sticky </a:t>
            </a:r>
            <a:r>
              <a:rPr lang="en-US" dirty="0" smtClean="0">
                <a:latin typeface="Gill Sans MT" charset="0"/>
              </a:rPr>
              <a:t>note</a:t>
            </a:r>
            <a:endParaRPr lang="en-US" dirty="0">
              <a:latin typeface="Gill Sans MT" charset="0"/>
            </a:endParaRPr>
          </a:p>
          <a:p>
            <a:r>
              <a:rPr lang="en-US" dirty="0">
                <a:latin typeface="Gill Sans MT" charset="0"/>
              </a:rPr>
              <a:t>Write </a:t>
            </a:r>
          </a:p>
          <a:p>
            <a:pPr lvl="1"/>
            <a:r>
              <a:rPr lang="en-US" dirty="0">
                <a:latin typeface="Gill Sans MT" charset="0"/>
              </a:rPr>
              <a:t>Domain</a:t>
            </a:r>
          </a:p>
          <a:p>
            <a:pPr lvl="1"/>
            <a:r>
              <a:rPr lang="en-US" dirty="0">
                <a:latin typeface="Gill Sans MT" charset="0"/>
              </a:rPr>
              <a:t>Component</a:t>
            </a:r>
          </a:p>
          <a:p>
            <a:pPr lvl="1"/>
            <a:r>
              <a:rPr lang="en-US" dirty="0" smtClean="0">
                <a:latin typeface="Gill Sans MT" charset="0"/>
              </a:rPr>
              <a:t>Element</a:t>
            </a:r>
            <a:endParaRPr lang="en-US" dirty="0">
              <a:latin typeface="Gill Sans MT" charset="0"/>
            </a:endParaRPr>
          </a:p>
          <a:p>
            <a:r>
              <a:rPr lang="en-US" dirty="0">
                <a:latin typeface="Gill Sans MT" charset="0"/>
              </a:rPr>
              <a:t>Share with table mates as instructed; get consensus</a:t>
            </a:r>
          </a:p>
          <a:p>
            <a:pPr lvl="1"/>
            <a:endParaRPr lang="en-US" dirty="0">
              <a:latin typeface="Gill Sans MT" charset="0"/>
            </a:endParaRPr>
          </a:p>
        </p:txBody>
      </p:sp>
      <p:sp>
        <p:nvSpPr>
          <p:cNvPr id="3481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50EF743-9D2C-A14C-9F8F-B29831377E1B}"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329338373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Rewrite</a:t>
            </a:r>
          </a:p>
        </p:txBody>
      </p:sp>
      <p:sp>
        <p:nvSpPr>
          <p:cNvPr id="21507" name="Content Placeholder 2"/>
          <p:cNvSpPr>
            <a:spLocks noGrp="1"/>
          </p:cNvSpPr>
          <p:nvPr>
            <p:ph idx="1"/>
          </p:nvPr>
        </p:nvSpPr>
        <p:spPr/>
        <p:txBody>
          <a:bodyPr/>
          <a:lstStyle/>
          <a:p>
            <a:pPr marL="82550" indent="0">
              <a:buFont typeface="Wingdings 2" pitchFamily="18" charset="2"/>
              <a:buNone/>
              <a:defRPr/>
            </a:pPr>
            <a:endParaRPr lang="en-US" dirty="0" smtClean="0">
              <a:ea typeface="+mn-ea"/>
              <a:cs typeface="+mn-cs"/>
            </a:endParaRPr>
          </a:p>
          <a:p>
            <a:pPr>
              <a:buFont typeface="Wingdings 2" pitchFamily="18" charset="2"/>
              <a:buChar char=""/>
              <a:defRPr/>
            </a:pPr>
            <a:r>
              <a:rPr lang="en-US" dirty="0" smtClean="0">
                <a:ea typeface="+mn-ea"/>
                <a:cs typeface="+mn-cs"/>
              </a:rPr>
              <a:t>Select one scenario at your table</a:t>
            </a:r>
          </a:p>
          <a:p>
            <a:pPr>
              <a:buFont typeface="Wingdings 2" pitchFamily="18" charset="2"/>
              <a:buChar char=""/>
              <a:defRPr/>
            </a:pPr>
            <a:endParaRPr lang="en-US" dirty="0" smtClean="0">
              <a:ea typeface="+mn-ea"/>
              <a:cs typeface="+mn-cs"/>
            </a:endParaRPr>
          </a:p>
          <a:p>
            <a:pPr>
              <a:buFont typeface="Wingdings 2" pitchFamily="18" charset="2"/>
              <a:buChar char=""/>
              <a:defRPr/>
            </a:pPr>
            <a:r>
              <a:rPr lang="en-US" dirty="0" smtClean="0">
                <a:ea typeface="+mn-ea"/>
                <a:cs typeface="+mn-cs"/>
              </a:rPr>
              <a:t>Determine </a:t>
            </a:r>
            <a:r>
              <a:rPr lang="en-US" u="sng" dirty="0" smtClean="0">
                <a:ea typeface="+mn-ea"/>
                <a:cs typeface="+mn-cs"/>
              </a:rPr>
              <a:t>tentative</a:t>
            </a:r>
            <a:r>
              <a:rPr lang="en-US" dirty="0" smtClean="0">
                <a:ea typeface="+mn-ea"/>
                <a:cs typeface="+mn-cs"/>
              </a:rPr>
              <a:t> Level of Performance</a:t>
            </a:r>
          </a:p>
          <a:p>
            <a:pPr>
              <a:buFont typeface="Wingdings 2" pitchFamily="18" charset="2"/>
              <a:buChar char=""/>
              <a:defRPr/>
            </a:pPr>
            <a:endParaRPr lang="en-US" dirty="0" smtClean="0">
              <a:ea typeface="+mn-ea"/>
              <a:cs typeface="+mn-cs"/>
            </a:endParaRPr>
          </a:p>
          <a:p>
            <a:pPr>
              <a:buFont typeface="Wingdings 2" pitchFamily="18" charset="2"/>
              <a:buChar char=""/>
              <a:defRPr/>
            </a:pPr>
            <a:r>
              <a:rPr lang="en-US" dirty="0" smtClean="0">
                <a:ea typeface="+mn-ea"/>
                <a:cs typeface="+mn-cs"/>
              </a:rPr>
              <a:t>Rewrite at higher and lower levels using rubric characteristics</a:t>
            </a:r>
          </a:p>
        </p:txBody>
      </p:sp>
      <p:sp>
        <p:nvSpPr>
          <p:cNvPr id="3686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C0CC966-B833-A741-A0DF-70EE7F820D4C}"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4199366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 calcmode="lin" valueType="num">
                                      <p:cBhvr additive="base">
                                        <p:cTn id="7"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7">
                                            <p:txEl>
                                              <p:pRg st="3" end="3"/>
                                            </p:txEl>
                                          </p:spTgt>
                                        </p:tgtEl>
                                        <p:attrNameLst>
                                          <p:attrName>style.visibility</p:attrName>
                                        </p:attrNameLst>
                                      </p:cBhvr>
                                      <p:to>
                                        <p:strVal val="visible"/>
                                      </p:to>
                                    </p:set>
                                    <p:anim calcmode="lin" valueType="num">
                                      <p:cBhvr additive="base">
                                        <p:cTn id="13"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07">
                                            <p:txEl>
                                              <p:pRg st="5" end="5"/>
                                            </p:txEl>
                                          </p:spTgt>
                                        </p:tgtEl>
                                        <p:attrNameLst>
                                          <p:attrName>style.visibility</p:attrName>
                                        </p:attrNameLst>
                                      </p:cBhvr>
                                      <p:to>
                                        <p:strVal val="visible"/>
                                      </p:to>
                                    </p:set>
                                    <p:anim calcmode="lin" valueType="num">
                                      <p:cBhvr additive="base">
                                        <p:cTn id="19"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15365" name="Rectangle 3"/>
          <p:cNvSpPr>
            <a:spLocks noGrp="1" noChangeArrowheads="1"/>
          </p:cNvSpPr>
          <p:nvPr>
            <p:ph idx="1"/>
          </p:nvPr>
        </p:nvSpPr>
        <p:spPr>
          <a:xfrm>
            <a:off x="1066800" y="24384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cs typeface="+mn-cs"/>
              </a:rPr>
              <a:t>Defensible definition of teaching</a:t>
            </a:r>
          </a:p>
          <a:p>
            <a:pPr marL="609600" indent="-609600" eaLnBrk="1" fontAlgn="auto" hangingPunct="1">
              <a:spcAft>
                <a:spcPts val="0"/>
              </a:spcAft>
              <a:buFontTx/>
              <a:buAutoNum type="arabicPeriod"/>
              <a:defRPr/>
            </a:pPr>
            <a:r>
              <a:rPr lang="en-US" b="1" dirty="0" smtClean="0">
                <a:solidFill>
                  <a:srgbClr val="0000FF"/>
                </a:solidFill>
                <a:ea typeface="+mn-ea"/>
                <a:cs typeface="+mn-cs"/>
              </a:rPr>
              <a:t>Differentiation of evaluative processes</a:t>
            </a:r>
          </a:p>
          <a:p>
            <a:pPr marL="609600" indent="-609600" eaLnBrk="1" fontAlgn="auto" hangingPunct="1">
              <a:spcAft>
                <a:spcPts val="0"/>
              </a:spcAft>
              <a:buFontTx/>
              <a:buAutoNum type="arabicPeriod"/>
              <a:defRPr/>
            </a:pPr>
            <a:r>
              <a:rPr lang="en-US" b="1" dirty="0" smtClean="0">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Teacher learning integral</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3891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836D650-93BA-114B-8C59-DB97CF03ACE9}" type="datetime1">
              <a:rPr lang="en-US" sz="1200"/>
              <a:pPr eaLnBrk="1" hangingPunct="1"/>
              <a:t>11/16/11</a:t>
            </a:fld>
            <a:endParaRPr lang="en-US" sz="1200"/>
          </a:p>
        </p:txBody>
      </p:sp>
      <p:sp>
        <p:nvSpPr>
          <p:cNvPr id="1946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01143811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a:xfrm>
            <a:off x="1143000" y="6096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2:</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Differentiation of Evaluative Process</a:t>
            </a:r>
            <a:endParaRPr lang="en-US" sz="3600" b="1" dirty="0">
              <a:effectLst>
                <a:outerShdw blurRad="38100" dist="38100" dir="2700000" algn="tl">
                  <a:srgbClr val="DDDDDD"/>
                </a:outerShdw>
              </a:effectLst>
              <a:latin typeface="Gill Sans MT" charset="0"/>
              <a:cs typeface="+mj-cs"/>
            </a:endParaRPr>
          </a:p>
        </p:txBody>
      </p:sp>
      <p:sp>
        <p:nvSpPr>
          <p:cNvPr id="40962" name="Rectangle 3"/>
          <p:cNvSpPr>
            <a:spLocks noGrp="1" noChangeArrowheads="1"/>
          </p:cNvSpPr>
          <p:nvPr>
            <p:ph idx="1"/>
          </p:nvPr>
        </p:nvSpPr>
        <p:spPr>
          <a:xfrm>
            <a:off x="1143000" y="1524000"/>
            <a:ext cx="7620000" cy="3325813"/>
          </a:xfrm>
        </p:spPr>
        <p:txBody>
          <a:bodyPr>
            <a:normAutofit fontScale="92500" lnSpcReduction="20000"/>
          </a:bodyPr>
          <a:lstStyle/>
          <a:p>
            <a:pPr algn="ctr" eaLnBrk="1" hangingPunct="1">
              <a:buFontTx/>
              <a:buNone/>
            </a:pPr>
            <a:endParaRPr lang="en-US" sz="4000" b="1" dirty="0">
              <a:latin typeface="Gill Sans MT" charset="0"/>
            </a:endParaRPr>
          </a:p>
          <a:p>
            <a:pPr algn="ctr" eaLnBrk="1" hangingPunct="1">
              <a:buFontTx/>
              <a:buNone/>
            </a:pPr>
            <a:r>
              <a:rPr lang="en-US" sz="4000" b="1" dirty="0">
                <a:solidFill>
                  <a:srgbClr val="FF0066"/>
                </a:solidFill>
                <a:latin typeface="Gill Sans MT" charset="0"/>
              </a:rPr>
              <a:t>Differentiate</a:t>
            </a:r>
            <a:r>
              <a:rPr lang="en-US" sz="4000" b="1" dirty="0">
                <a:latin typeface="Gill Sans MT" charset="0"/>
              </a:rPr>
              <a:t> </a:t>
            </a:r>
            <a:endParaRPr lang="en-US" sz="4000" b="1" dirty="0" smtClean="0">
              <a:latin typeface="Gill Sans MT" charset="0"/>
            </a:endParaRPr>
          </a:p>
          <a:p>
            <a:pPr marL="82550" indent="0" algn="ctr" eaLnBrk="1" hangingPunct="1">
              <a:buNone/>
            </a:pPr>
            <a:r>
              <a:rPr lang="en-US" sz="4000" b="1" dirty="0" smtClean="0">
                <a:latin typeface="Gill Sans MT" charset="0"/>
              </a:rPr>
              <a:t>the </a:t>
            </a:r>
            <a:r>
              <a:rPr lang="en-US" sz="4000" b="1" dirty="0">
                <a:latin typeface="Gill Sans MT" charset="0"/>
              </a:rPr>
              <a:t>processes of evaluation </a:t>
            </a:r>
            <a:r>
              <a:rPr lang="en-US" sz="4000" b="1" dirty="0" smtClean="0">
                <a:latin typeface="Gill Sans MT" charset="0"/>
              </a:rPr>
              <a:t>for:</a:t>
            </a:r>
          </a:p>
          <a:p>
            <a:pPr lvl="1" eaLnBrk="1" hangingPunct="1"/>
            <a:r>
              <a:rPr lang="en-US" sz="3600" b="1" dirty="0" smtClean="0">
                <a:latin typeface="Gill Sans MT" charset="0"/>
              </a:rPr>
              <a:t> novices</a:t>
            </a:r>
          </a:p>
          <a:p>
            <a:pPr lvl="1" eaLnBrk="1" hangingPunct="1"/>
            <a:r>
              <a:rPr lang="en-US" sz="3600" b="1" dirty="0" smtClean="0">
                <a:latin typeface="Gill Sans MT" charset="0"/>
              </a:rPr>
              <a:t>experienced teachers</a:t>
            </a:r>
          </a:p>
          <a:p>
            <a:pPr lvl="1" eaLnBrk="1" hangingPunct="1"/>
            <a:r>
              <a:rPr lang="en-US" sz="3600" b="1" dirty="0" smtClean="0">
                <a:latin typeface="Gill Sans MT" charset="0"/>
              </a:rPr>
              <a:t>teachers </a:t>
            </a:r>
            <a:r>
              <a:rPr lang="en-US" sz="3600" b="1" dirty="0">
                <a:latin typeface="Gill Sans MT" charset="0"/>
              </a:rPr>
              <a:t>at </a:t>
            </a:r>
            <a:r>
              <a:rPr lang="en-US" sz="3600" b="1" dirty="0" smtClean="0">
                <a:latin typeface="Gill Sans MT" charset="0"/>
              </a:rPr>
              <a:t>risk</a:t>
            </a:r>
            <a:endParaRPr lang="en-US" sz="3600" b="1" dirty="0">
              <a:latin typeface="Gill Sans MT" charset="0"/>
            </a:endParaRPr>
          </a:p>
        </p:txBody>
      </p:sp>
      <p:sp>
        <p:nvSpPr>
          <p:cNvPr id="4096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C191C19E-4FE4-7248-9768-B2BC1EA55695}" type="datetime1">
              <a:rPr lang="en-US" sz="1200"/>
              <a:pPr eaLnBrk="1" hangingPunct="1"/>
              <a:t>11/16/11</a:t>
            </a:fld>
            <a:endParaRPr lang="en-US" sz="1200"/>
          </a:p>
        </p:txBody>
      </p:sp>
      <p:sp>
        <p:nvSpPr>
          <p:cNvPr id="2048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701157676"/>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xfrm>
            <a:off x="1524000" y="0"/>
            <a:ext cx="6629400" cy="762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2900" b="1" dirty="0">
                <a:effectLst>
                  <a:outerShdw blurRad="38100" dist="38100" dir="2700000" algn="tl">
                    <a:srgbClr val="DDDDDD"/>
                  </a:outerShdw>
                </a:effectLst>
                <a:latin typeface="Gill Sans MT" charset="0"/>
                <a:cs typeface="+mj-cs"/>
              </a:rPr>
              <a:t/>
            </a:r>
            <a:br>
              <a:rPr lang="en-US" sz="2900" b="1" dirty="0">
                <a:effectLst>
                  <a:outerShdw blurRad="38100" dist="38100" dir="2700000" algn="tl">
                    <a:srgbClr val="DDDDDD"/>
                  </a:outerShdw>
                </a:effectLst>
                <a:latin typeface="Gill Sans MT" charset="0"/>
                <a:cs typeface="+mj-cs"/>
              </a:rPr>
            </a:br>
            <a:r>
              <a:rPr lang="en-US" sz="3600" b="1" dirty="0">
                <a:effectLst>
                  <a:outerShdw blurRad="38100" dist="38100" dir="2700000" algn="tl">
                    <a:srgbClr val="DDDDDD"/>
                  </a:outerShdw>
                </a:effectLst>
                <a:latin typeface="Gill Sans MT" charset="0"/>
                <a:cs typeface="+mj-cs"/>
              </a:rPr>
              <a:t>Differentiated Evaluation</a:t>
            </a:r>
            <a:r>
              <a:rPr lang="en-US" sz="2900" b="1" dirty="0">
                <a:effectLst>
                  <a:outerShdw blurRad="38100" dist="38100" dir="2700000" algn="tl">
                    <a:srgbClr val="DDDDDD"/>
                  </a:outerShdw>
                </a:effectLst>
                <a:latin typeface="Gill Sans MT" charset="0"/>
                <a:cs typeface="+mj-cs"/>
              </a:rPr>
              <a:t/>
            </a:r>
            <a:br>
              <a:rPr lang="en-US" sz="2900" b="1" dirty="0">
                <a:effectLst>
                  <a:outerShdw blurRad="38100" dist="38100" dir="2700000" algn="tl">
                    <a:srgbClr val="DDDDDD"/>
                  </a:outerShdw>
                </a:effectLst>
                <a:latin typeface="Gill Sans MT" charset="0"/>
                <a:cs typeface="+mj-cs"/>
              </a:rPr>
            </a:br>
            <a:r>
              <a:rPr lang="en-US" sz="3900" b="1" dirty="0">
                <a:effectLst>
                  <a:outerShdw blurRad="38100" dist="38100" dir="2700000" algn="tl">
                    <a:srgbClr val="DDDDDD"/>
                  </a:outerShdw>
                </a:effectLst>
                <a:latin typeface="Gill Sans MT" charset="0"/>
                <a:cs typeface="+mj-cs"/>
              </a:rPr>
              <a:t>	</a:t>
            </a:r>
          </a:p>
        </p:txBody>
      </p:sp>
      <p:graphicFrame>
        <p:nvGraphicFramePr>
          <p:cNvPr id="280643" name="Group 67"/>
          <p:cNvGraphicFramePr>
            <a:graphicFrameLocks noGrp="1"/>
          </p:cNvGraphicFramePr>
          <p:nvPr>
            <p:ph type="tbl" idx="1"/>
          </p:nvPr>
        </p:nvGraphicFramePr>
        <p:xfrm>
          <a:off x="1524000" y="914400"/>
          <a:ext cx="6629400" cy="4962697"/>
        </p:xfrm>
        <a:graphic>
          <a:graphicData uri="http://schemas.openxmlformats.org/drawingml/2006/table">
            <a:tbl>
              <a:tblPr/>
              <a:tblGrid>
                <a:gridCol w="2209800"/>
                <a:gridCol w="2209800"/>
                <a:gridCol w="2209800"/>
              </a:tblGrid>
              <a:tr h="10302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rgbClr val="FF0000"/>
                          </a:solidFill>
                          <a:effectLst/>
                          <a:latin typeface="Comic Sans MS" charset="0"/>
                          <a:ea typeface="ＭＳ Ｐゴシック" charset="0"/>
                          <a:cs typeface="Arial" charset="0"/>
                        </a:rPr>
                        <a:t>Novice/Untenured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rgbClr val="FF0000"/>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0000"/>
                          </a:solidFill>
                          <a:effectLst/>
                          <a:latin typeface="Comic Sans MS" charset="0"/>
                          <a:ea typeface="ＭＳ Ｐゴシック" charset="0"/>
                          <a:cs typeface="Arial" charset="0"/>
                        </a:rPr>
                        <a:t>Very close observation and assessment</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chemeClr val="hlink"/>
                          </a:solidFill>
                          <a:effectLst/>
                          <a:latin typeface="Comic Sans MS" charset="0"/>
                          <a:ea typeface="ＭＳ Ｐゴシック" charset="0"/>
                          <a:cs typeface="Arial" charset="0"/>
                        </a:rPr>
                        <a:t>Experienced/Tenured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chemeClr val="hlink"/>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chemeClr val="hlink"/>
                          </a:solidFill>
                          <a:effectLst/>
                          <a:latin typeface="Comic Sans MS" charset="0"/>
                          <a:ea typeface="ＭＳ Ｐゴシック" charset="0"/>
                          <a:cs typeface="Arial" charset="0"/>
                        </a:rPr>
                        <a:t>Presumption of professionalism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a:ln>
                            <a:noFill/>
                          </a:ln>
                          <a:solidFill>
                            <a:schemeClr val="accent2"/>
                          </a:solidFill>
                          <a:effectLst/>
                          <a:latin typeface="Comic Sans MS" charset="0"/>
                          <a:ea typeface="ＭＳ Ｐゴシック" charset="0"/>
                          <a:cs typeface="Arial" charset="0"/>
                        </a:rPr>
                        <a:t>At-Risk</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sng" strike="noStrike" cap="none" normalizeH="0" baseline="0">
                        <a:ln>
                          <a:noFill/>
                        </a:ln>
                        <a:solidFill>
                          <a:schemeClr val="accent2"/>
                        </a:solidFill>
                        <a:effectLst/>
                        <a:latin typeface="Comic Sans MS" charset="0"/>
                        <a:ea typeface="ＭＳ Ｐゴシック" charset="0"/>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chemeClr val="accent2"/>
                          </a:solidFill>
                          <a:effectLst/>
                          <a:latin typeface="Comic Sans MS" charset="0"/>
                          <a:ea typeface="ＭＳ Ｐゴシック" charset="0"/>
                          <a:cs typeface="Arial" charset="0"/>
                        </a:rPr>
                        <a:t>Not punitive</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543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Formal and informal observation of teaching is key + teacher interviews + artifacts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 Structured process 1/3yr. Other years: informals + teacher interviews+ professional goal-setting</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Intensive, extensive team-based support based on persistent unsatisfactory performance in one or more components</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11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2 – 4 formal times per year; multiple informal observations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Professional Goal-Setting: Choose from a list of rigorous, approved activities</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Clear goals, outcomes, evidence and timelines anchor</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7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No self-directed activities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Activities produce evidence which is then evaluated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omic Sans MS" charset="0"/>
                          <a:ea typeface="ＭＳ Ｐゴシック" charset="0"/>
                          <a:cs typeface="Arial" charset="0"/>
                        </a:rPr>
                        <a:t>Designed for the teacher who can, and wishes, to improve</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3032"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6C5BC5A3-9404-FA4E-A7C4-6F2BF5DA62EC}" type="datetime1">
              <a:rPr lang="en-US" sz="1200"/>
              <a:pPr eaLnBrk="1" hangingPunct="1"/>
              <a:t>11/16/11</a:t>
            </a:fld>
            <a:endParaRPr lang="en-US" sz="1200"/>
          </a:p>
        </p:txBody>
      </p:sp>
      <p:sp>
        <p:nvSpPr>
          <p:cNvPr id="21530"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1712855570"/>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b="1" dirty="0">
                <a:effectLst>
                  <a:outerShdw blurRad="38100" dist="38100" dir="2700000" algn="tl">
                    <a:srgbClr val="DDDDDD"/>
                  </a:outerShdw>
                </a:effectLst>
                <a:latin typeface="Gill Sans MT" charset="0"/>
                <a:cs typeface="+mj-cs"/>
              </a:rPr>
              <a:t>Overarching Question</a:t>
            </a:r>
          </a:p>
        </p:txBody>
      </p:sp>
      <p:sp>
        <p:nvSpPr>
          <p:cNvPr id="45058"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r>
              <a:rPr lang="en-US" dirty="0" smtClean="0">
                <a:solidFill>
                  <a:srgbClr val="FF0000"/>
                </a:solidFill>
                <a:latin typeface="Gill Sans MT" charset="0"/>
              </a:rPr>
              <a:t>Who does </a:t>
            </a:r>
            <a:r>
              <a:rPr lang="en-US" dirty="0">
                <a:solidFill>
                  <a:srgbClr val="FF0000"/>
                </a:solidFill>
                <a:latin typeface="Gill Sans MT" charset="0"/>
              </a:rPr>
              <a:t>the learning and growing? </a:t>
            </a:r>
          </a:p>
        </p:txBody>
      </p:sp>
      <p:sp>
        <p:nvSpPr>
          <p:cNvPr id="4505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8514A25D-6C45-C24D-8D00-1F024EE0D54F}" type="datetime1">
              <a:rPr lang="en-US" sz="1200"/>
              <a:pPr eaLnBrk="1" hangingPunct="1"/>
              <a:t>11/16/11</a:t>
            </a:fld>
            <a:endParaRPr lang="en-US" sz="1200"/>
          </a:p>
        </p:txBody>
      </p:sp>
      <p:sp>
        <p:nvSpPr>
          <p:cNvPr id="22533"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16960141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 Day 1</a:t>
            </a:r>
            <a:endParaRPr lang="en-US" dirty="0"/>
          </a:p>
        </p:txBody>
      </p:sp>
      <p:sp>
        <p:nvSpPr>
          <p:cNvPr id="3" name="Content Placeholder 2"/>
          <p:cNvSpPr>
            <a:spLocks noGrp="1"/>
          </p:cNvSpPr>
          <p:nvPr>
            <p:ph idx="1"/>
          </p:nvPr>
        </p:nvSpPr>
        <p:spPr/>
        <p:txBody>
          <a:bodyPr/>
          <a:lstStyle/>
          <a:p>
            <a:r>
              <a:rPr lang="en-US" dirty="0" smtClean="0"/>
              <a:t>Grab 2 Post-It Notes</a:t>
            </a:r>
          </a:p>
          <a:p>
            <a:pPr lvl="1"/>
            <a:r>
              <a:rPr lang="en-US" dirty="0" smtClean="0"/>
              <a:t>Write one “</a:t>
            </a:r>
            <a:r>
              <a:rPr lang="en-US" dirty="0" err="1" smtClean="0"/>
              <a:t>Ah’Ha</a:t>
            </a:r>
            <a:r>
              <a:rPr lang="en-US" dirty="0" smtClean="0"/>
              <a:t> or significant learning</a:t>
            </a:r>
          </a:p>
          <a:p>
            <a:pPr lvl="1"/>
            <a:r>
              <a:rPr lang="en-US" dirty="0" smtClean="0"/>
              <a:t>Write one Question/Concern or Still Wonder</a:t>
            </a:r>
          </a:p>
          <a:p>
            <a:r>
              <a:rPr lang="en-US" dirty="0" smtClean="0"/>
              <a:t>Visit with three people in the room</a:t>
            </a:r>
          </a:p>
          <a:p>
            <a:pPr lvl="1"/>
            <a:r>
              <a:rPr lang="en-US" dirty="0" smtClean="0"/>
              <a:t>(that you haven’t worked with)</a:t>
            </a:r>
          </a:p>
          <a:p>
            <a:pPr lvl="1"/>
            <a:r>
              <a:rPr lang="en-US" dirty="0" smtClean="0"/>
              <a:t>Share your </a:t>
            </a:r>
            <a:r>
              <a:rPr lang="en-US" dirty="0" err="1" smtClean="0"/>
              <a:t>Ah’Ha</a:t>
            </a:r>
            <a:endParaRPr lang="en-US" dirty="0" smtClean="0"/>
          </a:p>
          <a:p>
            <a:r>
              <a:rPr lang="en-US" dirty="0" smtClean="0"/>
              <a:t>Place your “Wonder” on the Parking Lot Chart for Tomorrow</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11/16/11</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57</a:t>
            </a:fld>
            <a:endParaRPr lang="en-US"/>
          </a:p>
        </p:txBody>
      </p:sp>
    </p:spTree>
    <p:extLst>
      <p:ext uri="{BB962C8B-B14F-4D97-AF65-F5344CB8AC3E}">
        <p14:creationId xmlns:p14="http://schemas.microsoft.com/office/powerpoint/2010/main" val="4169719908"/>
      </p:ext>
    </p:extLst>
  </p:cSld>
  <p:clrMapOvr>
    <a:masterClrMapping/>
  </p:clrMapOvr>
  <p:transition xmlns:p14="http://schemas.microsoft.com/office/powerpoint/2010/main">
    <p:randomBa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Back - Reground</a:t>
            </a:r>
            <a:endParaRPr lang="en-US" dirty="0"/>
          </a:p>
        </p:txBody>
      </p:sp>
      <p:sp>
        <p:nvSpPr>
          <p:cNvPr id="3" name="Content Placeholder 2"/>
          <p:cNvSpPr>
            <a:spLocks noGrp="1"/>
          </p:cNvSpPr>
          <p:nvPr>
            <p:ph idx="1"/>
          </p:nvPr>
        </p:nvSpPr>
        <p:spPr/>
        <p:txBody>
          <a:bodyPr/>
          <a:lstStyle/>
          <a:p>
            <a:r>
              <a:rPr lang="en-US" dirty="0" smtClean="0"/>
              <a:t>Let’s check out our concerns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11/16/11</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58</a:t>
            </a:fld>
            <a:endParaRPr lang="en-US"/>
          </a:p>
        </p:txBody>
      </p:sp>
    </p:spTree>
    <p:extLst>
      <p:ext uri="{BB962C8B-B14F-4D97-AF65-F5344CB8AC3E}">
        <p14:creationId xmlns:p14="http://schemas.microsoft.com/office/powerpoint/2010/main" val="1586177268"/>
      </p:ext>
    </p:extLst>
  </p:cSld>
  <p:clrMapOvr>
    <a:masterClrMapping/>
  </p:clrMapOvr>
  <p:transition xmlns:p14="http://schemas.microsoft.com/office/powerpoint/2010/main">
    <p:randomBa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defRPr/>
            </a:pPr>
            <a:r>
              <a:rPr lang="en-US" sz="4000" b="1">
                <a:effectLst>
                  <a:outerShdw blurRad="38100" dist="38100" dir="2700000" algn="tl">
                    <a:srgbClr val="DDDDDD"/>
                  </a:outerShdw>
                </a:effectLst>
                <a:latin typeface="Gill Sans MT" charset="0"/>
                <a:cs typeface="+mj-cs"/>
              </a:rPr>
              <a:t>5 </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Rules</a:t>
            </a:r>
            <a:r>
              <a:rPr lang="ja-JP" altLang="en-US" sz="4000" b="1">
                <a:effectLst>
                  <a:outerShdw blurRad="38100" dist="38100" dir="2700000" algn="tl">
                    <a:srgbClr val="DDDDDD"/>
                  </a:outerShdw>
                </a:effectLst>
                <a:latin typeface="Gill Sans MT" charset="0"/>
                <a:cs typeface="+mj-cs"/>
              </a:rPr>
              <a:t>”</a:t>
            </a:r>
            <a:r>
              <a:rPr lang="en-US" sz="4000" b="1">
                <a:effectLst>
                  <a:outerShdw blurRad="38100" dist="38100" dir="2700000" algn="tl">
                    <a:srgbClr val="DDDDDD"/>
                  </a:outerShdw>
                </a:effectLst>
                <a:latin typeface="Gill Sans MT" charset="0"/>
                <a:cs typeface="+mj-cs"/>
              </a:rPr>
              <a:t> for Teacher Evaluation</a:t>
            </a:r>
          </a:p>
        </p:txBody>
      </p:sp>
      <p:sp>
        <p:nvSpPr>
          <p:cNvPr id="21509" name="Rectangle 3"/>
          <p:cNvSpPr>
            <a:spLocks noGrp="1" noChangeArrowheads="1"/>
          </p:cNvSpPr>
          <p:nvPr>
            <p:ph idx="1"/>
          </p:nvPr>
        </p:nvSpPr>
        <p:spPr>
          <a:xfrm>
            <a:off x="1219200" y="23622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cs typeface="+mn-cs"/>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cs typeface="+mn-cs"/>
              </a:rPr>
              <a:t>Differentiation of evaluative processes</a:t>
            </a:r>
          </a:p>
          <a:p>
            <a:pPr marL="609600" indent="-609600" eaLnBrk="1" fontAlgn="auto" hangingPunct="1">
              <a:spcAft>
                <a:spcPts val="0"/>
              </a:spcAft>
              <a:buFontTx/>
              <a:buAutoNum type="arabicPeriod"/>
              <a:defRPr/>
            </a:pPr>
            <a:r>
              <a:rPr lang="en-US" b="1" dirty="0" smtClean="0">
                <a:solidFill>
                  <a:srgbClr val="0000FF"/>
                </a:solidFill>
                <a:ea typeface="+mn-ea"/>
                <a:cs typeface="+mn-cs"/>
              </a:rPr>
              <a:t>Evidence-driven process</a:t>
            </a:r>
          </a:p>
          <a:p>
            <a:pPr marL="609600" indent="-609600" eaLnBrk="1" fontAlgn="auto" hangingPunct="1">
              <a:spcAft>
                <a:spcPts val="0"/>
              </a:spcAft>
              <a:buFontTx/>
              <a:buAutoNum type="arabicPeriod"/>
              <a:defRPr/>
            </a:pPr>
            <a:r>
              <a:rPr lang="en-US" b="1" dirty="0" smtClean="0">
                <a:ea typeface="+mn-ea"/>
                <a:cs typeface="+mn-cs"/>
              </a:rPr>
              <a:t>Teacher learning integral</a:t>
            </a:r>
          </a:p>
          <a:p>
            <a:pPr marL="609600" indent="-609600" eaLnBrk="1" fontAlgn="auto" hangingPunct="1">
              <a:spcAft>
                <a:spcPts val="0"/>
              </a:spcAft>
              <a:buFontTx/>
              <a:buAutoNum type="arabicPeriod"/>
              <a:defRPr/>
            </a:pPr>
            <a:r>
              <a:rPr lang="en-US" b="1" dirty="0" smtClean="0">
                <a:ea typeface="+mn-ea"/>
                <a:cs typeface="+mn-cs"/>
              </a:rPr>
              <a:t>Transparency</a:t>
            </a:r>
          </a:p>
        </p:txBody>
      </p:sp>
      <p:sp>
        <p:nvSpPr>
          <p:cNvPr id="4915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01999D95-54D5-0942-B4CC-DFAA4447988F}" type="datetime1">
              <a:rPr lang="en-US" sz="1200"/>
              <a:pPr eaLnBrk="1" hangingPunct="1"/>
              <a:t>11/16/11</a:t>
            </a:fld>
            <a:endParaRPr lang="en-US" sz="1200"/>
          </a:p>
        </p:txBody>
      </p:sp>
      <p:sp>
        <p:nvSpPr>
          <p:cNvPr id="24581"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684664774"/>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295400" y="304800"/>
            <a:ext cx="8229600" cy="712787"/>
          </a:xfrm>
        </p:spPr>
        <p:txBody>
          <a:bodyPr>
            <a:normAutofit fontScale="90000"/>
          </a:bodyPr>
          <a:lstStyle/>
          <a:p>
            <a:r>
              <a:rPr lang="en-US" sz="3600" dirty="0" smtClean="0">
                <a:latin typeface="Calibri" pitchFamily="34" charset="0"/>
                <a:cs typeface="Calibri" pitchFamily="34" charset="0"/>
              </a:rPr>
              <a:t>Next Steps – Value-Added Models – (15%)</a:t>
            </a:r>
            <a:r>
              <a:rPr lang="en-US" dirty="0" smtClean="0">
                <a:latin typeface="Calibri" pitchFamily="34" charset="0"/>
                <a:cs typeface="Calibri" pitchFamily="34" charset="0"/>
              </a:rPr>
              <a:t>	</a:t>
            </a:r>
          </a:p>
        </p:txBody>
      </p:sp>
      <p:sp>
        <p:nvSpPr>
          <p:cNvPr id="27651" name="Content Placeholder 2"/>
          <p:cNvSpPr>
            <a:spLocks noGrp="1"/>
          </p:cNvSpPr>
          <p:nvPr>
            <p:ph idx="1"/>
          </p:nvPr>
        </p:nvSpPr>
        <p:spPr>
          <a:xfrm>
            <a:off x="1066800" y="1066800"/>
            <a:ext cx="7772400" cy="5334000"/>
          </a:xfrm>
        </p:spPr>
        <p:txBody>
          <a:bodyPr/>
          <a:lstStyle/>
          <a:p>
            <a:pPr>
              <a:defRPr/>
            </a:pPr>
            <a:r>
              <a:rPr lang="en-US" dirty="0" err="1" smtClean="0">
                <a:latin typeface="Calibri" pitchFamily="34" charset="0"/>
                <a:cs typeface="Calibri" pitchFamily="34" charset="0"/>
              </a:rPr>
              <a:t>Mathematica</a:t>
            </a:r>
            <a:r>
              <a:rPr lang="en-US" dirty="0" smtClean="0">
                <a:latin typeface="Calibri" pitchFamily="34" charset="0"/>
                <a:cs typeface="Calibri" pitchFamily="34" charset="0"/>
              </a:rPr>
              <a:t> Policy Research Proposal</a:t>
            </a:r>
          </a:p>
          <a:p>
            <a:pPr lvl="1">
              <a:defRPr/>
            </a:pPr>
            <a:r>
              <a:rPr lang="en-US" sz="2000" dirty="0" smtClean="0">
                <a:latin typeface="Calibri" pitchFamily="34" charset="0"/>
                <a:cs typeface="Calibri" pitchFamily="34" charset="0"/>
              </a:rPr>
              <a:t>Develop value-added models (VAMs) for estimating the contribution of individual teachers and principals to growth in student achievement.</a:t>
            </a:r>
          </a:p>
          <a:p>
            <a:pPr lvl="1">
              <a:defRPr/>
            </a:pPr>
            <a:r>
              <a:rPr lang="en-US" sz="2000" dirty="0" smtClean="0">
                <a:latin typeface="Calibri" pitchFamily="34" charset="0"/>
                <a:cs typeface="Calibri" pitchFamily="34" charset="0"/>
              </a:rPr>
              <a:t>Provide estimates based on VAMs for teacher and principal evaluation.</a:t>
            </a:r>
          </a:p>
          <a:p>
            <a:pPr lvl="1">
              <a:defRPr/>
            </a:pPr>
            <a:r>
              <a:rPr lang="en-US" sz="2000" dirty="0" smtClean="0">
                <a:latin typeface="Calibri" pitchFamily="34" charset="0"/>
                <a:cs typeface="Calibri" pitchFamily="34" charset="0"/>
              </a:rPr>
              <a:t>Assess the strength of relationships between VAM-based and observation-based measures of performance, to inform decisions about which observation-based measures should be included and how to evaluate teachers in non-tested grades and subjects.</a:t>
            </a:r>
          </a:p>
          <a:p>
            <a:pPr lvl="1">
              <a:defRPr/>
            </a:pPr>
            <a:r>
              <a:rPr lang="en-US" sz="2000" dirty="0" smtClean="0">
                <a:latin typeface="Calibri" pitchFamily="34" charset="0"/>
                <a:cs typeface="Calibri" pitchFamily="34" charset="0"/>
              </a:rPr>
              <a:t>Develop and calculate summary performance indicators across value-added measures and between value-added and other measures. </a:t>
            </a:r>
          </a:p>
          <a:p>
            <a:pPr lvl="1">
              <a:defRPr/>
            </a:pPr>
            <a:r>
              <a:rPr lang="en-US" sz="2000" dirty="0" smtClean="0">
                <a:latin typeface="Calibri" pitchFamily="34" charset="0"/>
                <a:cs typeface="Calibri" pitchFamily="34" charset="0"/>
              </a:rPr>
              <a:t>Synthesize the findings in annual reports that document the model’s continual development over time.</a:t>
            </a:r>
          </a:p>
          <a:p>
            <a:pPr>
              <a:defRPr/>
            </a:pPr>
            <a:endParaRPr lang="en-US" dirty="0" smtClean="0">
              <a:latin typeface="Calibri" pitchFamily="34" charset="0"/>
              <a:cs typeface="Calibri" pitchFamily="34" charset="0"/>
            </a:endParaRPr>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a:xfrm>
            <a:off x="1219200" y="5334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sz="5000" b="1" dirty="0">
                <a:effectLst>
                  <a:outerShdw blurRad="38100" dist="38100" dir="2700000" algn="tl">
                    <a:srgbClr val="DDDDDD"/>
                  </a:outerShdw>
                </a:effectLst>
                <a:latin typeface="Gill Sans MT" charset="0"/>
                <a:cs typeface="+mj-cs"/>
              </a:rPr>
              <a:t>Rule # </a:t>
            </a:r>
            <a:r>
              <a:rPr lang="en-US" sz="5000" b="1" dirty="0" smtClean="0">
                <a:effectLst>
                  <a:outerShdw blurRad="38100" dist="38100" dir="2700000" algn="tl">
                    <a:srgbClr val="DDDDDD"/>
                  </a:outerShdw>
                </a:effectLst>
                <a:latin typeface="Gill Sans MT" charset="0"/>
                <a:cs typeface="+mj-cs"/>
              </a:rPr>
              <a:t>3:</a:t>
            </a:r>
            <a:br>
              <a:rPr lang="en-US" sz="5000" b="1" dirty="0" smtClean="0">
                <a:effectLst>
                  <a:outerShdw blurRad="38100" dist="38100" dir="2700000" algn="tl">
                    <a:srgbClr val="DDDDDD"/>
                  </a:outerShdw>
                </a:effectLst>
                <a:latin typeface="Gill Sans MT" charset="0"/>
                <a:cs typeface="+mj-cs"/>
              </a:rPr>
            </a:br>
            <a:r>
              <a:rPr lang="en-US" sz="3600" b="1" dirty="0" smtClean="0">
                <a:effectLst>
                  <a:outerShdw blurRad="38100" dist="38100" dir="2700000" algn="tl">
                    <a:srgbClr val="DDDDDD"/>
                  </a:outerShdw>
                </a:effectLst>
                <a:latin typeface="Gill Sans MT" charset="0"/>
                <a:cs typeface="+mj-cs"/>
              </a:rPr>
              <a:t>Evidence Driven Process</a:t>
            </a:r>
            <a:endParaRPr lang="en-US" sz="3600" b="1" dirty="0">
              <a:effectLst>
                <a:outerShdw blurRad="38100" dist="38100" dir="2700000" algn="tl">
                  <a:srgbClr val="DDDDDD"/>
                </a:outerShdw>
              </a:effectLst>
              <a:latin typeface="Gill Sans MT" charset="0"/>
              <a:cs typeface="+mj-cs"/>
            </a:endParaRPr>
          </a:p>
        </p:txBody>
      </p:sp>
      <p:sp>
        <p:nvSpPr>
          <p:cNvPr id="51202" name="Rectangle 3"/>
          <p:cNvSpPr>
            <a:spLocks noGrp="1" noChangeArrowheads="1"/>
          </p:cNvSpPr>
          <p:nvPr>
            <p:ph idx="1"/>
          </p:nvPr>
        </p:nvSpPr>
        <p:spPr>
          <a:xfrm>
            <a:off x="900113" y="2136775"/>
            <a:ext cx="7267575" cy="3325813"/>
          </a:xfrm>
        </p:spPr>
        <p:txBody>
          <a:bodyPr/>
          <a:lstStyle/>
          <a:p>
            <a:pPr algn="ctr" eaLnBrk="1" hangingPunct="1">
              <a:buFontTx/>
              <a:buNone/>
            </a:pPr>
            <a:endParaRPr lang="en-US" b="1" dirty="0">
              <a:latin typeface="Gill Sans MT" charset="0"/>
            </a:endParaRPr>
          </a:p>
          <a:p>
            <a:pPr algn="ctr" eaLnBrk="1" hangingPunct="1">
              <a:buFontTx/>
              <a:buNone/>
            </a:pPr>
            <a:r>
              <a:rPr lang="en-US" sz="3600" b="1" dirty="0">
                <a:latin typeface="Gill Sans MT" charset="0"/>
              </a:rPr>
              <a:t>Let </a:t>
            </a:r>
            <a:r>
              <a:rPr lang="en-US" sz="3600" b="1" dirty="0" smtClean="0">
                <a:solidFill>
                  <a:srgbClr val="990099"/>
                </a:solidFill>
                <a:latin typeface="Gill Sans MT" charset="0"/>
              </a:rPr>
              <a:t>evidence</a:t>
            </a:r>
            <a:endParaRPr lang="en-US" sz="3600" b="1" dirty="0">
              <a:latin typeface="Gill Sans MT" charset="0"/>
            </a:endParaRPr>
          </a:p>
          <a:p>
            <a:pPr algn="ctr" eaLnBrk="1" hangingPunct="1">
              <a:buFontTx/>
              <a:buNone/>
            </a:pPr>
            <a:r>
              <a:rPr lang="en-US" sz="3600" b="1" dirty="0" smtClean="0">
                <a:latin typeface="Gill Sans MT" charset="0"/>
              </a:rPr>
              <a:t>-</a:t>
            </a:r>
            <a:r>
              <a:rPr lang="en-US" sz="3600" b="1" i="1" dirty="0" smtClean="0">
                <a:solidFill>
                  <a:srgbClr val="FF0000"/>
                </a:solidFill>
                <a:latin typeface="Gill Sans MT" charset="0"/>
              </a:rPr>
              <a:t>not opinion</a:t>
            </a:r>
            <a:r>
              <a:rPr lang="en-US" sz="3600" b="1" dirty="0" smtClean="0">
                <a:latin typeface="Gill Sans MT" charset="0"/>
              </a:rPr>
              <a:t>-</a:t>
            </a:r>
          </a:p>
          <a:p>
            <a:pPr algn="ctr" eaLnBrk="1" hangingPunct="1">
              <a:buFontTx/>
              <a:buNone/>
            </a:pPr>
            <a:r>
              <a:rPr lang="en-US" sz="3600" b="1" dirty="0" smtClean="0">
                <a:latin typeface="Gill Sans MT" charset="0"/>
              </a:rPr>
              <a:t>anchor </a:t>
            </a:r>
            <a:r>
              <a:rPr lang="en-US" sz="3600" b="1" dirty="0">
                <a:latin typeface="Gill Sans MT" charset="0"/>
              </a:rPr>
              <a:t>the </a:t>
            </a:r>
            <a:r>
              <a:rPr lang="en-US" sz="3600" b="1" dirty="0" smtClean="0">
                <a:latin typeface="Gill Sans MT" charset="0"/>
              </a:rPr>
              <a:t>process</a:t>
            </a:r>
            <a:endParaRPr lang="en-US" sz="3600" b="1" dirty="0">
              <a:latin typeface="Gill Sans MT" charset="0"/>
            </a:endParaRPr>
          </a:p>
        </p:txBody>
      </p:sp>
      <p:sp>
        <p:nvSpPr>
          <p:cNvPr id="5120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CC5C5D8-28BE-E542-9B44-91D7ADC6D2EE}" type="datetime1">
              <a:rPr lang="en-US" sz="1200"/>
              <a:pPr eaLnBrk="1" hangingPunct="1"/>
              <a:t>11/16/11</a:t>
            </a:fld>
            <a:endParaRPr lang="en-US" sz="1200"/>
          </a:p>
        </p:txBody>
      </p:sp>
      <p:sp>
        <p:nvSpPr>
          <p:cNvPr id="2560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349608733"/>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dirty="0">
                <a:effectLst>
                  <a:outerShdw blurRad="38100" dist="38100" dir="2700000" algn="tl">
                    <a:srgbClr val="DDDDDD"/>
                  </a:outerShdw>
                </a:effectLst>
                <a:latin typeface="Gill Sans MT" charset="0"/>
                <a:cs typeface="+mj-cs"/>
              </a:rPr>
              <a:t>Evidence or Opinion?</a:t>
            </a:r>
          </a:p>
        </p:txBody>
      </p:sp>
      <p:sp>
        <p:nvSpPr>
          <p:cNvPr id="53250" name="Content Placeholder 2"/>
          <p:cNvSpPr>
            <a:spLocks noGrp="1"/>
          </p:cNvSpPr>
          <p:nvPr>
            <p:ph idx="1"/>
          </p:nvPr>
        </p:nvSpPr>
        <p:spPr/>
        <p:txBody>
          <a:bodyPr/>
          <a:lstStyle/>
          <a:p>
            <a:pPr marL="539750" indent="-457200" eaLnBrk="1" hangingPunct="1">
              <a:buFont typeface="Gill Sans MT" charset="0"/>
              <a:buAutoNum type="arabicPeriod"/>
            </a:pPr>
            <a:r>
              <a:rPr lang="en-US" sz="2400">
                <a:latin typeface="Gill Sans MT" charset="0"/>
              </a:rPr>
              <a:t>The teacher has a warm relationship with the students.</a:t>
            </a:r>
          </a:p>
          <a:p>
            <a:pPr marL="539750" indent="-457200" eaLnBrk="1" hangingPunct="1">
              <a:buFont typeface="Gill Sans MT" charset="0"/>
              <a:buAutoNum type="arabicPeriod"/>
            </a:pPr>
            <a:r>
              <a:rPr lang="en-US" sz="2400">
                <a:latin typeface="Gill Sans MT" charset="0"/>
              </a:rPr>
              <a:t>The teacher said that the South should have won the Civil War.</a:t>
            </a:r>
          </a:p>
          <a:p>
            <a:pPr marL="539750" indent="-457200" eaLnBrk="1" hangingPunct="1">
              <a:buFont typeface="Gill Sans MT" charset="0"/>
              <a:buAutoNum type="arabicPeriod"/>
            </a:pPr>
            <a:r>
              <a:rPr lang="en-US" sz="2400">
                <a:latin typeface="Gill Sans MT" charset="0"/>
              </a:rPr>
              <a:t>The table groups were arranged in 2 x 2 pods. </a:t>
            </a:r>
          </a:p>
          <a:p>
            <a:pPr marL="539750" indent="-457200" eaLnBrk="1" hangingPunct="1">
              <a:buFont typeface="Gill Sans MT" charset="0"/>
              <a:buAutoNum type="arabicPeriod"/>
            </a:pPr>
            <a:r>
              <a:rPr lang="en-US" sz="2400">
                <a:latin typeface="Gill Sans MT" charset="0"/>
              </a:rPr>
              <a:t>The materials and supplies were organized well.</a:t>
            </a:r>
          </a:p>
          <a:p>
            <a:pPr marL="539750" indent="-457200" eaLnBrk="1" hangingPunct="1">
              <a:buFont typeface="Gill Sans MT" charset="0"/>
              <a:buAutoNum type="arabicPeriod"/>
            </a:pPr>
            <a:r>
              <a:rPr lang="en-US" sz="2400">
                <a:latin typeface="Gill Sans MT" charset="0"/>
              </a:rPr>
              <a:t>Wait time was insufficient for student thinking.</a:t>
            </a:r>
          </a:p>
          <a:p>
            <a:pPr marL="539750" indent="-457200" eaLnBrk="1" hangingPunct="1">
              <a:buFont typeface="Gill Sans MT" charset="0"/>
              <a:buAutoNum type="arabicPeriod"/>
            </a:pPr>
            <a:r>
              <a:rPr lang="en-US" sz="2400">
                <a:latin typeface="Gill Sans MT" charset="0"/>
              </a:rPr>
              <a:t>The teacher stated that students have learned to add 2-digit numbers in preparation for today</a:t>
            </a:r>
            <a:r>
              <a:rPr lang="ja-JP" altLang="en-US" sz="2400">
                <a:latin typeface="Gill Sans MT" charset="0"/>
              </a:rPr>
              <a:t>’</a:t>
            </a:r>
            <a:r>
              <a:rPr lang="en-US" altLang="ja-JP" sz="2400">
                <a:latin typeface="Gill Sans MT" charset="0"/>
              </a:rPr>
              <a:t>s lesson. </a:t>
            </a:r>
          </a:p>
          <a:p>
            <a:pPr marL="539750" indent="-457200" eaLnBrk="1" hangingPunct="1">
              <a:buFont typeface="Gill Sans MT" charset="0"/>
              <a:buAutoNum type="arabicPeriod"/>
            </a:pPr>
            <a:r>
              <a:rPr lang="en-US" sz="2400">
                <a:latin typeface="Gill Sans MT" charset="0"/>
              </a:rPr>
              <a:t>6 students, questioned randomly, did not know the day</a:t>
            </a:r>
            <a:r>
              <a:rPr lang="ja-JP" altLang="en-US" sz="2400">
                <a:latin typeface="Gill Sans MT" charset="0"/>
              </a:rPr>
              <a:t>’</a:t>
            </a:r>
            <a:r>
              <a:rPr lang="en-US" altLang="ja-JP" sz="2400">
                <a:latin typeface="Gill Sans MT" charset="0"/>
              </a:rPr>
              <a:t>s learning goals.</a:t>
            </a:r>
            <a:endParaRPr lang="en-US" sz="2400">
              <a:latin typeface="Gill Sans MT" charset="0"/>
            </a:endParaRPr>
          </a:p>
        </p:txBody>
      </p:sp>
      <p:sp>
        <p:nvSpPr>
          <p:cNvPr id="5325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26BD8D0-2523-FC46-ACC7-0DA70AA987A1}"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385825261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defRPr/>
            </a:pPr>
            <a:r>
              <a:rPr lang="en-US" dirty="0">
                <a:solidFill>
                  <a:srgbClr val="0000FF"/>
                </a:solidFill>
                <a:effectLst>
                  <a:outerShdw blurRad="38100" dist="38100" dir="2700000" algn="tl">
                    <a:srgbClr val="DDDDDD"/>
                  </a:outerShdw>
                </a:effectLst>
                <a:latin typeface="Gill Sans MT" charset="0"/>
                <a:cs typeface="+mj-cs"/>
              </a:rPr>
              <a:t>Evidence</a:t>
            </a:r>
            <a:r>
              <a:rPr lang="en-US" dirty="0">
                <a:effectLst>
                  <a:outerShdw blurRad="38100" dist="38100" dir="2700000" algn="tl">
                    <a:srgbClr val="DDDDDD"/>
                  </a:outerShdw>
                </a:effectLst>
                <a:latin typeface="Gill Sans MT" charset="0"/>
                <a:cs typeface="+mj-cs"/>
              </a:rPr>
              <a:t> or </a:t>
            </a:r>
            <a:r>
              <a:rPr lang="en-US" dirty="0">
                <a:solidFill>
                  <a:srgbClr val="FF0000"/>
                </a:solidFill>
                <a:effectLst>
                  <a:outerShdw blurRad="38100" dist="38100" dir="2700000" algn="tl">
                    <a:srgbClr val="DDDDDD"/>
                  </a:outerShdw>
                </a:effectLst>
                <a:latin typeface="Gill Sans MT" charset="0"/>
                <a:cs typeface="+mj-cs"/>
              </a:rPr>
              <a:t>Opinion</a:t>
            </a:r>
            <a:r>
              <a:rPr lang="en-US" dirty="0">
                <a:effectLst>
                  <a:outerShdw blurRad="38100" dist="38100" dir="2700000" algn="tl">
                    <a:srgbClr val="DDDDDD"/>
                  </a:outerShdw>
                </a:effectLst>
                <a:latin typeface="Gill Sans MT" charset="0"/>
                <a:cs typeface="+mj-cs"/>
              </a:rPr>
              <a:t>?</a:t>
            </a:r>
          </a:p>
        </p:txBody>
      </p:sp>
      <p:sp>
        <p:nvSpPr>
          <p:cNvPr id="53250" name="Content Placeholder 2"/>
          <p:cNvSpPr>
            <a:spLocks noGrp="1"/>
          </p:cNvSpPr>
          <p:nvPr>
            <p:ph idx="1"/>
          </p:nvPr>
        </p:nvSpPr>
        <p:spPr/>
        <p:txBody>
          <a:bodyPr/>
          <a:lstStyle/>
          <a:p>
            <a:pPr marL="539750" indent="-457200" eaLnBrk="1" hangingPunct="1">
              <a:buFont typeface="Gill Sans MT" charset="0"/>
              <a:buAutoNum type="arabicPeriod"/>
            </a:pPr>
            <a:r>
              <a:rPr lang="en-US" sz="2400" dirty="0">
                <a:solidFill>
                  <a:srgbClr val="FF0000"/>
                </a:solidFill>
                <a:latin typeface="Gill Sans MT" charset="0"/>
              </a:rPr>
              <a:t>The teacher has a warm relationship with the students.</a:t>
            </a:r>
          </a:p>
          <a:p>
            <a:pPr marL="539750" indent="-457200" eaLnBrk="1" hangingPunct="1">
              <a:buFont typeface="Gill Sans MT" charset="0"/>
              <a:buAutoNum type="arabicPeriod"/>
            </a:pPr>
            <a:r>
              <a:rPr lang="en-US" sz="2400" dirty="0">
                <a:solidFill>
                  <a:srgbClr val="0000FF"/>
                </a:solidFill>
                <a:latin typeface="Gill Sans MT" charset="0"/>
              </a:rPr>
              <a:t>The teacher said that the South should have won the Civil War.</a:t>
            </a:r>
          </a:p>
          <a:p>
            <a:pPr marL="539750" indent="-457200" eaLnBrk="1" hangingPunct="1">
              <a:buFont typeface="Gill Sans MT" charset="0"/>
              <a:buAutoNum type="arabicPeriod"/>
            </a:pPr>
            <a:r>
              <a:rPr lang="en-US" sz="2400" dirty="0">
                <a:solidFill>
                  <a:srgbClr val="0000FF"/>
                </a:solidFill>
                <a:latin typeface="Gill Sans MT" charset="0"/>
              </a:rPr>
              <a:t>The table groups were arranged in 2 x 2 pods. </a:t>
            </a:r>
          </a:p>
          <a:p>
            <a:pPr marL="539750" indent="-457200" eaLnBrk="1" hangingPunct="1">
              <a:buFont typeface="Gill Sans MT" charset="0"/>
              <a:buAutoNum type="arabicPeriod"/>
            </a:pPr>
            <a:r>
              <a:rPr lang="en-US" sz="2400" dirty="0">
                <a:solidFill>
                  <a:srgbClr val="FF0000"/>
                </a:solidFill>
                <a:latin typeface="Gill Sans MT" charset="0"/>
              </a:rPr>
              <a:t>The materials and supplies were organized well.</a:t>
            </a:r>
          </a:p>
          <a:p>
            <a:pPr marL="539750" indent="-457200" eaLnBrk="1" hangingPunct="1">
              <a:buFont typeface="Gill Sans MT" charset="0"/>
              <a:buAutoNum type="arabicPeriod"/>
            </a:pPr>
            <a:r>
              <a:rPr lang="en-US" sz="2400" dirty="0">
                <a:solidFill>
                  <a:srgbClr val="FF0000"/>
                </a:solidFill>
                <a:latin typeface="Gill Sans MT" charset="0"/>
              </a:rPr>
              <a:t>Wait time was insufficient for student thinking.</a:t>
            </a:r>
          </a:p>
          <a:p>
            <a:pPr marL="539750" indent="-457200" eaLnBrk="1" hangingPunct="1">
              <a:buFont typeface="Gill Sans MT" charset="0"/>
              <a:buAutoNum type="arabicPeriod"/>
            </a:pPr>
            <a:r>
              <a:rPr lang="en-US" sz="2400" dirty="0">
                <a:solidFill>
                  <a:srgbClr val="0000FF"/>
                </a:solidFill>
                <a:latin typeface="Gill Sans MT" charset="0"/>
              </a:rPr>
              <a:t>The teacher stated that students have learned to add 2-digit numbers in preparation for today</a:t>
            </a:r>
            <a:r>
              <a:rPr lang="ja-JP" altLang="en-US" sz="2400" dirty="0">
                <a:solidFill>
                  <a:srgbClr val="0000FF"/>
                </a:solidFill>
                <a:latin typeface="Gill Sans MT" charset="0"/>
              </a:rPr>
              <a:t>’</a:t>
            </a:r>
            <a:r>
              <a:rPr lang="en-US" altLang="ja-JP" sz="2400" dirty="0">
                <a:solidFill>
                  <a:srgbClr val="0000FF"/>
                </a:solidFill>
                <a:latin typeface="Gill Sans MT" charset="0"/>
              </a:rPr>
              <a:t>s lesson. </a:t>
            </a:r>
          </a:p>
          <a:p>
            <a:pPr marL="539750" indent="-457200" eaLnBrk="1" hangingPunct="1">
              <a:buFont typeface="Gill Sans MT" charset="0"/>
              <a:buAutoNum type="arabicPeriod"/>
            </a:pPr>
            <a:r>
              <a:rPr lang="en-US" sz="2400" dirty="0">
                <a:solidFill>
                  <a:srgbClr val="0000FF"/>
                </a:solidFill>
                <a:latin typeface="Gill Sans MT" charset="0"/>
              </a:rPr>
              <a:t>6 students, questioned randomly, did not know the day</a:t>
            </a:r>
            <a:r>
              <a:rPr lang="ja-JP" altLang="en-US" sz="2400" dirty="0">
                <a:solidFill>
                  <a:srgbClr val="0000FF"/>
                </a:solidFill>
                <a:latin typeface="Gill Sans MT" charset="0"/>
              </a:rPr>
              <a:t>’</a:t>
            </a:r>
            <a:r>
              <a:rPr lang="en-US" altLang="ja-JP" sz="2400" dirty="0">
                <a:solidFill>
                  <a:srgbClr val="0000FF"/>
                </a:solidFill>
                <a:latin typeface="Gill Sans MT" charset="0"/>
              </a:rPr>
              <a:t>s learning goals.</a:t>
            </a:r>
            <a:endParaRPr lang="en-US" sz="2400" dirty="0">
              <a:solidFill>
                <a:srgbClr val="0000FF"/>
              </a:solidFill>
              <a:latin typeface="Gill Sans MT" charset="0"/>
            </a:endParaRPr>
          </a:p>
        </p:txBody>
      </p:sp>
      <p:sp>
        <p:nvSpPr>
          <p:cNvPr id="5325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26BD8D0-2523-FC46-ACC7-0DA70AA987A1}"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33534053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ctrTitle"/>
          </p:nvPr>
        </p:nvSpPr>
        <p:spPr>
          <a:xfrm>
            <a:off x="1371600" y="228600"/>
            <a:ext cx="777240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b="1" dirty="0" smtClean="0">
                <a:effectLst>
                  <a:outerShdw blurRad="38100" dist="38100" dir="2700000" algn="tl">
                    <a:srgbClr val="DDDDDD"/>
                  </a:outerShdw>
                </a:effectLst>
                <a:latin typeface="Albertus Extra Bold" charset="0"/>
                <a:cs typeface="+mj-cs"/>
              </a:rPr>
              <a:t>Evidence vs. Opinion</a:t>
            </a:r>
            <a:br>
              <a:rPr lang="en-US" b="1" dirty="0" smtClean="0">
                <a:effectLst>
                  <a:outerShdw blurRad="38100" dist="38100" dir="2700000" algn="tl">
                    <a:srgbClr val="DDDDDD"/>
                  </a:outerShdw>
                </a:effectLst>
                <a:latin typeface="Albertus Extra Bold" charset="0"/>
                <a:cs typeface="+mj-cs"/>
              </a:rPr>
            </a:br>
            <a:r>
              <a:rPr lang="en-US" sz="3600" b="1" dirty="0" smtClean="0">
                <a:effectLst>
                  <a:outerShdw blurRad="38100" dist="38100" dir="2700000" algn="tl">
                    <a:srgbClr val="DDDDDD"/>
                  </a:outerShdw>
                </a:effectLst>
                <a:latin typeface="Albertus Extra Bold" charset="0"/>
              </a:rPr>
              <a:t>Worksheet #6 – Pg. 10</a:t>
            </a:r>
            <a:endParaRPr lang="en-US" sz="3600" b="1" dirty="0">
              <a:effectLst>
                <a:outerShdw blurRad="38100" dist="38100" dir="2700000" algn="tl">
                  <a:srgbClr val="DDDDDD"/>
                </a:outerShdw>
              </a:effectLst>
              <a:latin typeface="Albertus Extra Bold" charset="0"/>
            </a:endParaRPr>
          </a:p>
        </p:txBody>
      </p:sp>
      <p:sp>
        <p:nvSpPr>
          <p:cNvPr id="282627" name="Rectangle 3"/>
          <p:cNvSpPr>
            <a:spLocks noGrp="1" noChangeArrowheads="1"/>
          </p:cNvSpPr>
          <p:nvPr>
            <p:ph type="subTitle" idx="1"/>
          </p:nvPr>
        </p:nvSpPr>
        <p:spPr>
          <a:xfrm>
            <a:off x="1371600" y="2057400"/>
            <a:ext cx="7162800" cy="4114800"/>
          </a:xfrm>
        </p:spPr>
        <p:txBody>
          <a:bodyPr>
            <a:normAutofit/>
          </a:bodyPr>
          <a:lstStyle/>
          <a:p>
            <a:pPr marL="370332" indent="-342900" eaLnBrk="1" fontAlgn="auto" hangingPunct="1">
              <a:spcAft>
                <a:spcPts val="0"/>
              </a:spcAft>
              <a:buFont typeface="Arial"/>
              <a:buChar char="•"/>
              <a:defRPr/>
            </a:pPr>
            <a:r>
              <a:rPr lang="en-US" sz="2400" b="1" dirty="0">
                <a:latin typeface="Albertus Medium" pitchFamily="34" charset="0"/>
                <a:ea typeface="+mn-ea"/>
                <a:cs typeface="+mn-cs"/>
              </a:rPr>
              <a:t>i</a:t>
            </a:r>
            <a:r>
              <a:rPr lang="en-US" sz="2400" b="1" dirty="0" smtClean="0">
                <a:latin typeface="Albertus Medium" pitchFamily="34" charset="0"/>
                <a:ea typeface="+mn-ea"/>
                <a:cs typeface="+mn-cs"/>
              </a:rPr>
              <a:t>s a </a:t>
            </a:r>
            <a:r>
              <a:rPr lang="en-US" sz="2400" b="1" dirty="0" smtClean="0">
                <a:solidFill>
                  <a:srgbClr val="6600FF"/>
                </a:solidFill>
                <a:latin typeface="Albertus Medium" pitchFamily="34" charset="0"/>
                <a:ea typeface="+mn-ea"/>
                <a:cs typeface="+mn-cs"/>
              </a:rPr>
              <a:t>factual</a:t>
            </a:r>
            <a:r>
              <a:rPr lang="en-US" sz="2400" b="1" dirty="0" smtClean="0">
                <a:latin typeface="Albertus Medium" pitchFamily="34" charset="0"/>
                <a:ea typeface="+mn-ea"/>
                <a:cs typeface="+mn-cs"/>
              </a:rPr>
              <a:t> reporting of events,  </a:t>
            </a:r>
            <a:endParaRPr lang="en-US" sz="2400" b="1" dirty="0">
              <a:latin typeface="Albertus Medium" pitchFamily="34" charset="0"/>
              <a:ea typeface="+mn-ea"/>
              <a:cs typeface="+mn-cs"/>
            </a:endParaRPr>
          </a:p>
          <a:p>
            <a:pPr marL="370332" indent="-342900" eaLnBrk="1" fontAlgn="auto" hangingPunct="1">
              <a:spcAft>
                <a:spcPts val="0"/>
              </a:spcAft>
              <a:buFont typeface="Arial"/>
              <a:buChar char="•"/>
              <a:defRPr/>
            </a:pPr>
            <a:r>
              <a:rPr lang="en-US" sz="2400" b="1" dirty="0" smtClean="0">
                <a:latin typeface="Albertus Medium" pitchFamily="34" charset="0"/>
                <a:ea typeface="+mn-ea"/>
                <a:cs typeface="+mn-cs"/>
              </a:rPr>
              <a:t>may include teacher/student </a:t>
            </a:r>
            <a:r>
              <a:rPr lang="en-US" sz="2400" b="1" dirty="0" smtClean="0">
                <a:solidFill>
                  <a:srgbClr val="FF0066"/>
                </a:solidFill>
                <a:latin typeface="Albertus Medium" pitchFamily="34" charset="0"/>
                <a:ea typeface="+mn-ea"/>
                <a:cs typeface="+mn-cs"/>
              </a:rPr>
              <a:t>actions and behaviors</a:t>
            </a:r>
            <a:r>
              <a:rPr lang="en-US" sz="2400" b="1" dirty="0" smtClean="0">
                <a:latin typeface="Albertus Medium" pitchFamily="34" charset="0"/>
                <a:ea typeface="+mn-ea"/>
                <a:cs typeface="+mn-cs"/>
              </a:rPr>
              <a:t>,</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m</a:t>
            </a:r>
            <a:r>
              <a:rPr lang="en-US" sz="2400" b="1" dirty="0" smtClean="0">
                <a:latin typeface="Albertus Medium" pitchFamily="34" charset="0"/>
                <a:ea typeface="+mn-ea"/>
                <a:cs typeface="+mn-cs"/>
              </a:rPr>
              <a:t>ay include </a:t>
            </a:r>
            <a:r>
              <a:rPr lang="en-US" sz="2400" b="1" dirty="0" smtClean="0">
                <a:solidFill>
                  <a:srgbClr val="00CC00"/>
                </a:solidFill>
                <a:latin typeface="Albertus Medium" pitchFamily="34" charset="0"/>
                <a:ea typeface="+mn-ea"/>
                <a:cs typeface="+mn-cs"/>
              </a:rPr>
              <a:t>artifacts</a:t>
            </a:r>
            <a:r>
              <a:rPr lang="en-US" sz="2400" b="1" dirty="0" smtClean="0">
                <a:latin typeface="Albertus Medium" pitchFamily="34" charset="0"/>
                <a:ea typeface="+mn-ea"/>
                <a:cs typeface="+mn-cs"/>
              </a:rPr>
              <a:t> prepared by the teacher, students or others,</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a</a:t>
            </a:r>
            <a:r>
              <a:rPr lang="en-US" sz="2400" b="1" dirty="0" smtClean="0">
                <a:latin typeface="Albertus Medium" pitchFamily="34" charset="0"/>
                <a:ea typeface="+mn-ea"/>
                <a:cs typeface="+mn-cs"/>
              </a:rPr>
              <a:t>voids personal opinion or biases,</a:t>
            </a:r>
          </a:p>
          <a:p>
            <a:pPr marL="370332" indent="-342900" eaLnBrk="1" fontAlgn="auto" hangingPunct="1">
              <a:spcAft>
                <a:spcPts val="0"/>
              </a:spcAft>
              <a:buFont typeface="Arial"/>
              <a:buChar char="•"/>
              <a:defRPr/>
            </a:pPr>
            <a:r>
              <a:rPr lang="en-US" sz="2400" b="1" dirty="0">
                <a:latin typeface="Albertus Medium" pitchFamily="34" charset="0"/>
                <a:ea typeface="+mn-ea"/>
                <a:cs typeface="+mn-cs"/>
              </a:rPr>
              <a:t>a</a:t>
            </a:r>
            <a:r>
              <a:rPr lang="en-US" sz="2400" b="1" dirty="0" smtClean="0">
                <a:latin typeface="Albertus Medium" pitchFamily="34" charset="0"/>
                <a:ea typeface="+mn-ea"/>
                <a:cs typeface="+mn-cs"/>
              </a:rPr>
              <a:t>nd is selected using professional judgment by the observer and/or the teacher.</a:t>
            </a:r>
          </a:p>
        </p:txBody>
      </p:sp>
      <p:sp>
        <p:nvSpPr>
          <p:cNvPr id="55299"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94F9F0B3-301B-0344-80A8-2921909672D0}" type="datetime1">
              <a:rPr lang="en-US" sz="1200"/>
              <a:pPr eaLnBrk="1" hangingPunct="1"/>
              <a:t>11/16/11</a:t>
            </a:fld>
            <a:endParaRPr lang="en-US" sz="1200"/>
          </a:p>
        </p:txBody>
      </p:sp>
      <p:sp>
        <p:nvSpPr>
          <p:cNvPr id="27653" name="Rectangle 6"/>
          <p:cNvSpPr>
            <a:spLocks noGrp="1" noChangeArrowheads="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pic>
        <p:nvPicPr>
          <p:cNvPr id="8" name="Picture 7"/>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189783917"/>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57348"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58771F50-DFBA-744D-A713-C8ABDFDDCA9D}" type="datetime1">
              <a:rPr lang="en-US" sz="1200"/>
              <a:pPr eaLnBrk="1" hangingPunct="1"/>
              <a:t>11/16/11</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2" name="Table 1"/>
          <p:cNvGraphicFramePr>
            <a:graphicFrameLocks noGrp="1"/>
          </p:cNvGraphicFramePr>
          <p:nvPr>
            <p:extLst>
              <p:ext uri="{D42A27DB-BD31-4B8C-83A1-F6EECF244321}">
                <p14:modId xmlns:p14="http://schemas.microsoft.com/office/powerpoint/2010/main" val="1747801987"/>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2727295366"/>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defRPr/>
            </a:pPr>
            <a:r>
              <a:rPr lang="en-US" dirty="0" smtClean="0">
                <a:effectLst>
                  <a:outerShdw blurRad="38100" dist="38100" dir="2700000" algn="tl">
                    <a:srgbClr val="DDDDDD"/>
                  </a:outerShdw>
                </a:effectLst>
                <a:latin typeface="Gill Sans MT" charset="0"/>
                <a:cs typeface="+mj-cs"/>
              </a:rPr>
              <a:t>Practice</a:t>
            </a:r>
            <a:br>
              <a:rPr lang="en-US" dirty="0" smtClean="0">
                <a:effectLst>
                  <a:outerShdw blurRad="38100" dist="38100" dir="2700000" algn="tl">
                    <a:srgbClr val="DDDDDD"/>
                  </a:outerShdw>
                </a:effectLst>
                <a:latin typeface="Gill Sans MT" charset="0"/>
                <a:cs typeface="+mj-cs"/>
              </a:rPr>
            </a:br>
            <a:r>
              <a:rPr lang="en-US" dirty="0" smtClean="0">
                <a:effectLst>
                  <a:outerShdw blurRad="38100" dist="38100" dir="2700000" algn="tl">
                    <a:srgbClr val="DDDDDD"/>
                  </a:outerShdw>
                </a:effectLst>
                <a:latin typeface="Gill Sans MT" charset="0"/>
                <a:cs typeface="+mj-cs"/>
              </a:rPr>
              <a:t>Lesson Plan </a:t>
            </a:r>
            <a:r>
              <a:rPr lang="en-US" dirty="0" smtClean="0">
                <a:effectLst>
                  <a:outerShdw blurRad="38100" dist="38100" dir="2700000" algn="tl">
                    <a:srgbClr val="DDDDDD"/>
                  </a:outerShdw>
                </a:effectLst>
                <a:latin typeface="Gill Sans MT" charset="0"/>
              </a:rPr>
              <a:t>Worksheet #7– Pg. 13</a:t>
            </a:r>
            <a:endParaRPr lang="en-US" dirty="0">
              <a:effectLst>
                <a:outerShdw blurRad="38100" dist="38100" dir="2700000" algn="tl">
                  <a:srgbClr val="DDDDDD"/>
                </a:outerShdw>
              </a:effectLst>
              <a:latin typeface="Gill Sans MT" charset="0"/>
              <a:cs typeface="+mj-cs"/>
            </a:endParaRPr>
          </a:p>
        </p:txBody>
      </p:sp>
      <p:sp>
        <p:nvSpPr>
          <p:cNvPr id="59394" name="Content Placeholder 2"/>
          <p:cNvSpPr>
            <a:spLocks noGrp="1"/>
          </p:cNvSpPr>
          <p:nvPr>
            <p:ph idx="1"/>
          </p:nvPr>
        </p:nvSpPr>
        <p:spPr>
          <a:xfrm>
            <a:off x="1371600" y="1828800"/>
            <a:ext cx="7498080" cy="4800600"/>
          </a:xfrm>
        </p:spPr>
        <p:txBody>
          <a:bodyPr/>
          <a:lstStyle/>
          <a:p>
            <a:r>
              <a:rPr lang="en-US" dirty="0">
                <a:latin typeface="Gill Sans MT" charset="0"/>
              </a:rPr>
              <a:t>Watch the pre-observation conference</a:t>
            </a:r>
          </a:p>
          <a:p>
            <a:endParaRPr lang="en-US" dirty="0">
              <a:latin typeface="Gill Sans MT" charset="0"/>
            </a:endParaRPr>
          </a:p>
          <a:p>
            <a:r>
              <a:rPr lang="en-US" dirty="0">
                <a:latin typeface="Gill Sans MT" charset="0"/>
              </a:rPr>
              <a:t>Collect evidence on your Lesson Plan form</a:t>
            </a:r>
          </a:p>
          <a:p>
            <a:endParaRPr lang="en-US" dirty="0">
              <a:latin typeface="Gill Sans MT" charset="0"/>
            </a:endParaRPr>
          </a:p>
          <a:p>
            <a:r>
              <a:rPr lang="en-US" dirty="0">
                <a:latin typeface="Gill Sans MT" charset="0"/>
              </a:rPr>
              <a:t>Write evidence only. </a:t>
            </a:r>
          </a:p>
        </p:txBody>
      </p:sp>
      <p:sp>
        <p:nvSpPr>
          <p:cNvPr id="5939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A39A8936-075E-0F47-94E3-CB699D2D192E}"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855084711"/>
      </p:ext>
    </p:extLst>
  </p:cSld>
  <p:clrMapOvr>
    <a:masterClrMapping/>
  </p:clrMapOvr>
  <p:transition xmlns:p14="http://schemas.microsoft.com/office/powerpoint/2010/main">
    <p:randomBa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lgn="ctr">
              <a:defRPr/>
            </a:pPr>
            <a:r>
              <a:rPr lang="en-US">
                <a:effectLst>
                  <a:outerShdw blurRad="38100" dist="38100" dir="2700000" algn="tl">
                    <a:srgbClr val="DDDDDD"/>
                  </a:outerShdw>
                </a:effectLst>
                <a:latin typeface="Gill Sans MT" charset="0"/>
                <a:cs typeface="+mj-cs"/>
              </a:rPr>
              <a:t>Daily Lesson Plans</a:t>
            </a:r>
          </a:p>
        </p:txBody>
      </p:sp>
      <p:sp>
        <p:nvSpPr>
          <p:cNvPr id="61442" name="Content Placeholder 2"/>
          <p:cNvSpPr>
            <a:spLocks noGrp="1"/>
          </p:cNvSpPr>
          <p:nvPr>
            <p:ph idx="1"/>
          </p:nvPr>
        </p:nvSpPr>
        <p:spPr/>
        <p:txBody>
          <a:bodyPr/>
          <a:lstStyle/>
          <a:p>
            <a:r>
              <a:rPr lang="en-US">
                <a:latin typeface="Gill Sans MT" charset="0"/>
              </a:rPr>
              <a:t>1c: What will students learn?</a:t>
            </a:r>
          </a:p>
          <a:p>
            <a:endParaRPr lang="en-US">
              <a:latin typeface="Gill Sans MT" charset="0"/>
            </a:endParaRPr>
          </a:p>
          <a:p>
            <a:r>
              <a:rPr lang="en-US">
                <a:latin typeface="Gill Sans MT" charset="0"/>
              </a:rPr>
              <a:t>1e: How will I teach it to them? </a:t>
            </a:r>
          </a:p>
          <a:p>
            <a:endParaRPr lang="en-US">
              <a:latin typeface="Gill Sans MT" charset="0"/>
            </a:endParaRPr>
          </a:p>
          <a:p>
            <a:r>
              <a:rPr lang="en-US">
                <a:latin typeface="Gill Sans MT" charset="0"/>
              </a:rPr>
              <a:t>1f: How will I measure which students learned it? </a:t>
            </a:r>
          </a:p>
        </p:txBody>
      </p:sp>
      <p:sp>
        <p:nvSpPr>
          <p:cNvPr id="6144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5D68CAF-FCBE-2643-9127-E29DCE5975F2}"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3283775373"/>
      </p:ext>
    </p:extLst>
  </p:cSld>
  <p:clrMapOvr>
    <a:masterClrMapping/>
  </p:clrMapOvr>
  <p:transition xmlns:p14="http://schemas.microsoft.com/office/powerpoint/2010/main">
    <p:randomBa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63492"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537522D7-8F60-374B-AFD6-8D51FA88468D}" type="datetime1">
              <a:rPr lang="en-US" sz="1200"/>
              <a:pPr eaLnBrk="1" hangingPunct="1"/>
              <a:t>11/16/11</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4236459082"/>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4" name="Rectangle 2050"/>
          <p:cNvSpPr>
            <a:spLocks noGrp="1" noChangeArrowheads="1"/>
          </p:cNvSpPr>
          <p:nvPr>
            <p:ph type="title"/>
          </p:nvPr>
        </p:nvSpPr>
        <p:spPr>
          <a:xfrm>
            <a:off x="1066800" y="152400"/>
            <a:ext cx="7772400" cy="914400"/>
          </a:xfrm>
        </p:spPr>
        <p:txBody>
          <a:bodyPr/>
          <a:lstStyle/>
          <a:p>
            <a:pPr eaLnBrk="1" fontAlgn="auto" hangingPunct="1">
              <a:spcAft>
                <a:spcPts val="0"/>
              </a:spcAft>
              <a:defRPr/>
            </a:pPr>
            <a:r>
              <a:rPr lang="en-US" sz="3600" b="1" u="sng" dirty="0" smtClean="0">
                <a:solidFill>
                  <a:schemeClr val="tx2">
                    <a:satMod val="130000"/>
                  </a:schemeClr>
                </a:solidFill>
                <a:latin typeface="Bookman Old Style" pitchFamily="18" charset="0"/>
                <a:ea typeface="+mj-ea"/>
                <a:cs typeface="+mj-cs"/>
              </a:rPr>
              <a:t>Types of Observation Evidence</a:t>
            </a:r>
            <a:endParaRPr lang="en-US" sz="3600" b="1" u="sng" dirty="0" smtClean="0">
              <a:solidFill>
                <a:schemeClr val="tx2">
                  <a:satMod val="130000"/>
                </a:schemeClr>
              </a:solidFill>
              <a:ea typeface="+mj-ea"/>
              <a:cs typeface="+mj-cs"/>
            </a:endParaRPr>
          </a:p>
        </p:txBody>
      </p:sp>
      <p:sp>
        <p:nvSpPr>
          <p:cNvPr id="328707" name="Rectangle 2051"/>
          <p:cNvSpPr>
            <a:spLocks noGrp="1" noChangeArrowheads="1"/>
          </p:cNvSpPr>
          <p:nvPr>
            <p:ph idx="1"/>
          </p:nvPr>
        </p:nvSpPr>
        <p:spPr>
          <a:xfrm>
            <a:off x="1066800" y="1295400"/>
            <a:ext cx="7848600" cy="5105400"/>
          </a:xfrm>
        </p:spPr>
        <p:txBody>
          <a:bodyPr/>
          <a:lstStyle/>
          <a:p>
            <a:pPr eaLnBrk="1" hangingPunct="1">
              <a:lnSpc>
                <a:spcPct val="80000"/>
              </a:lnSpc>
            </a:pPr>
            <a:r>
              <a:rPr lang="en-US" sz="2200" dirty="0">
                <a:latin typeface="Bookman Old Style" charset="0"/>
              </a:rPr>
              <a:t>Verbatim </a:t>
            </a:r>
            <a:r>
              <a:rPr lang="en-US" sz="2200" b="1" dirty="0">
                <a:solidFill>
                  <a:srgbClr val="3399FF"/>
                </a:solidFill>
                <a:latin typeface="Bookman Old Style" charset="0"/>
              </a:rPr>
              <a:t>scripting</a:t>
            </a:r>
            <a:r>
              <a:rPr lang="en-US" sz="2200" b="1" dirty="0">
                <a:latin typeface="Bookman Old Style" charset="0"/>
              </a:rPr>
              <a:t> </a:t>
            </a:r>
            <a:r>
              <a:rPr lang="en-US" sz="2200" dirty="0">
                <a:latin typeface="Bookman Old Style" charset="0"/>
              </a:rPr>
              <a:t>of teacher or student comments:</a:t>
            </a:r>
            <a:r>
              <a:rPr lang="en-US" sz="2800" dirty="0">
                <a:latin typeface="Bookman Old Style" charset="0"/>
              </a:rPr>
              <a:t> </a:t>
            </a:r>
          </a:p>
          <a:p>
            <a:pPr eaLnBrk="1" hangingPunct="1">
              <a:lnSpc>
                <a:spcPct val="80000"/>
              </a:lnSpc>
              <a:buFontTx/>
              <a:buNone/>
            </a:pPr>
            <a:r>
              <a:rPr lang="en-US" sz="1800" dirty="0">
                <a:latin typeface="Bookman Old Style" charset="0"/>
              </a:rPr>
              <a:t>	</a:t>
            </a:r>
            <a:r>
              <a:rPr lang="ja-JP" altLang="en-US" sz="1800" dirty="0">
                <a:latin typeface="Bookman Old Style" charset="0"/>
              </a:rPr>
              <a:t>“</a:t>
            </a:r>
            <a:r>
              <a:rPr lang="en-US" altLang="ja-JP" sz="1800" i="1" dirty="0">
                <a:latin typeface="Bookman Old Style" charset="0"/>
              </a:rPr>
              <a:t>Could one person from each table collect materials?</a:t>
            </a:r>
            <a:r>
              <a:rPr lang="ja-JP" altLang="en-US" sz="1800" i="1" dirty="0">
                <a:latin typeface="Bookman Old Style" charset="0"/>
              </a:rPr>
              <a:t>”</a:t>
            </a:r>
            <a:endParaRPr lang="en-US" altLang="ja-JP" sz="2400" i="1" dirty="0">
              <a:latin typeface="Bookman Old Style" charset="0"/>
            </a:endParaRPr>
          </a:p>
          <a:p>
            <a:pPr algn="ctr" eaLnBrk="1" hangingPunct="1">
              <a:lnSpc>
                <a:spcPct val="80000"/>
              </a:lnSpc>
              <a:buFontTx/>
              <a:buNone/>
            </a:pPr>
            <a:endParaRPr lang="en-US" sz="800" i="1" dirty="0">
              <a:latin typeface="Bookman Old Style" charset="0"/>
            </a:endParaRPr>
          </a:p>
          <a:p>
            <a:pPr eaLnBrk="1" hangingPunct="1">
              <a:lnSpc>
                <a:spcPct val="80000"/>
              </a:lnSpc>
            </a:pPr>
            <a:r>
              <a:rPr lang="en-US" sz="2200" b="1" dirty="0">
                <a:solidFill>
                  <a:srgbClr val="FF33CC"/>
                </a:solidFill>
                <a:latin typeface="Bookman Old Style" charset="0"/>
              </a:rPr>
              <a:t>Descriptions</a:t>
            </a:r>
            <a:r>
              <a:rPr lang="en-US" sz="2200" dirty="0">
                <a:latin typeface="Bookman Old Style" charset="0"/>
              </a:rPr>
              <a:t> of observed teacher or student behavior:</a:t>
            </a:r>
            <a:endParaRPr lang="en-US" sz="2400" dirty="0">
              <a:latin typeface="Bookman Old Style" charset="0"/>
            </a:endParaRPr>
          </a:p>
          <a:p>
            <a:pPr eaLnBrk="1" hangingPunct="1">
              <a:lnSpc>
                <a:spcPct val="60000"/>
              </a:lnSpc>
              <a:buFontTx/>
              <a:buNone/>
            </a:pPr>
            <a:r>
              <a:rPr lang="en-US" sz="2800" dirty="0">
                <a:latin typeface="Bookman Old Style" charset="0"/>
              </a:rPr>
              <a:t>	</a:t>
            </a:r>
            <a:r>
              <a:rPr lang="en-US" sz="1800" i="1" dirty="0">
                <a:latin typeface="Bookman Old Style" charset="0"/>
              </a:rPr>
              <a:t>The teacher stands by the door, greeting students as</a:t>
            </a:r>
          </a:p>
          <a:p>
            <a:pPr eaLnBrk="1" hangingPunct="1">
              <a:lnSpc>
                <a:spcPct val="60000"/>
              </a:lnSpc>
              <a:buFontTx/>
              <a:buNone/>
            </a:pPr>
            <a:r>
              <a:rPr lang="en-US" sz="1800" i="1" dirty="0">
                <a:latin typeface="Bookman Old Style" charset="0"/>
              </a:rPr>
              <a:t> 	they enter.</a:t>
            </a:r>
            <a:endParaRPr lang="en-US" sz="2000" i="1" dirty="0">
              <a:latin typeface="Bookman Old Style" charset="0"/>
            </a:endParaRPr>
          </a:p>
          <a:p>
            <a:pPr eaLnBrk="1" hangingPunct="1">
              <a:lnSpc>
                <a:spcPct val="80000"/>
              </a:lnSpc>
              <a:buFontTx/>
              <a:buNone/>
            </a:pPr>
            <a:endParaRPr lang="en-US" sz="800" i="1" dirty="0">
              <a:latin typeface="Bookman Old Style" charset="0"/>
            </a:endParaRPr>
          </a:p>
          <a:p>
            <a:pPr eaLnBrk="1" hangingPunct="1">
              <a:lnSpc>
                <a:spcPct val="80000"/>
              </a:lnSpc>
            </a:pPr>
            <a:r>
              <a:rPr lang="en-US" sz="2200" b="1" dirty="0">
                <a:solidFill>
                  <a:srgbClr val="33CC33"/>
                </a:solidFill>
                <a:latin typeface="Bookman Old Style" charset="0"/>
              </a:rPr>
              <a:t>Numeric information</a:t>
            </a:r>
            <a:r>
              <a:rPr lang="en-US" sz="2200" b="1" dirty="0">
                <a:latin typeface="Bookman Old Style" charset="0"/>
              </a:rPr>
              <a:t> </a:t>
            </a:r>
            <a:r>
              <a:rPr lang="en-US" sz="2200" dirty="0">
                <a:latin typeface="Bookman Old Style" charset="0"/>
              </a:rPr>
              <a:t>about time, student participation, resource use, etc.:</a:t>
            </a:r>
            <a:endParaRPr lang="en-US" sz="2400" dirty="0">
              <a:latin typeface="Bookman Old Style" charset="0"/>
            </a:endParaRPr>
          </a:p>
          <a:p>
            <a:pPr eaLnBrk="1" hangingPunct="1">
              <a:lnSpc>
                <a:spcPct val="70000"/>
              </a:lnSpc>
              <a:buFontTx/>
              <a:buNone/>
            </a:pPr>
            <a:r>
              <a:rPr lang="en-US" sz="2400" dirty="0">
                <a:latin typeface="Bookman Old Style" charset="0"/>
              </a:rPr>
              <a:t>	</a:t>
            </a:r>
            <a:r>
              <a:rPr lang="en-US" sz="1800" i="1" dirty="0">
                <a:latin typeface="Bookman Old Style" charset="0"/>
              </a:rPr>
              <a:t>Three students of the eighteen offer nearly all of the comments during discussion.</a:t>
            </a:r>
          </a:p>
          <a:p>
            <a:pPr eaLnBrk="1" hangingPunct="1">
              <a:lnSpc>
                <a:spcPct val="70000"/>
              </a:lnSpc>
              <a:buFontTx/>
              <a:buNone/>
            </a:pPr>
            <a:endParaRPr lang="en-US" sz="800" i="1" dirty="0">
              <a:latin typeface="Bookman Old Style" charset="0"/>
            </a:endParaRPr>
          </a:p>
          <a:p>
            <a:pPr eaLnBrk="1" hangingPunct="1">
              <a:lnSpc>
                <a:spcPct val="80000"/>
              </a:lnSpc>
            </a:pPr>
            <a:r>
              <a:rPr lang="en-US" sz="2200" dirty="0">
                <a:latin typeface="Bookman Old Style" charset="0"/>
              </a:rPr>
              <a:t>An observed aspect of the </a:t>
            </a:r>
            <a:r>
              <a:rPr lang="en-US" sz="2200" b="1" dirty="0">
                <a:solidFill>
                  <a:srgbClr val="FF0000"/>
                </a:solidFill>
                <a:latin typeface="Bookman Old Style" charset="0"/>
              </a:rPr>
              <a:t>environment</a:t>
            </a:r>
            <a:r>
              <a:rPr lang="en-US" sz="2200" dirty="0">
                <a:latin typeface="Bookman Old Style" charset="0"/>
              </a:rPr>
              <a:t>:</a:t>
            </a:r>
            <a:endParaRPr lang="en-US" sz="2800" dirty="0">
              <a:latin typeface="Bookman Old Style" charset="0"/>
            </a:endParaRPr>
          </a:p>
          <a:p>
            <a:pPr eaLnBrk="1" hangingPunct="1">
              <a:lnSpc>
                <a:spcPct val="70000"/>
              </a:lnSpc>
              <a:buFontTx/>
              <a:buNone/>
            </a:pPr>
            <a:r>
              <a:rPr lang="en-US" sz="2000" dirty="0">
                <a:latin typeface="Bookman Old Style" charset="0"/>
              </a:rPr>
              <a:t>	</a:t>
            </a:r>
            <a:r>
              <a:rPr lang="en-US" sz="1800" i="1" dirty="0">
                <a:latin typeface="Bookman Old Style" charset="0"/>
              </a:rPr>
              <a:t>The assignment is on the board for students to do while roll is taken.</a:t>
            </a:r>
            <a:r>
              <a:rPr lang="en-US" sz="1400" i="1" dirty="0">
                <a:latin typeface="Gill Sans MT" charset="0"/>
              </a:rPr>
              <a:t> </a:t>
            </a:r>
          </a:p>
          <a:p>
            <a:pPr eaLnBrk="1" hangingPunct="1">
              <a:lnSpc>
                <a:spcPct val="70000"/>
              </a:lnSpc>
              <a:buFontTx/>
              <a:buNone/>
            </a:pPr>
            <a:r>
              <a:rPr lang="en-US" sz="1400" dirty="0">
                <a:latin typeface="Gill Sans MT" charset="0"/>
              </a:rPr>
              <a:t>					</a:t>
            </a:r>
            <a:endParaRPr lang="en-US" b="1" dirty="0">
              <a:latin typeface="Gill Sans MT" charset="0"/>
            </a:endParaRPr>
          </a:p>
        </p:txBody>
      </p:sp>
      <p:sp>
        <p:nvSpPr>
          <p:cNvPr id="6553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C044BF7-559C-A441-A9EF-430B41C33FEF}" type="datetime1">
              <a:rPr lang="en-US" sz="1200"/>
              <a:pPr eaLnBrk="1" hangingPunct="1"/>
              <a:t>11/16/11</a:t>
            </a:fld>
            <a:endParaRPr lang="en-US" sz="1200"/>
          </a:p>
        </p:txBody>
      </p:sp>
      <p:sp>
        <p:nvSpPr>
          <p:cNvPr id="30725" name="Footer Placeholder 4"/>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spTree>
    <p:extLst>
      <p:ext uri="{BB962C8B-B14F-4D97-AF65-F5344CB8AC3E}">
        <p14:creationId xmlns:p14="http://schemas.microsoft.com/office/powerpoint/2010/main" val="28014330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anim calcmode="lin" valueType="num">
                                      <p:cBhvr additive="base">
                                        <p:cTn id="7" dur="500" fill="hold"/>
                                        <p:tgtEl>
                                          <p:spTgt spid="328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870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28707">
                                            <p:txEl>
                                              <p:pRg st="1" end="1"/>
                                            </p:txEl>
                                          </p:spTgt>
                                        </p:tgtEl>
                                        <p:attrNameLst>
                                          <p:attrName>style.visibility</p:attrName>
                                        </p:attrNameLst>
                                      </p:cBhvr>
                                      <p:to>
                                        <p:strVal val="visible"/>
                                      </p:to>
                                    </p:set>
                                    <p:anim calcmode="lin" valueType="num">
                                      <p:cBhvr additive="base">
                                        <p:cTn id="13" dur="500" fill="hold"/>
                                        <p:tgtEl>
                                          <p:spTgt spid="3287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870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28707">
                                            <p:txEl>
                                              <p:pRg st="3" end="3"/>
                                            </p:txEl>
                                          </p:spTgt>
                                        </p:tgtEl>
                                        <p:attrNameLst>
                                          <p:attrName>style.visibility</p:attrName>
                                        </p:attrNameLst>
                                      </p:cBhvr>
                                      <p:to>
                                        <p:strVal val="visible"/>
                                      </p:to>
                                    </p:set>
                                    <p:anim calcmode="lin" valueType="num">
                                      <p:cBhvr additive="base">
                                        <p:cTn id="19" dur="500" fill="hold"/>
                                        <p:tgtEl>
                                          <p:spTgt spid="32870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870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28707">
                                            <p:txEl>
                                              <p:pRg st="4" end="4"/>
                                            </p:txEl>
                                          </p:spTgt>
                                        </p:tgtEl>
                                        <p:attrNameLst>
                                          <p:attrName>style.visibility</p:attrName>
                                        </p:attrNameLst>
                                      </p:cBhvr>
                                      <p:to>
                                        <p:strVal val="visible"/>
                                      </p:to>
                                    </p:set>
                                    <p:anim calcmode="lin" valueType="num">
                                      <p:cBhvr additive="base">
                                        <p:cTn id="25" dur="500" fill="hold"/>
                                        <p:tgtEl>
                                          <p:spTgt spid="3287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870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328707">
                                            <p:txEl>
                                              <p:pRg st="5" end="5"/>
                                            </p:txEl>
                                          </p:spTgt>
                                        </p:tgtEl>
                                        <p:attrNameLst>
                                          <p:attrName>style.visibility</p:attrName>
                                        </p:attrNameLst>
                                      </p:cBhvr>
                                      <p:to>
                                        <p:strVal val="visible"/>
                                      </p:to>
                                    </p:set>
                                    <p:anim calcmode="lin" valueType="num">
                                      <p:cBhvr additive="base">
                                        <p:cTn id="31" dur="500" fill="hold"/>
                                        <p:tgtEl>
                                          <p:spTgt spid="32870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870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328707">
                                            <p:txEl>
                                              <p:pRg st="7" end="7"/>
                                            </p:txEl>
                                          </p:spTgt>
                                        </p:tgtEl>
                                        <p:attrNameLst>
                                          <p:attrName>style.visibility</p:attrName>
                                        </p:attrNameLst>
                                      </p:cBhvr>
                                      <p:to>
                                        <p:strVal val="visible"/>
                                      </p:to>
                                    </p:set>
                                    <p:anim calcmode="lin" valueType="num">
                                      <p:cBhvr additive="base">
                                        <p:cTn id="37" dur="500" fill="hold"/>
                                        <p:tgtEl>
                                          <p:spTgt spid="32870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8707">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328707">
                                            <p:txEl>
                                              <p:pRg st="8" end="8"/>
                                            </p:txEl>
                                          </p:spTgt>
                                        </p:tgtEl>
                                        <p:attrNameLst>
                                          <p:attrName>style.visibility</p:attrName>
                                        </p:attrNameLst>
                                      </p:cBhvr>
                                      <p:to>
                                        <p:strVal val="visible"/>
                                      </p:to>
                                    </p:set>
                                    <p:anim calcmode="lin" valueType="num">
                                      <p:cBhvr additive="base">
                                        <p:cTn id="43" dur="500" fill="hold"/>
                                        <p:tgtEl>
                                          <p:spTgt spid="328707">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28707">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328707">
                                            <p:txEl>
                                              <p:pRg st="10" end="10"/>
                                            </p:txEl>
                                          </p:spTgt>
                                        </p:tgtEl>
                                        <p:attrNameLst>
                                          <p:attrName>style.visibility</p:attrName>
                                        </p:attrNameLst>
                                      </p:cBhvr>
                                      <p:to>
                                        <p:strVal val="visible"/>
                                      </p:to>
                                    </p:set>
                                    <p:anim calcmode="lin" valueType="num">
                                      <p:cBhvr additive="base">
                                        <p:cTn id="49" dur="500" fill="hold"/>
                                        <p:tgtEl>
                                          <p:spTgt spid="328707">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28707">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328707">
                                            <p:txEl>
                                              <p:pRg st="11" end="11"/>
                                            </p:txEl>
                                          </p:spTgt>
                                        </p:tgtEl>
                                        <p:attrNameLst>
                                          <p:attrName>style.visibility</p:attrName>
                                        </p:attrNameLst>
                                      </p:cBhvr>
                                      <p:to>
                                        <p:strVal val="visible"/>
                                      </p:to>
                                    </p:set>
                                    <p:anim calcmode="lin" valueType="num">
                                      <p:cBhvr additive="base">
                                        <p:cTn id="55" dur="500" fill="hold"/>
                                        <p:tgtEl>
                                          <p:spTgt spid="328707">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28707">
                                            <p:txEl>
                                              <p:pRg st="11" end="11"/>
                                            </p:txEl>
                                          </p:spTgt>
                                        </p:tgtEl>
                                        <p:attrNameLst>
                                          <p:attrName>ppt_y</p:attrName>
                                        </p:attrNameLst>
                                      </p:cBhvr>
                                      <p:tavLst>
                                        <p:tav tm="0">
                                          <p:val>
                                            <p:strVal val="0-#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1" fill="hold" grpId="0" nodeType="clickEffect">
                                  <p:stCondLst>
                                    <p:cond delay="0"/>
                                  </p:stCondLst>
                                  <p:childTnLst>
                                    <p:set>
                                      <p:cBhvr>
                                        <p:cTn id="60" dur="1" fill="hold">
                                          <p:stCondLst>
                                            <p:cond delay="0"/>
                                          </p:stCondLst>
                                        </p:cTn>
                                        <p:tgtEl>
                                          <p:spTgt spid="328707">
                                            <p:txEl>
                                              <p:pRg st="12" end="12"/>
                                            </p:txEl>
                                          </p:spTgt>
                                        </p:tgtEl>
                                        <p:attrNameLst>
                                          <p:attrName>style.visibility</p:attrName>
                                        </p:attrNameLst>
                                      </p:cBhvr>
                                      <p:to>
                                        <p:strVal val="visible"/>
                                      </p:to>
                                    </p:set>
                                    <p:anim calcmode="lin" valueType="num">
                                      <p:cBhvr additive="base">
                                        <p:cTn id="61" dur="500" fill="hold"/>
                                        <p:tgtEl>
                                          <p:spTgt spid="328707">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28707">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build="p"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defRPr/>
            </a:pPr>
            <a:r>
              <a:rPr lang="en-US" sz="3900" dirty="0">
                <a:effectLst>
                  <a:outerShdw blurRad="38100" dist="38100" dir="2700000" algn="tl">
                    <a:srgbClr val="DDDDDD"/>
                  </a:outerShdw>
                </a:effectLst>
                <a:latin typeface="Gill Sans MT" charset="0"/>
                <a:cs typeface="+mj-cs"/>
              </a:rPr>
              <a:t>Collecting Evidence for D2, </a:t>
            </a:r>
            <a:r>
              <a:rPr lang="en-US" sz="3900" dirty="0" smtClean="0">
                <a:effectLst>
                  <a:outerShdw blurRad="38100" dist="38100" dir="2700000" algn="tl">
                    <a:srgbClr val="DDDDDD"/>
                  </a:outerShdw>
                </a:effectLst>
                <a:latin typeface="Gill Sans MT" charset="0"/>
                <a:cs typeface="+mj-cs"/>
              </a:rPr>
              <a:t>D3</a:t>
            </a:r>
            <a:br>
              <a:rPr lang="en-US" sz="3900" dirty="0" smtClean="0">
                <a:effectLst>
                  <a:outerShdw blurRad="38100" dist="38100" dir="2700000" algn="tl">
                    <a:srgbClr val="DDDDDD"/>
                  </a:outerShdw>
                </a:effectLst>
                <a:latin typeface="Gill Sans MT" charset="0"/>
                <a:cs typeface="+mj-cs"/>
              </a:rPr>
            </a:br>
            <a:r>
              <a:rPr lang="en-US" sz="3900" dirty="0" smtClean="0">
                <a:effectLst>
                  <a:outerShdw blurRad="38100" dist="38100" dir="2700000" algn="tl">
                    <a:srgbClr val="DDDDDD"/>
                  </a:outerShdw>
                </a:effectLst>
                <a:latin typeface="Gill Sans MT" charset="0"/>
              </a:rPr>
              <a:t>Worksheet #8 – Pg. 14</a:t>
            </a:r>
            <a:endParaRPr lang="en-US" sz="3900" dirty="0">
              <a:effectLst>
                <a:outerShdw blurRad="38100" dist="38100" dir="2700000" algn="tl">
                  <a:srgbClr val="DDDDDD"/>
                </a:outerShdw>
              </a:effectLst>
              <a:latin typeface="Gill Sans MT" charset="0"/>
              <a:cs typeface="+mj-cs"/>
            </a:endParaRPr>
          </a:p>
        </p:txBody>
      </p:sp>
      <p:sp>
        <p:nvSpPr>
          <p:cNvPr id="67586" name="Content Placeholder 2"/>
          <p:cNvSpPr>
            <a:spLocks noGrp="1"/>
          </p:cNvSpPr>
          <p:nvPr>
            <p:ph idx="1"/>
          </p:nvPr>
        </p:nvSpPr>
        <p:spPr>
          <a:xfrm>
            <a:off x="1447800" y="1752600"/>
            <a:ext cx="7498080" cy="4800600"/>
          </a:xfrm>
        </p:spPr>
        <p:txBody>
          <a:bodyPr/>
          <a:lstStyle/>
          <a:p>
            <a:r>
              <a:rPr lang="en-US" dirty="0">
                <a:latin typeface="Gill Sans MT" charset="0"/>
              </a:rPr>
              <a:t>Watch the lesson</a:t>
            </a:r>
          </a:p>
          <a:p>
            <a:r>
              <a:rPr lang="en-US" dirty="0">
                <a:latin typeface="Gill Sans MT" charset="0"/>
              </a:rPr>
              <a:t>Collect evidence of what you see and hear.</a:t>
            </a:r>
          </a:p>
          <a:p>
            <a:r>
              <a:rPr lang="en-US" dirty="0">
                <a:latin typeface="Gill Sans MT" charset="0"/>
              </a:rPr>
              <a:t>If you </a:t>
            </a:r>
            <a:r>
              <a:rPr lang="en-US" dirty="0" smtClean="0">
                <a:latin typeface="Gill Sans MT" charset="0"/>
              </a:rPr>
              <a:t>aren</a:t>
            </a:r>
            <a:r>
              <a:rPr lang="en-US" dirty="0" smtClean="0">
                <a:latin typeface="Gill Sans MT" charset="0"/>
              </a:rPr>
              <a:t>’</a:t>
            </a:r>
            <a:r>
              <a:rPr lang="en-US" altLang="ja-JP" dirty="0" smtClean="0">
                <a:latin typeface="Gill Sans MT" charset="0"/>
              </a:rPr>
              <a:t>t </a:t>
            </a:r>
            <a:r>
              <a:rPr lang="en-US" altLang="ja-JP" dirty="0">
                <a:latin typeface="Gill Sans MT" charset="0"/>
              </a:rPr>
              <a:t>sure where to write the evidence, just write it.</a:t>
            </a:r>
          </a:p>
          <a:p>
            <a:r>
              <a:rPr lang="en-US" dirty="0">
                <a:latin typeface="Gill Sans MT" charset="0"/>
              </a:rPr>
              <a:t>This is practice; relax</a:t>
            </a:r>
          </a:p>
        </p:txBody>
      </p:sp>
      <p:sp>
        <p:nvSpPr>
          <p:cNvPr id="67587"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3B848F3-9F59-7042-B081-B3D833D28C6C}"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pic>
        <p:nvPicPr>
          <p:cNvPr id="6" name="Picture 5"/>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1938109536"/>
      </p:ext>
    </p:extLst>
  </p:cSld>
  <p:clrMapOvr>
    <a:masterClrMapping/>
  </p:clrMapOvr>
  <p:transition xmlns:p14="http://schemas.microsoft.com/office/powerpoint/2010/main">
    <p:randomBa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371600" y="228600"/>
            <a:ext cx="8229600" cy="1169987"/>
          </a:xfrm>
        </p:spPr>
        <p:txBody>
          <a:bodyPr>
            <a:normAutofit fontScale="90000"/>
          </a:bodyPr>
          <a:lstStyle/>
          <a:p>
            <a:r>
              <a:rPr lang="en-US" sz="3600" dirty="0" smtClean="0">
                <a:latin typeface="Calibri" pitchFamily="34" charset="0"/>
                <a:cs typeface="Calibri" pitchFamily="34" charset="0"/>
              </a:rPr>
              <a:t>Next Steps – Teacher Reports and Student-Teacher Linkages (15%)</a:t>
            </a:r>
          </a:p>
        </p:txBody>
      </p:sp>
      <p:sp>
        <p:nvSpPr>
          <p:cNvPr id="26627" name="Content Placeholder 2"/>
          <p:cNvSpPr>
            <a:spLocks noGrp="1"/>
          </p:cNvSpPr>
          <p:nvPr>
            <p:ph idx="1"/>
          </p:nvPr>
        </p:nvSpPr>
        <p:spPr/>
        <p:txBody>
          <a:bodyPr/>
          <a:lstStyle/>
          <a:p>
            <a:r>
              <a:rPr lang="en-US" sz="1800" dirty="0" smtClean="0"/>
              <a:t>Teacher value-added reports for individual teachers by grade/subject/year using a robust statistical report.</a:t>
            </a:r>
          </a:p>
          <a:p>
            <a:r>
              <a:rPr lang="en-US" sz="1800" dirty="0" smtClean="0"/>
              <a:t>Teacher diagnostic reports for insight on effectiveness with students by achievement level and subgroup.</a:t>
            </a:r>
          </a:p>
          <a:p>
            <a:r>
              <a:rPr lang="en-US" sz="1800" dirty="0" smtClean="0"/>
              <a:t>Administrator summary reports for authorized users in a particular school or district.</a:t>
            </a:r>
          </a:p>
          <a:p>
            <a:r>
              <a:rPr lang="en-US" sz="1800" dirty="0" smtClean="0"/>
              <a:t>Drill down capacity to individual student-level projections based on classroom rosters.</a:t>
            </a:r>
          </a:p>
          <a:p>
            <a:r>
              <a:rPr lang="en-US" sz="1800" dirty="0" smtClean="0"/>
              <a:t>Teacher-level value-added reports require student-teacher linkages, which capture the instructor(s) responsible for a student’s learning in the tested grade/subject.  It is critical that this linkage system provide accurate information that is validated by individual teachers.</a:t>
            </a:r>
          </a:p>
          <a:p>
            <a:r>
              <a:rPr lang="en-US" sz="1800" dirty="0" smtClean="0"/>
              <a:t>Web-based teacher reporting for PSSA grades 4-8</a:t>
            </a:r>
          </a:p>
          <a:p>
            <a:r>
              <a:rPr lang="en-US" sz="1800" dirty="0" smtClean="0"/>
              <a:t>Web-based teacher reporting for PSSA grades 4-8 and Keystone Exams</a:t>
            </a:r>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Points about Evidence</a:t>
            </a:r>
          </a:p>
        </p:txBody>
      </p:sp>
      <p:sp>
        <p:nvSpPr>
          <p:cNvPr id="69634" name="Content Placeholder 2"/>
          <p:cNvSpPr>
            <a:spLocks noGrp="1"/>
          </p:cNvSpPr>
          <p:nvPr>
            <p:ph idx="1"/>
          </p:nvPr>
        </p:nvSpPr>
        <p:spPr/>
        <p:txBody>
          <a:bodyPr/>
          <a:lstStyle/>
          <a:p>
            <a:r>
              <a:rPr lang="en-US">
                <a:latin typeface="Gill Sans MT" charset="0"/>
              </a:rPr>
              <a:t>All questions are not about 3b</a:t>
            </a:r>
          </a:p>
          <a:p>
            <a:endParaRPr lang="en-US">
              <a:latin typeface="Gill Sans MT" charset="0"/>
            </a:endParaRPr>
          </a:p>
          <a:p>
            <a:r>
              <a:rPr lang="en-US">
                <a:latin typeface="Gill Sans MT" charset="0"/>
              </a:rPr>
              <a:t>Engagement is about the nature of the work and who does it</a:t>
            </a:r>
          </a:p>
          <a:p>
            <a:endParaRPr lang="en-US">
              <a:latin typeface="Gill Sans MT" charset="0"/>
            </a:endParaRPr>
          </a:p>
          <a:p>
            <a:r>
              <a:rPr lang="en-US">
                <a:latin typeface="Gill Sans MT" charset="0"/>
              </a:rPr>
              <a:t>Formative assessments should assess whether EACH student met the objectives. </a:t>
            </a:r>
          </a:p>
        </p:txBody>
      </p:sp>
      <p:sp>
        <p:nvSpPr>
          <p:cNvPr id="6963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76AFC693-462D-B544-BF7C-E0FD23BB69FF}"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507667178"/>
      </p:ext>
    </p:extLst>
  </p:cSld>
  <p:clrMapOvr>
    <a:masterClrMapping/>
  </p:clrMapOvr>
  <p:transition xmlns:p14="http://schemas.microsoft.com/office/powerpoint/2010/main">
    <p:randomBa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Take a Break</a:t>
            </a:r>
            <a:endParaRPr lang="en-US" dirty="0"/>
          </a:p>
        </p:txBody>
      </p:sp>
      <p:sp>
        <p:nvSpPr>
          <p:cNvPr id="3" name="Content Placeholder 2"/>
          <p:cNvSpPr>
            <a:spLocks noGrp="1"/>
          </p:cNvSpPr>
          <p:nvPr>
            <p:ph idx="1"/>
          </p:nvPr>
        </p:nvSpPr>
        <p:spPr/>
        <p:txBody>
          <a:bodyPr/>
          <a:lstStyle/>
          <a:p>
            <a:r>
              <a:rPr lang="en-US" dirty="0" smtClean="0"/>
              <a:t>15 minutes</a:t>
            </a:r>
            <a:endParaRPr lang="en-US" dirty="0"/>
          </a:p>
        </p:txBody>
      </p:sp>
      <p:sp>
        <p:nvSpPr>
          <p:cNvPr id="4" name="Date Placeholder 3"/>
          <p:cNvSpPr>
            <a:spLocks noGrp="1"/>
          </p:cNvSpPr>
          <p:nvPr>
            <p:ph type="dt" sz="half" idx="10"/>
          </p:nvPr>
        </p:nvSpPr>
        <p:spPr/>
        <p:txBody>
          <a:bodyPr/>
          <a:lstStyle/>
          <a:p>
            <a:pPr>
              <a:defRPr/>
            </a:pPr>
            <a:fld id="{E38AB155-1E05-724A-A7CB-CF3E1BCE24BE}" type="datetime1">
              <a:rPr lang="en-US" smtClean="0"/>
              <a:pPr>
                <a:defRPr/>
              </a:pPr>
              <a:t>11/16/11</a:t>
            </a:fld>
            <a:endParaRPr lang="en-US"/>
          </a:p>
        </p:txBody>
      </p:sp>
      <p:sp>
        <p:nvSpPr>
          <p:cNvPr id="5" name="Footer Placeholder 4"/>
          <p:cNvSpPr>
            <a:spLocks noGrp="1"/>
          </p:cNvSpPr>
          <p:nvPr>
            <p:ph type="ftr" sz="quarter" idx="11"/>
          </p:nvPr>
        </p:nvSpPr>
        <p:spPr/>
        <p:txBody>
          <a:bodyPr/>
          <a:lstStyle/>
          <a:p>
            <a:pPr>
              <a:defRPr/>
            </a:pPr>
            <a:r>
              <a:rPr lang="en-US" smtClean="0">
                <a:solidFill>
                  <a:srgbClr val="E7DEC9">
                    <a:shade val="50000"/>
                    <a:satMod val="200000"/>
                  </a:srgbClr>
                </a:solidFill>
              </a:rPr>
              <a:t>pbevan</a:t>
            </a:r>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71</a:t>
            </a:fld>
            <a:endParaRPr lang="en-US"/>
          </a:p>
        </p:txBody>
      </p:sp>
    </p:spTree>
    <p:extLst>
      <p:ext uri="{BB962C8B-B14F-4D97-AF65-F5344CB8AC3E}">
        <p14:creationId xmlns:p14="http://schemas.microsoft.com/office/powerpoint/2010/main" val="3943557439"/>
      </p:ext>
    </p:extLst>
  </p:cSld>
  <p:clrMapOvr>
    <a:masterClrMapping/>
  </p:clrMapOvr>
  <p:transition xmlns:p14="http://schemas.microsoft.com/office/powerpoint/2010/main">
    <p:randomBa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71684"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B443F88-BB81-5442-B4E4-98114FE633B5}" type="datetime1">
              <a:rPr lang="en-US" sz="1200"/>
              <a:pPr eaLnBrk="1" hangingPunct="1"/>
              <a:t>11/16/11</a:t>
            </a:fld>
            <a:endParaRPr lang="en-US" sz="1200"/>
          </a:p>
        </p:txBody>
      </p:sp>
      <p:sp>
        <p:nvSpPr>
          <p:cNvPr id="28678" name="Footer Placeholder 5"/>
          <p:cNvSpPr>
            <a:spLocks noGrp="1"/>
          </p:cNvSpPr>
          <p:nvPr>
            <p:ph type="ftr" sz="quarter" idx="11"/>
          </p:nvPr>
        </p:nvSpPr>
        <p:spPr bwMode="auto">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mtClean="0"/>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108855550"/>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lgn="ctr">
              <a:defRPr/>
            </a:pPr>
            <a:r>
              <a:rPr lang="en-US" sz="3900">
                <a:effectLst>
                  <a:outerShdw blurRad="38100" dist="38100" dir="2700000" algn="tl">
                    <a:srgbClr val="DDDDDD"/>
                  </a:outerShdw>
                </a:effectLst>
                <a:latin typeface="Gill Sans MT" charset="0"/>
                <a:cs typeface="+mj-cs"/>
              </a:rPr>
              <a:t>Mark Components of Agreement</a:t>
            </a:r>
          </a:p>
        </p:txBody>
      </p:sp>
      <p:sp>
        <p:nvSpPr>
          <p:cNvPr id="73730" name="Content Placeholder 2"/>
          <p:cNvSpPr>
            <a:spLocks noGrp="1"/>
          </p:cNvSpPr>
          <p:nvPr>
            <p:ph idx="1"/>
          </p:nvPr>
        </p:nvSpPr>
        <p:spPr/>
        <p:txBody>
          <a:bodyPr/>
          <a:lstStyle/>
          <a:p>
            <a:pPr marL="82296" indent="0">
              <a:buNone/>
            </a:pPr>
            <a:endParaRPr lang="en-US" dirty="0" smtClean="0">
              <a:latin typeface="Gill Sans MT" charset="0"/>
            </a:endParaRPr>
          </a:p>
          <a:p>
            <a:r>
              <a:rPr lang="en-US" dirty="0">
                <a:latin typeface="Gill Sans MT" charset="0"/>
              </a:rPr>
              <a:t>DO mark the components of </a:t>
            </a:r>
            <a:r>
              <a:rPr lang="en-US" dirty="0" smtClean="0">
                <a:latin typeface="Gill Sans MT" charset="0"/>
              </a:rPr>
              <a:t>agreement</a:t>
            </a:r>
          </a:p>
          <a:p>
            <a:pPr marL="82296" indent="0">
              <a:buNone/>
            </a:pPr>
            <a:endParaRPr lang="en-US" dirty="0">
              <a:latin typeface="Gill Sans MT" charset="0"/>
            </a:endParaRPr>
          </a:p>
          <a:p>
            <a:r>
              <a:rPr lang="en-US" dirty="0" smtClean="0">
                <a:latin typeface="Gill Sans MT" charset="0"/>
              </a:rPr>
              <a:t>Do </a:t>
            </a:r>
            <a:r>
              <a:rPr lang="en-US" dirty="0">
                <a:latin typeface="Gill Sans MT" charset="0"/>
              </a:rPr>
              <a:t>NOT mark components with which you are not in agreement</a:t>
            </a:r>
          </a:p>
          <a:p>
            <a:endParaRPr lang="en-US" dirty="0">
              <a:latin typeface="Gill Sans MT" charset="0"/>
            </a:endParaRPr>
          </a:p>
          <a:p>
            <a:endParaRPr lang="en-US" dirty="0">
              <a:latin typeface="Gill Sans MT" charset="0"/>
            </a:endParaRPr>
          </a:p>
        </p:txBody>
      </p:sp>
      <p:sp>
        <p:nvSpPr>
          <p:cNvPr id="7373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FEC6E510-651D-7846-94B5-28A7EEC889C1}"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dirty="0" err="1" smtClean="0"/>
              <a:t>PBevan</a:t>
            </a:r>
            <a:r>
              <a:rPr lang="en-US" dirty="0" smtClean="0"/>
              <a:t>, D.ED</a:t>
            </a:r>
            <a:endParaRPr lang="en-US" dirty="0"/>
          </a:p>
        </p:txBody>
      </p:sp>
    </p:spTree>
    <p:extLst>
      <p:ext uri="{BB962C8B-B14F-4D97-AF65-F5344CB8AC3E}">
        <p14:creationId xmlns:p14="http://schemas.microsoft.com/office/powerpoint/2010/main" val="404936341"/>
      </p:ext>
    </p:extLst>
  </p:cSld>
  <p:clrMapOvr>
    <a:masterClrMapping/>
  </p:clrMapOvr>
  <p:transition xmlns:p14="http://schemas.microsoft.com/office/powerpoint/2010/main">
    <p:randomBa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a:defRPr/>
            </a:pPr>
            <a:r>
              <a:rPr lang="en-US">
                <a:effectLst>
                  <a:outerShdw blurRad="38100" dist="38100" dir="2700000" algn="tl">
                    <a:srgbClr val="DDDDDD"/>
                  </a:outerShdw>
                </a:effectLst>
                <a:latin typeface="Gill Sans MT" charset="0"/>
                <a:cs typeface="+mj-cs"/>
              </a:rPr>
              <a:t>Concluding about the Lesson</a:t>
            </a:r>
          </a:p>
        </p:txBody>
      </p:sp>
      <p:sp>
        <p:nvSpPr>
          <p:cNvPr id="75778" name="Content Placeholder 2"/>
          <p:cNvSpPr>
            <a:spLocks noGrp="1"/>
          </p:cNvSpPr>
          <p:nvPr>
            <p:ph idx="1"/>
          </p:nvPr>
        </p:nvSpPr>
        <p:spPr>
          <a:xfrm>
            <a:off x="1447800" y="1905000"/>
            <a:ext cx="7498080" cy="4800600"/>
          </a:xfrm>
        </p:spPr>
        <p:txBody>
          <a:bodyPr/>
          <a:lstStyle/>
          <a:p>
            <a:pPr marL="82550" indent="0">
              <a:buFont typeface="Wingdings 2" charset="0"/>
              <a:buNone/>
            </a:pPr>
            <a:r>
              <a:rPr lang="en-US" dirty="0">
                <a:latin typeface="Gill Sans MT" charset="0"/>
              </a:rPr>
              <a:t>Where did your group mark the lesson at or above proficient?</a:t>
            </a:r>
          </a:p>
          <a:p>
            <a:pPr marL="82550" indent="0">
              <a:buFont typeface="Wingdings 2" charset="0"/>
              <a:buNone/>
            </a:pPr>
            <a:endParaRPr lang="en-US" dirty="0">
              <a:latin typeface="Gill Sans MT" charset="0"/>
            </a:endParaRPr>
          </a:p>
          <a:p>
            <a:pPr marL="82550" indent="0">
              <a:buFont typeface="Wingdings 2" charset="0"/>
              <a:buNone/>
            </a:pPr>
            <a:r>
              <a:rPr lang="en-US" dirty="0">
                <a:latin typeface="Gill Sans MT" charset="0"/>
              </a:rPr>
              <a:t>Where did your group mark below proficient? </a:t>
            </a:r>
          </a:p>
        </p:txBody>
      </p:sp>
      <p:sp>
        <p:nvSpPr>
          <p:cNvPr id="7577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fld id="{41882007-ED43-0241-9470-CBFAC4B223F5}" type="datetime1">
              <a:rPr lang="en-US" sz="1200">
                <a:solidFill>
                  <a:srgbClr val="B5A788"/>
                </a:solidFill>
              </a:rPr>
              <a:pPr eaLnBrk="1" hangingPunct="1"/>
              <a:t>11/16/11</a:t>
            </a:fld>
            <a:endParaRPr lang="en-US" sz="1200">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graphicFrame>
        <p:nvGraphicFramePr>
          <p:cNvPr id="6" name="Content Placeholder 6"/>
          <p:cNvGraphicFramePr>
            <a:graphicFrameLocks/>
          </p:cNvGraphicFramePr>
          <p:nvPr>
            <p:extLst>
              <p:ext uri="{D42A27DB-BD31-4B8C-83A1-F6EECF244321}">
                <p14:modId xmlns:p14="http://schemas.microsoft.com/office/powerpoint/2010/main" val="695349414"/>
              </p:ext>
            </p:extLst>
          </p:nvPr>
        </p:nvGraphicFramePr>
        <p:xfrm>
          <a:off x="356668" y="318605"/>
          <a:ext cx="8482531"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7273631"/>
      </p:ext>
    </p:extLst>
  </p:cSld>
  <p:clrMapOvr>
    <a:masterClrMapping/>
  </p:clrMapOvr>
  <p:transition xmlns:p14="http://schemas.microsoft.com/office/powerpoint/2010/main">
    <p:randomBa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9221"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0D005A63-2309-1645-B2D2-1940A1091140}" type="datetime1">
              <a:rPr lang="en-US"/>
              <a:pPr/>
              <a:t>11/16/11</a:t>
            </a:fld>
            <a:endParaRPr lang="en-US"/>
          </a:p>
        </p:txBody>
      </p:sp>
      <p:sp>
        <p:nvSpPr>
          <p:cNvPr id="9222"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120985357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4" name="Rectangle 2050"/>
          <p:cNvSpPr>
            <a:spLocks noGrp="1" noChangeArrowheads="1"/>
          </p:cNvSpPr>
          <p:nvPr>
            <p:ph type="title"/>
          </p:nvPr>
        </p:nvSpPr>
        <p:spPr>
          <a:xfrm>
            <a:off x="1066800" y="152400"/>
            <a:ext cx="7772400" cy="914400"/>
          </a:xfrm>
        </p:spPr>
        <p:txBody>
          <a:bodyPr/>
          <a:lstStyle/>
          <a:p>
            <a:pPr eaLnBrk="1" fontAlgn="auto" hangingPunct="1">
              <a:spcAft>
                <a:spcPts val="0"/>
              </a:spcAft>
              <a:defRPr/>
            </a:pPr>
            <a:r>
              <a:rPr lang="en-US" sz="3600" b="1" u="sng" dirty="0" smtClean="0">
                <a:solidFill>
                  <a:schemeClr val="tx2">
                    <a:satMod val="130000"/>
                  </a:schemeClr>
                </a:solidFill>
                <a:latin typeface="Bookman Old Style" pitchFamily="18" charset="0"/>
                <a:ea typeface="+mj-ea"/>
              </a:rPr>
              <a:t>Types of Observation Evidence</a:t>
            </a:r>
            <a:endParaRPr lang="en-US" sz="3600" b="1" u="sng" dirty="0" smtClean="0">
              <a:solidFill>
                <a:schemeClr val="tx2">
                  <a:satMod val="130000"/>
                </a:schemeClr>
              </a:solidFill>
              <a:ea typeface="+mj-ea"/>
            </a:endParaRPr>
          </a:p>
        </p:txBody>
      </p:sp>
      <p:sp>
        <p:nvSpPr>
          <p:cNvPr id="328707" name="Rectangle 2051"/>
          <p:cNvSpPr>
            <a:spLocks noGrp="1" noChangeArrowheads="1"/>
          </p:cNvSpPr>
          <p:nvPr>
            <p:ph idx="1"/>
          </p:nvPr>
        </p:nvSpPr>
        <p:spPr>
          <a:xfrm>
            <a:off x="1143000" y="1219200"/>
            <a:ext cx="7848600" cy="5105400"/>
          </a:xfrm>
        </p:spPr>
        <p:txBody>
          <a:bodyPr>
            <a:normAutofit/>
          </a:bodyPr>
          <a:lstStyle/>
          <a:p>
            <a:pPr eaLnBrk="1" hangingPunct="1">
              <a:lnSpc>
                <a:spcPct val="80000"/>
              </a:lnSpc>
            </a:pPr>
            <a:r>
              <a:rPr lang="en-US" sz="2200" b="1" dirty="0">
                <a:latin typeface="Bookman Old Style" charset="0"/>
              </a:rPr>
              <a:t>Verbatim </a:t>
            </a:r>
            <a:r>
              <a:rPr lang="en-US" sz="2200" b="1" dirty="0">
                <a:solidFill>
                  <a:srgbClr val="3399FF"/>
                </a:solidFill>
                <a:latin typeface="Bookman Old Style" charset="0"/>
              </a:rPr>
              <a:t>scripting</a:t>
            </a:r>
            <a:r>
              <a:rPr lang="en-US" sz="2200" b="1" dirty="0">
                <a:latin typeface="Bookman Old Style" charset="0"/>
              </a:rPr>
              <a:t> of teacher or student comments:</a:t>
            </a:r>
            <a:r>
              <a:rPr lang="en-US" sz="2800" dirty="0">
                <a:latin typeface="Bookman Old Style" charset="0"/>
              </a:rPr>
              <a:t> </a:t>
            </a:r>
          </a:p>
          <a:p>
            <a:pPr eaLnBrk="1" hangingPunct="1">
              <a:lnSpc>
                <a:spcPct val="80000"/>
              </a:lnSpc>
              <a:buFontTx/>
              <a:buNone/>
            </a:pPr>
            <a:r>
              <a:rPr lang="en-US" sz="1800" dirty="0">
                <a:latin typeface="Bookman Old Style" charset="0"/>
              </a:rPr>
              <a:t>	</a:t>
            </a:r>
            <a:r>
              <a:rPr lang="ja-JP" altLang="en-US" sz="1800" dirty="0">
                <a:latin typeface="Bookman Old Style" charset="0"/>
              </a:rPr>
              <a:t>“</a:t>
            </a:r>
            <a:r>
              <a:rPr lang="en-US" sz="1800" b="1" i="1" dirty="0">
                <a:latin typeface="Bookman Old Style" charset="0"/>
              </a:rPr>
              <a:t>Could one person from each table collect materials?</a:t>
            </a:r>
            <a:r>
              <a:rPr lang="ja-JP" altLang="en-US" sz="1800" b="1" i="1" dirty="0">
                <a:latin typeface="Bookman Old Style" charset="0"/>
              </a:rPr>
              <a:t>”</a:t>
            </a:r>
            <a:endParaRPr lang="en-US" sz="2400" b="1" i="1" dirty="0">
              <a:latin typeface="Bookman Old Style" charset="0"/>
            </a:endParaRPr>
          </a:p>
          <a:p>
            <a:pPr algn="ctr" eaLnBrk="1" hangingPunct="1">
              <a:lnSpc>
                <a:spcPct val="80000"/>
              </a:lnSpc>
              <a:buFontTx/>
              <a:buNone/>
            </a:pPr>
            <a:endParaRPr lang="en-US" sz="800" b="1" i="1" dirty="0">
              <a:latin typeface="Bookman Old Style" charset="0"/>
            </a:endParaRPr>
          </a:p>
          <a:p>
            <a:pPr eaLnBrk="1" hangingPunct="1">
              <a:lnSpc>
                <a:spcPct val="80000"/>
              </a:lnSpc>
            </a:pPr>
            <a:r>
              <a:rPr lang="en-US" sz="2200" b="1" dirty="0">
                <a:solidFill>
                  <a:srgbClr val="FF33CC"/>
                </a:solidFill>
                <a:latin typeface="Bookman Old Style" charset="0"/>
              </a:rPr>
              <a:t>Descriptions</a:t>
            </a:r>
            <a:r>
              <a:rPr lang="en-US" sz="2200" b="1" dirty="0">
                <a:latin typeface="Bookman Old Style" charset="0"/>
              </a:rPr>
              <a:t> of observed teacher or student behavior</a:t>
            </a:r>
            <a:r>
              <a:rPr lang="en-US" sz="2200" dirty="0">
                <a:latin typeface="Bookman Old Style" charset="0"/>
              </a:rPr>
              <a:t>:</a:t>
            </a:r>
            <a:endParaRPr lang="en-US" sz="2400" dirty="0">
              <a:latin typeface="Bookman Old Style" charset="0"/>
            </a:endParaRPr>
          </a:p>
          <a:p>
            <a:pPr eaLnBrk="1" hangingPunct="1">
              <a:lnSpc>
                <a:spcPct val="60000"/>
              </a:lnSpc>
              <a:buFontTx/>
              <a:buNone/>
            </a:pPr>
            <a:r>
              <a:rPr lang="en-US" sz="2800" dirty="0">
                <a:latin typeface="Bookman Old Style" charset="0"/>
              </a:rPr>
              <a:t>	</a:t>
            </a:r>
            <a:r>
              <a:rPr lang="en-US" sz="1800" b="1" i="1" dirty="0">
                <a:latin typeface="Bookman Old Style" charset="0"/>
              </a:rPr>
              <a:t>The teacher stands by the door, greeting students as</a:t>
            </a:r>
          </a:p>
          <a:p>
            <a:pPr eaLnBrk="1" hangingPunct="1">
              <a:lnSpc>
                <a:spcPct val="60000"/>
              </a:lnSpc>
              <a:buFontTx/>
              <a:buNone/>
            </a:pPr>
            <a:r>
              <a:rPr lang="en-US" sz="1800" b="1" i="1" dirty="0">
                <a:latin typeface="Bookman Old Style" charset="0"/>
              </a:rPr>
              <a:t> 	they enter.</a:t>
            </a:r>
            <a:endParaRPr lang="en-US" sz="2000" b="1" i="1" dirty="0">
              <a:latin typeface="Bookman Old Style" charset="0"/>
            </a:endParaRPr>
          </a:p>
          <a:p>
            <a:pPr eaLnBrk="1" hangingPunct="1">
              <a:lnSpc>
                <a:spcPct val="80000"/>
              </a:lnSpc>
              <a:buFontTx/>
              <a:buNone/>
            </a:pPr>
            <a:endParaRPr lang="en-US" sz="800" b="1" i="1" dirty="0">
              <a:latin typeface="Bookman Old Style" charset="0"/>
            </a:endParaRPr>
          </a:p>
          <a:p>
            <a:pPr eaLnBrk="1" hangingPunct="1">
              <a:lnSpc>
                <a:spcPct val="80000"/>
              </a:lnSpc>
            </a:pPr>
            <a:r>
              <a:rPr lang="en-US" sz="2200" b="1" dirty="0">
                <a:solidFill>
                  <a:srgbClr val="33CC33"/>
                </a:solidFill>
                <a:latin typeface="Bookman Old Style" charset="0"/>
              </a:rPr>
              <a:t>Numeric information</a:t>
            </a:r>
            <a:r>
              <a:rPr lang="en-US" sz="2200" b="1" dirty="0">
                <a:latin typeface="Bookman Old Style" charset="0"/>
              </a:rPr>
              <a:t> about time, student participation, resource use, etc.:</a:t>
            </a:r>
            <a:endParaRPr lang="en-US" sz="2400" dirty="0">
              <a:latin typeface="Bookman Old Style" charset="0"/>
            </a:endParaRPr>
          </a:p>
          <a:p>
            <a:pPr eaLnBrk="1" hangingPunct="1">
              <a:lnSpc>
                <a:spcPct val="70000"/>
              </a:lnSpc>
              <a:buFontTx/>
              <a:buNone/>
            </a:pPr>
            <a:r>
              <a:rPr lang="en-US" sz="2400" dirty="0">
                <a:latin typeface="Bookman Old Style" charset="0"/>
              </a:rPr>
              <a:t>	</a:t>
            </a:r>
            <a:r>
              <a:rPr lang="en-US" sz="1800" b="1" i="1" dirty="0">
                <a:latin typeface="Bookman Old Style" charset="0"/>
              </a:rPr>
              <a:t>Three students of the eighteen offer nearly all of the comments during discussion.</a:t>
            </a:r>
          </a:p>
          <a:p>
            <a:pPr eaLnBrk="1" hangingPunct="1">
              <a:lnSpc>
                <a:spcPct val="70000"/>
              </a:lnSpc>
              <a:buFontTx/>
              <a:buNone/>
            </a:pPr>
            <a:endParaRPr lang="en-US" sz="800" b="1" i="1" dirty="0">
              <a:latin typeface="Bookman Old Style" charset="0"/>
            </a:endParaRPr>
          </a:p>
          <a:p>
            <a:pPr eaLnBrk="1" hangingPunct="1">
              <a:lnSpc>
                <a:spcPct val="80000"/>
              </a:lnSpc>
            </a:pPr>
            <a:r>
              <a:rPr lang="en-US" sz="2200" b="1" dirty="0">
                <a:latin typeface="Bookman Old Style" charset="0"/>
              </a:rPr>
              <a:t>An observed aspect of the </a:t>
            </a:r>
            <a:r>
              <a:rPr lang="en-US" sz="2200" b="1" dirty="0">
                <a:solidFill>
                  <a:srgbClr val="FF0000"/>
                </a:solidFill>
                <a:latin typeface="Bookman Old Style" charset="0"/>
              </a:rPr>
              <a:t>environment</a:t>
            </a:r>
            <a:r>
              <a:rPr lang="en-US" sz="2200" b="1" dirty="0">
                <a:latin typeface="Bookman Old Style" charset="0"/>
              </a:rPr>
              <a:t>:</a:t>
            </a:r>
            <a:endParaRPr lang="en-US" sz="2800" dirty="0">
              <a:latin typeface="Bookman Old Style" charset="0"/>
            </a:endParaRPr>
          </a:p>
          <a:p>
            <a:pPr eaLnBrk="1" hangingPunct="1">
              <a:lnSpc>
                <a:spcPct val="70000"/>
              </a:lnSpc>
              <a:buFontTx/>
              <a:buNone/>
            </a:pPr>
            <a:r>
              <a:rPr lang="en-US" sz="2000" dirty="0">
                <a:latin typeface="Bookman Old Style" charset="0"/>
              </a:rPr>
              <a:t>	</a:t>
            </a:r>
            <a:r>
              <a:rPr lang="en-US" sz="1800" b="1" i="1" dirty="0">
                <a:latin typeface="Bookman Old Style" charset="0"/>
              </a:rPr>
              <a:t>The assignment is on the board for students to do while roll is taken.</a:t>
            </a:r>
            <a:r>
              <a:rPr lang="en-US" sz="1400" b="1" i="1" dirty="0">
                <a:latin typeface="Gill Sans MT" charset="0"/>
              </a:rPr>
              <a:t> </a:t>
            </a:r>
          </a:p>
          <a:p>
            <a:pPr eaLnBrk="1" hangingPunct="1">
              <a:lnSpc>
                <a:spcPct val="70000"/>
              </a:lnSpc>
              <a:buFontTx/>
              <a:buNone/>
            </a:pPr>
            <a:r>
              <a:rPr lang="en-US" sz="1400" dirty="0">
                <a:latin typeface="Gill Sans MT" charset="0"/>
              </a:rPr>
              <a:t>					</a:t>
            </a:r>
            <a:endParaRPr lang="en-US" b="1" dirty="0">
              <a:latin typeface="Gill Sans MT" charset="0"/>
            </a:endParaRPr>
          </a:p>
        </p:txBody>
      </p:sp>
      <p:sp>
        <p:nvSpPr>
          <p:cNvPr id="10244"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D1EBB0BE-3CA1-5A47-888D-2C1EBF6D2D9C}" type="datetime1">
              <a:rPr lang="en-US"/>
              <a:pPr/>
              <a:t>11/16/11</a:t>
            </a:fld>
            <a:endParaRPr lang="en-US"/>
          </a:p>
        </p:txBody>
      </p:sp>
      <p:sp>
        <p:nvSpPr>
          <p:cNvPr id="10245"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
        <p:nvSpPr>
          <p:cNvPr id="10246" name="Text Box 2052"/>
          <p:cNvSpPr txBox="1">
            <a:spLocks noChangeArrowheads="1"/>
          </p:cNvSpPr>
          <p:nvPr/>
        </p:nvSpPr>
        <p:spPr bwMode="auto">
          <a:xfrm>
            <a:off x="4368800" y="6096000"/>
            <a:ext cx="584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pPr algn="ctr"/>
            <a:r>
              <a:rPr lang="en-US" sz="1200">
                <a:latin typeface="Times New Roman" charset="0"/>
              </a:rPr>
              <a:t>2.2-A</a:t>
            </a:r>
          </a:p>
        </p:txBody>
      </p:sp>
      <p:pic>
        <p:nvPicPr>
          <p:cNvPr id="8" name="Picture 7"/>
          <p:cNvPicPr>
            <a:picLocks noChangeAspect="1"/>
          </p:cNvPicPr>
          <p:nvPr/>
        </p:nvPicPr>
        <p:blipFill>
          <a:blip r:embed="rId3"/>
          <a:stretch>
            <a:fillRect/>
          </a:stretch>
        </p:blipFill>
        <p:spPr>
          <a:xfrm>
            <a:off x="80772" y="5943600"/>
            <a:ext cx="833628" cy="833628"/>
          </a:xfrm>
          <a:prstGeom prst="rect">
            <a:avLst/>
          </a:prstGeom>
        </p:spPr>
      </p:pic>
    </p:spTree>
    <p:extLst>
      <p:ext uri="{BB962C8B-B14F-4D97-AF65-F5344CB8AC3E}">
        <p14:creationId xmlns:p14="http://schemas.microsoft.com/office/powerpoint/2010/main" val="3789156163"/>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anim calcmode="lin" valueType="num">
                                      <p:cBhvr additive="base">
                                        <p:cTn id="7" dur="500" fill="hold"/>
                                        <p:tgtEl>
                                          <p:spTgt spid="328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870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28707">
                                            <p:txEl>
                                              <p:pRg st="1" end="1"/>
                                            </p:txEl>
                                          </p:spTgt>
                                        </p:tgtEl>
                                        <p:attrNameLst>
                                          <p:attrName>style.visibility</p:attrName>
                                        </p:attrNameLst>
                                      </p:cBhvr>
                                      <p:to>
                                        <p:strVal val="visible"/>
                                      </p:to>
                                    </p:set>
                                    <p:anim calcmode="lin" valueType="num">
                                      <p:cBhvr additive="base">
                                        <p:cTn id="13" dur="500" fill="hold"/>
                                        <p:tgtEl>
                                          <p:spTgt spid="3287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870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28707">
                                            <p:txEl>
                                              <p:pRg st="3" end="3"/>
                                            </p:txEl>
                                          </p:spTgt>
                                        </p:tgtEl>
                                        <p:attrNameLst>
                                          <p:attrName>style.visibility</p:attrName>
                                        </p:attrNameLst>
                                      </p:cBhvr>
                                      <p:to>
                                        <p:strVal val="visible"/>
                                      </p:to>
                                    </p:set>
                                    <p:anim calcmode="lin" valueType="num">
                                      <p:cBhvr additive="base">
                                        <p:cTn id="19" dur="500" fill="hold"/>
                                        <p:tgtEl>
                                          <p:spTgt spid="32870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870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28707">
                                            <p:txEl>
                                              <p:pRg st="4" end="4"/>
                                            </p:txEl>
                                          </p:spTgt>
                                        </p:tgtEl>
                                        <p:attrNameLst>
                                          <p:attrName>style.visibility</p:attrName>
                                        </p:attrNameLst>
                                      </p:cBhvr>
                                      <p:to>
                                        <p:strVal val="visible"/>
                                      </p:to>
                                    </p:set>
                                    <p:anim calcmode="lin" valueType="num">
                                      <p:cBhvr additive="base">
                                        <p:cTn id="25" dur="500" fill="hold"/>
                                        <p:tgtEl>
                                          <p:spTgt spid="3287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870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328707">
                                            <p:txEl>
                                              <p:pRg st="5" end="5"/>
                                            </p:txEl>
                                          </p:spTgt>
                                        </p:tgtEl>
                                        <p:attrNameLst>
                                          <p:attrName>style.visibility</p:attrName>
                                        </p:attrNameLst>
                                      </p:cBhvr>
                                      <p:to>
                                        <p:strVal val="visible"/>
                                      </p:to>
                                    </p:set>
                                    <p:anim calcmode="lin" valueType="num">
                                      <p:cBhvr additive="base">
                                        <p:cTn id="31" dur="500" fill="hold"/>
                                        <p:tgtEl>
                                          <p:spTgt spid="32870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870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328707">
                                            <p:txEl>
                                              <p:pRg st="7" end="7"/>
                                            </p:txEl>
                                          </p:spTgt>
                                        </p:tgtEl>
                                        <p:attrNameLst>
                                          <p:attrName>style.visibility</p:attrName>
                                        </p:attrNameLst>
                                      </p:cBhvr>
                                      <p:to>
                                        <p:strVal val="visible"/>
                                      </p:to>
                                    </p:set>
                                    <p:anim calcmode="lin" valueType="num">
                                      <p:cBhvr additive="base">
                                        <p:cTn id="37" dur="500" fill="hold"/>
                                        <p:tgtEl>
                                          <p:spTgt spid="32870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8707">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328707">
                                            <p:txEl>
                                              <p:pRg st="8" end="8"/>
                                            </p:txEl>
                                          </p:spTgt>
                                        </p:tgtEl>
                                        <p:attrNameLst>
                                          <p:attrName>style.visibility</p:attrName>
                                        </p:attrNameLst>
                                      </p:cBhvr>
                                      <p:to>
                                        <p:strVal val="visible"/>
                                      </p:to>
                                    </p:set>
                                    <p:anim calcmode="lin" valueType="num">
                                      <p:cBhvr additive="base">
                                        <p:cTn id="43" dur="500" fill="hold"/>
                                        <p:tgtEl>
                                          <p:spTgt spid="328707">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28707">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328707">
                                            <p:txEl>
                                              <p:pRg st="10" end="10"/>
                                            </p:txEl>
                                          </p:spTgt>
                                        </p:tgtEl>
                                        <p:attrNameLst>
                                          <p:attrName>style.visibility</p:attrName>
                                        </p:attrNameLst>
                                      </p:cBhvr>
                                      <p:to>
                                        <p:strVal val="visible"/>
                                      </p:to>
                                    </p:set>
                                    <p:anim calcmode="lin" valueType="num">
                                      <p:cBhvr additive="base">
                                        <p:cTn id="49" dur="500" fill="hold"/>
                                        <p:tgtEl>
                                          <p:spTgt spid="328707">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28707">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328707">
                                            <p:txEl>
                                              <p:pRg st="11" end="11"/>
                                            </p:txEl>
                                          </p:spTgt>
                                        </p:tgtEl>
                                        <p:attrNameLst>
                                          <p:attrName>style.visibility</p:attrName>
                                        </p:attrNameLst>
                                      </p:cBhvr>
                                      <p:to>
                                        <p:strVal val="visible"/>
                                      </p:to>
                                    </p:set>
                                    <p:anim calcmode="lin" valueType="num">
                                      <p:cBhvr additive="base">
                                        <p:cTn id="55" dur="500" fill="hold"/>
                                        <p:tgtEl>
                                          <p:spTgt spid="328707">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28707">
                                            <p:txEl>
                                              <p:pRg st="11" end="11"/>
                                            </p:txEl>
                                          </p:spTgt>
                                        </p:tgtEl>
                                        <p:attrNameLst>
                                          <p:attrName>ppt_y</p:attrName>
                                        </p:attrNameLst>
                                      </p:cBhvr>
                                      <p:tavLst>
                                        <p:tav tm="0">
                                          <p:val>
                                            <p:strVal val="0-#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1" fill="hold" grpId="0" nodeType="clickEffect">
                                  <p:stCondLst>
                                    <p:cond delay="0"/>
                                  </p:stCondLst>
                                  <p:childTnLst>
                                    <p:set>
                                      <p:cBhvr>
                                        <p:cTn id="60" dur="1" fill="hold">
                                          <p:stCondLst>
                                            <p:cond delay="0"/>
                                          </p:stCondLst>
                                        </p:cTn>
                                        <p:tgtEl>
                                          <p:spTgt spid="328707">
                                            <p:txEl>
                                              <p:pRg st="12" end="12"/>
                                            </p:txEl>
                                          </p:spTgt>
                                        </p:tgtEl>
                                        <p:attrNameLst>
                                          <p:attrName>style.visibility</p:attrName>
                                        </p:attrNameLst>
                                      </p:cBhvr>
                                      <p:to>
                                        <p:strVal val="visible"/>
                                      </p:to>
                                    </p:set>
                                    <p:anim calcmode="lin" valueType="num">
                                      <p:cBhvr additive="base">
                                        <p:cTn id="61" dur="500" fill="hold"/>
                                        <p:tgtEl>
                                          <p:spTgt spid="328707">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28707">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build="p"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1026"/>
          <p:cNvSpPr>
            <a:spLocks noGrp="1" noChangeArrowheads="1"/>
          </p:cNvSpPr>
          <p:nvPr>
            <p:ph type="title"/>
          </p:nvPr>
        </p:nvSpPr>
        <p:spPr>
          <a:xfrm>
            <a:off x="1066800" y="533400"/>
            <a:ext cx="7772400" cy="1143000"/>
          </a:xfrm>
        </p:spPr>
        <p:txBody>
          <a:bodyPr vert="horz" wrap="square" lIns="91440" tIns="45720" rIns="91440" bIns="45720" numCol="1" anchorCtr="0" compatLnSpc="1">
            <a:prstTxWarp prst="textNoShape">
              <a:avLst/>
            </a:prstTxWarp>
          </a:bodyPr>
          <a:lstStyle/>
          <a:p>
            <a:pPr eaLnBrk="1" hangingPunct="1"/>
            <a:r>
              <a:rPr lang="en-US" sz="4100" b="1" dirty="0">
                <a:effectLst>
                  <a:outerShdw blurRad="38100" dist="38100" dir="2700000" algn="tl">
                    <a:srgbClr val="DDDDDD"/>
                  </a:outerShdw>
                </a:effectLst>
                <a:latin typeface="Gill Sans MT" charset="0"/>
              </a:rPr>
              <a:t>Building Evaluator Reliability</a:t>
            </a:r>
          </a:p>
        </p:txBody>
      </p:sp>
      <p:sp>
        <p:nvSpPr>
          <p:cNvPr id="26629" name="Rectangle 1027"/>
          <p:cNvSpPr>
            <a:spLocks noGrp="1" noChangeArrowheads="1"/>
          </p:cNvSpPr>
          <p:nvPr>
            <p:ph idx="1"/>
          </p:nvPr>
        </p:nvSpPr>
        <p:spPr>
          <a:xfrm>
            <a:off x="1143000" y="1905000"/>
            <a:ext cx="7267575" cy="3325813"/>
          </a:xfrm>
        </p:spPr>
        <p:txBody>
          <a:bodyPr>
            <a:normAutofit lnSpcReduction="10000"/>
          </a:bodyPr>
          <a:lstStyle/>
          <a:p>
            <a:pPr marL="365760" indent="-283464" eaLnBrk="1" fontAlgn="auto" hangingPunct="1">
              <a:spcAft>
                <a:spcPts val="0"/>
              </a:spcAft>
              <a:buFont typeface="Wingdings 2"/>
              <a:buChar char=""/>
              <a:defRPr/>
            </a:pPr>
            <a:r>
              <a:rPr lang="en-US" b="1" dirty="0" smtClean="0">
                <a:ea typeface="+mn-ea"/>
              </a:rPr>
              <a:t>Reliability refers to similarity of conclusion/</a:t>
            </a:r>
            <a:r>
              <a:rPr lang="en-US" b="1" dirty="0" smtClean="0">
                <a:solidFill>
                  <a:srgbClr val="3399FF"/>
                </a:solidFill>
                <a:ea typeface="+mn-ea"/>
              </a:rPr>
              <a:t>consistency</a:t>
            </a:r>
          </a:p>
          <a:p>
            <a:pPr marL="365760" indent="-283464" eaLnBrk="1" fontAlgn="auto" hangingPunct="1">
              <a:spcAft>
                <a:spcPts val="0"/>
              </a:spcAft>
              <a:buFont typeface="Wingdings 2"/>
              <a:buChar char=""/>
              <a:defRPr/>
            </a:pPr>
            <a:r>
              <a:rPr lang="en-US" b="1" dirty="0" smtClean="0">
                <a:ea typeface="+mn-ea"/>
              </a:rPr>
              <a:t>Consistency is a function of </a:t>
            </a:r>
            <a:r>
              <a:rPr lang="en-US" b="1" dirty="0" smtClean="0">
                <a:solidFill>
                  <a:srgbClr val="6600FF"/>
                </a:solidFill>
                <a:ea typeface="+mn-ea"/>
              </a:rPr>
              <a:t>consensus-building</a:t>
            </a:r>
            <a:r>
              <a:rPr lang="en-US" b="1" dirty="0" smtClean="0">
                <a:ea typeface="+mn-ea"/>
              </a:rPr>
              <a:t> activities</a:t>
            </a:r>
          </a:p>
          <a:p>
            <a:pPr marL="365760" indent="-283464" eaLnBrk="1" fontAlgn="auto" hangingPunct="1">
              <a:spcAft>
                <a:spcPts val="0"/>
              </a:spcAft>
              <a:buFont typeface="Wingdings 2"/>
              <a:buChar char=""/>
              <a:defRPr/>
            </a:pPr>
            <a:r>
              <a:rPr lang="en-US" b="1" dirty="0" smtClean="0">
                <a:ea typeface="+mn-ea"/>
              </a:rPr>
              <a:t>Evaluators must </a:t>
            </a:r>
            <a:r>
              <a:rPr lang="en-US" b="1" dirty="0" smtClean="0">
                <a:solidFill>
                  <a:srgbClr val="FF0000"/>
                </a:solidFill>
                <a:ea typeface="+mn-ea"/>
              </a:rPr>
              <a:t>practice</a:t>
            </a:r>
            <a:r>
              <a:rPr lang="en-US" b="1" dirty="0" smtClean="0">
                <a:ea typeface="+mn-ea"/>
              </a:rPr>
              <a:t> consensus building activities regularly</a:t>
            </a:r>
          </a:p>
          <a:p>
            <a:pPr marL="365760" indent="-283464" eaLnBrk="1" fontAlgn="auto" hangingPunct="1">
              <a:spcAft>
                <a:spcPts val="0"/>
              </a:spcAft>
              <a:buFontTx/>
              <a:buNone/>
              <a:defRPr/>
            </a:pPr>
            <a:endParaRPr lang="en-US" b="1" dirty="0" smtClean="0">
              <a:ea typeface="+mn-ea"/>
            </a:endParaRPr>
          </a:p>
        </p:txBody>
      </p:sp>
      <p:sp>
        <p:nvSpPr>
          <p:cNvPr id="1126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E3F76531-2A65-E940-9A12-E076ADED5546}" type="datetime1">
              <a:rPr lang="en-US"/>
              <a:pPr/>
              <a:t>11/16/11</a:t>
            </a:fld>
            <a:endParaRPr lang="en-US"/>
          </a:p>
        </p:txBody>
      </p:sp>
      <p:sp>
        <p:nvSpPr>
          <p:cNvPr id="1126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87493761"/>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81000"/>
            <a:ext cx="6400800" cy="2286000"/>
          </a:xfrm>
        </p:spPr>
        <p:txBody>
          <a:bodyPr vert="horz" wrap="square" lIns="91440" tIns="45720" rIns="91440" bIns="45720" numCol="1" anchorCtr="0" compatLnSpc="1">
            <a:prstTxWarp prst="textNoShape">
              <a:avLst/>
            </a:prstTxWarp>
          </a:bodyPr>
          <a:lstStyle/>
          <a:p>
            <a:pPr algn="ctr"/>
            <a:r>
              <a:rPr lang="en-US" dirty="0" smtClean="0">
                <a:effectLst>
                  <a:outerShdw blurRad="38100" dist="38100" dir="2700000" algn="tl">
                    <a:srgbClr val="DDDDDD"/>
                  </a:outerShdw>
                </a:effectLst>
                <a:latin typeface="Gill Sans MT" charset="0"/>
              </a:rPr>
              <a:t>Compare your evidence.</a:t>
            </a:r>
            <a:endParaRPr lang="en-US" dirty="0">
              <a:effectLst>
                <a:outerShdw blurRad="38100" dist="38100" dir="2700000" algn="tl">
                  <a:srgbClr val="DDDDDD"/>
                </a:outerShdw>
              </a:effectLst>
              <a:latin typeface="Gill Sans MT" charset="0"/>
            </a:endParaRPr>
          </a:p>
        </p:txBody>
      </p:sp>
      <p:sp>
        <p:nvSpPr>
          <p:cNvPr id="7" name="Text Placeholder 6"/>
          <p:cNvSpPr>
            <a:spLocks noGrp="1"/>
          </p:cNvSpPr>
          <p:nvPr>
            <p:ph type="body" idx="1"/>
          </p:nvPr>
        </p:nvSpPr>
        <p:spPr>
          <a:xfrm>
            <a:off x="2590800" y="2133600"/>
            <a:ext cx="6400800" cy="609600"/>
          </a:xfrm>
        </p:spPr>
        <p:txBody>
          <a:bodyPr/>
          <a:lstStyle/>
          <a:p>
            <a:r>
              <a:rPr lang="en-US" sz="2800" dirty="0" smtClean="0"/>
              <a:t>Worksheet #10, PG 23 and 24</a:t>
            </a:r>
          </a:p>
          <a:p>
            <a:endParaRPr lang="en-US" dirty="0"/>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B5FEE926-ECCD-F642-AB92-52AF1AF7A0E3}" type="datetime1">
              <a:rPr lang="en-US">
                <a:solidFill>
                  <a:srgbClr val="B5A788"/>
                </a:solidFill>
              </a:rPr>
              <a:pPr/>
              <a:t>11/16/11</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2280871726"/>
      </p:ext>
    </p:extLst>
  </p:cSld>
  <p:clrMapOvr>
    <a:masterClrMapping/>
  </p:clrMapOvr>
  <p:transition xmlns:p14="http://schemas.microsoft.com/office/powerpoint/2010/main">
    <p:randomBa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vert="horz" wrap="square" lIns="91440" tIns="45720" rIns="91440" bIns="45720" numCol="1" anchorCtr="0" compatLnSpc="1">
            <a:prstTxWarp prst="textNoShape">
              <a:avLst/>
            </a:prstTxWarp>
          </a:bodyPr>
          <a:lstStyle/>
          <a:p>
            <a:pPr algn="ctr"/>
            <a:r>
              <a:rPr lang="en-US">
                <a:effectLst>
                  <a:outerShdw blurRad="38100" dist="38100" dir="2700000" algn="tl">
                    <a:srgbClr val="DDDDDD"/>
                  </a:outerShdw>
                </a:effectLst>
                <a:latin typeface="Gill Sans MT" charset="0"/>
              </a:rPr>
              <a:t>Assess the Lesson</a:t>
            </a:r>
          </a:p>
        </p:txBody>
      </p:sp>
      <p:sp>
        <p:nvSpPr>
          <p:cNvPr id="3" name="Subtitle 2"/>
          <p:cNvSpPr>
            <a:spLocks noGrp="1"/>
          </p:cNvSpPr>
          <p:nvPr>
            <p:ph type="subTitle" idx="1"/>
          </p:nvPr>
        </p:nvSpPr>
        <p:spPr/>
        <p:txBody>
          <a:bodyPr/>
          <a:lstStyle/>
          <a:p>
            <a:pPr algn="ctr">
              <a:buFont typeface="Wingdings 2" pitchFamily="18" charset="2"/>
              <a:buNone/>
              <a:defRPr/>
            </a:pPr>
            <a:endParaRPr lang="en-US" dirty="0">
              <a:ea typeface="+mn-ea"/>
            </a:endParaRPr>
          </a:p>
          <a:p>
            <a:pPr algn="ctr">
              <a:buFont typeface="Wingdings 2" pitchFamily="18" charset="2"/>
              <a:buNone/>
              <a:defRPr/>
            </a:pPr>
            <a:endParaRPr lang="en-US" dirty="0">
              <a:ea typeface="+mn-ea"/>
            </a:endParaRP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E2FE24E6-D96D-7242-BE56-F1EF31BDF73F}" type="datetime1">
              <a:rPr lang="en-US">
                <a:solidFill>
                  <a:srgbClr val="B5A788"/>
                </a:solidFill>
              </a:rPr>
              <a:pPr/>
              <a:t>11/16/11</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1088564578"/>
      </p:ext>
    </p:extLst>
  </p:cSld>
  <p:clrMapOvr>
    <a:masterClrMapping/>
  </p:clrMapOvr>
  <p:transition xmlns:p14="http://schemas.microsoft.com/office/powerpoint/2010/main">
    <p:randomBa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143000" y="381000"/>
            <a:ext cx="8229600" cy="1219200"/>
          </a:xfrm>
        </p:spPr>
        <p:txBody>
          <a:bodyPr/>
          <a:lstStyle/>
          <a:p>
            <a:pPr eaLnBrk="1" hangingPunct="1"/>
            <a:r>
              <a:rPr lang="en-US" sz="3600" dirty="0" smtClean="0">
                <a:latin typeface="Calibri" pitchFamily="34" charset="0"/>
              </a:rPr>
              <a:t>Multiple Measures of Teacher Evaluation - Anticipated Evidence  (50%)</a:t>
            </a:r>
          </a:p>
        </p:txBody>
      </p:sp>
      <p:sp>
        <p:nvSpPr>
          <p:cNvPr id="9219" name="Rectangle 3"/>
          <p:cNvSpPr>
            <a:spLocks noGrp="1" noChangeArrowheads="1"/>
          </p:cNvSpPr>
          <p:nvPr>
            <p:ph idx="1"/>
          </p:nvPr>
        </p:nvSpPr>
        <p:spPr>
          <a:xfrm>
            <a:off x="1143000" y="1905000"/>
            <a:ext cx="7517499" cy="4191000"/>
          </a:xfrm>
        </p:spPr>
        <p:txBody>
          <a:bodyPr/>
          <a:lstStyle/>
          <a:p>
            <a:pPr eaLnBrk="1" hangingPunct="1">
              <a:lnSpc>
                <a:spcPct val="80000"/>
              </a:lnSpc>
            </a:pPr>
            <a:r>
              <a:rPr lang="en-US" sz="2600" i="1" dirty="0" smtClean="0">
                <a:latin typeface="Calibri" pitchFamily="34" charset="0"/>
              </a:rPr>
              <a:t>Principal/Supervisor classroom observations, including </a:t>
            </a:r>
            <a:r>
              <a:rPr lang="en-US" sz="2600" i="1" u="sng" dirty="0" smtClean="0">
                <a:latin typeface="Calibri" pitchFamily="34" charset="0"/>
              </a:rPr>
              <a:t>evidence</a:t>
            </a:r>
            <a:r>
              <a:rPr lang="en-US" sz="2600" i="1" dirty="0" smtClean="0">
                <a:latin typeface="Calibri" pitchFamily="34" charset="0"/>
              </a:rPr>
              <a:t> that demonstrates behaviors associated with improving student achievement:</a:t>
            </a:r>
          </a:p>
          <a:p>
            <a:pPr eaLnBrk="1" hangingPunct="1">
              <a:lnSpc>
                <a:spcPct val="80000"/>
              </a:lnSpc>
            </a:pPr>
            <a:endParaRPr lang="en-US" sz="2600" i="1" dirty="0" smtClean="0">
              <a:latin typeface="Calibri" pitchFamily="34" charset="0"/>
            </a:endParaRPr>
          </a:p>
          <a:p>
            <a:pPr eaLnBrk="1" hangingPunct="1">
              <a:lnSpc>
                <a:spcPct val="80000"/>
              </a:lnSpc>
            </a:pPr>
            <a:r>
              <a:rPr lang="en-US" sz="2600" i="1" dirty="0" smtClean="0">
                <a:latin typeface="Calibri" pitchFamily="34" charset="0"/>
              </a:rPr>
              <a:t>Domains </a:t>
            </a:r>
          </a:p>
          <a:p>
            <a:pPr marL="82550" indent="0" eaLnBrk="1" hangingPunct="1">
              <a:lnSpc>
                <a:spcPct val="80000"/>
              </a:lnSpc>
              <a:buNone/>
            </a:pPr>
            <a:endParaRPr lang="en-US" sz="2600" i="1" dirty="0" smtClean="0">
              <a:latin typeface="Calibri" pitchFamily="34" charset="0"/>
            </a:endParaRPr>
          </a:p>
          <a:p>
            <a:pPr lvl="1" eaLnBrk="1" hangingPunct="1">
              <a:lnSpc>
                <a:spcPct val="80000"/>
              </a:lnSpc>
            </a:pPr>
            <a:r>
              <a:rPr lang="en-US" sz="2200" i="1" dirty="0" smtClean="0">
                <a:latin typeface="Calibri" pitchFamily="34" charset="0"/>
              </a:rPr>
              <a:t>Planning and preparation</a:t>
            </a:r>
          </a:p>
          <a:p>
            <a:pPr lvl="1" eaLnBrk="1" hangingPunct="1">
              <a:lnSpc>
                <a:spcPct val="80000"/>
              </a:lnSpc>
            </a:pPr>
            <a:r>
              <a:rPr lang="en-US" sz="2200" i="1" dirty="0" smtClean="0">
                <a:latin typeface="Calibri" pitchFamily="34" charset="0"/>
              </a:rPr>
              <a:t>Classroom environment</a:t>
            </a:r>
          </a:p>
          <a:p>
            <a:pPr lvl="1" eaLnBrk="1" hangingPunct="1">
              <a:lnSpc>
                <a:spcPct val="80000"/>
              </a:lnSpc>
            </a:pPr>
            <a:r>
              <a:rPr lang="en-US" sz="2200" i="1" dirty="0" smtClean="0">
                <a:latin typeface="Calibri" pitchFamily="34" charset="0"/>
              </a:rPr>
              <a:t>Instruction</a:t>
            </a:r>
          </a:p>
          <a:p>
            <a:pPr lvl="1" eaLnBrk="1" hangingPunct="1">
              <a:lnSpc>
                <a:spcPct val="80000"/>
              </a:lnSpc>
            </a:pPr>
            <a:r>
              <a:rPr lang="en-US" sz="2200" i="1" dirty="0" smtClean="0">
                <a:latin typeface="Calibri" pitchFamily="34" charset="0"/>
              </a:rPr>
              <a:t>Professional responsibilities</a:t>
            </a:r>
            <a:endParaRPr lang="en-US" sz="2000" i="1" dirty="0" smtClean="0">
              <a:latin typeface="Calibri"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pPr eaLnBrk="1" fontAlgn="auto" hangingPunct="1">
              <a:spcAft>
                <a:spcPts val="0"/>
              </a:spcAft>
              <a:defRPr/>
            </a:pPr>
            <a:r>
              <a:rPr lang="en-US" b="1" dirty="0" smtClean="0">
                <a:solidFill>
                  <a:schemeClr val="tx2">
                    <a:satMod val="130000"/>
                  </a:schemeClr>
                </a:solidFill>
                <a:ea typeface="+mj-ea"/>
              </a:rPr>
              <a:t>Paradigm Shift</a:t>
            </a:r>
          </a:p>
        </p:txBody>
      </p:sp>
      <p:sp>
        <p:nvSpPr>
          <p:cNvPr id="3" name="Content Placeholder 2"/>
          <p:cNvSpPr>
            <a:spLocks noGrp="1"/>
          </p:cNvSpPr>
          <p:nvPr>
            <p:ph idx="1"/>
          </p:nvPr>
        </p:nvSpPr>
        <p:spPr/>
        <p:txBody>
          <a:bodyPr/>
          <a:lstStyle/>
          <a:p>
            <a:pPr eaLnBrk="1" hangingPunct="1">
              <a:buFontTx/>
              <a:buNone/>
            </a:pPr>
            <a:endParaRPr lang="en-US" dirty="0">
              <a:latin typeface="Gill Sans MT" charset="0"/>
            </a:endParaRPr>
          </a:p>
          <a:p>
            <a:pPr algn="ctr" eaLnBrk="1" hangingPunct="1">
              <a:buFontTx/>
              <a:buNone/>
            </a:pPr>
            <a:r>
              <a:rPr lang="en-US" b="1" dirty="0">
                <a:latin typeface="Gill Sans MT" charset="0"/>
              </a:rPr>
              <a:t>Who Collects/Provides Evidence?</a:t>
            </a:r>
          </a:p>
          <a:p>
            <a:pPr algn="ctr" eaLnBrk="1" hangingPunct="1">
              <a:buFontTx/>
              <a:buNone/>
            </a:pPr>
            <a:r>
              <a:rPr lang="en-US" b="1" dirty="0">
                <a:solidFill>
                  <a:srgbClr val="FF0000"/>
                </a:solidFill>
                <a:latin typeface="Gill Sans MT" charset="0"/>
              </a:rPr>
              <a:t>Both teacher and evaluator</a:t>
            </a:r>
          </a:p>
          <a:p>
            <a:pPr algn="ctr" eaLnBrk="1" hangingPunct="1">
              <a:buFontTx/>
              <a:buNone/>
            </a:pPr>
            <a:endParaRPr lang="en-US" b="1" dirty="0">
              <a:solidFill>
                <a:srgbClr val="FF0000"/>
              </a:solidFill>
              <a:latin typeface="Gill Sans MT" charset="0"/>
            </a:endParaRPr>
          </a:p>
          <a:p>
            <a:pPr algn="ctr" eaLnBrk="1" hangingPunct="1">
              <a:buFontTx/>
              <a:buNone/>
            </a:pPr>
            <a:r>
              <a:rPr lang="en-US" b="1" dirty="0">
                <a:solidFill>
                  <a:srgbClr val="00B050"/>
                </a:solidFill>
                <a:latin typeface="Gill Sans MT" charset="0"/>
              </a:rPr>
              <a:t>Evaluation is not done TO you; </a:t>
            </a:r>
            <a:endParaRPr lang="en-US" b="1" dirty="0" smtClean="0">
              <a:solidFill>
                <a:srgbClr val="00B050"/>
              </a:solidFill>
              <a:latin typeface="Gill Sans MT" charset="0"/>
            </a:endParaRPr>
          </a:p>
          <a:p>
            <a:pPr algn="ctr" eaLnBrk="1" hangingPunct="1">
              <a:buFontTx/>
              <a:buNone/>
            </a:pPr>
            <a:r>
              <a:rPr lang="en-US" b="1" dirty="0" smtClean="0">
                <a:solidFill>
                  <a:srgbClr val="00B050"/>
                </a:solidFill>
                <a:latin typeface="Gill Sans MT" charset="0"/>
              </a:rPr>
              <a:t>it </a:t>
            </a:r>
            <a:r>
              <a:rPr lang="en-US" b="1" dirty="0">
                <a:solidFill>
                  <a:srgbClr val="00B050"/>
                </a:solidFill>
                <a:latin typeface="Gill Sans MT" charset="0"/>
              </a:rPr>
              <a:t>is done with you and for you</a:t>
            </a:r>
            <a:endParaRPr lang="en-US" dirty="0">
              <a:solidFill>
                <a:srgbClr val="00B050"/>
              </a:solidFill>
              <a:latin typeface="Gill Sans MT" charset="0"/>
            </a:endParaRPr>
          </a:p>
        </p:txBody>
      </p:sp>
      <p:sp>
        <p:nvSpPr>
          <p:cNvPr id="1434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28FBD30-00E9-4F48-BCD3-25B115A29689}" type="datetime1">
              <a:rPr lang="en-US"/>
              <a:pPr/>
              <a:t>11/16/11</a:t>
            </a:fld>
            <a:endParaRPr lang="en-US"/>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1749275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1524000" y="533400"/>
            <a:ext cx="6870700" cy="1143000"/>
          </a:xfrm>
        </p:spPr>
        <p:txBody>
          <a:bodyPr>
            <a:normAutofit fontScale="90000"/>
          </a:bodyPr>
          <a:lstStyle/>
          <a:p>
            <a:pPr eaLnBrk="1" fontAlgn="auto" hangingPunct="1">
              <a:spcAft>
                <a:spcPts val="0"/>
              </a:spcAft>
              <a:defRPr/>
            </a:pPr>
            <a:r>
              <a:rPr lang="en-US" sz="3200" b="1" dirty="0">
                <a:effectLst>
                  <a:outerShdw blurRad="38100" dist="38100" dir="2700000" algn="tl">
                    <a:srgbClr val="DDDDDD"/>
                  </a:outerShdw>
                </a:effectLst>
                <a:latin typeface="Albertus Extra Bold" charset="0"/>
              </a:rPr>
              <a:t>Evidence</a:t>
            </a:r>
            <a:r>
              <a:rPr lang="en-US" sz="3200" b="1" dirty="0" smtClean="0">
                <a:effectLst>
                  <a:outerShdw blurRad="38100" dist="38100" dir="2700000" algn="tl">
                    <a:srgbClr val="DDDDDD"/>
                  </a:outerShdw>
                </a:effectLst>
                <a:latin typeface="Albertus Extra Bold" charset="0"/>
              </a:rPr>
              <a:t>…Observation-based Assessment: Process and Evidence</a:t>
            </a:r>
            <a:endParaRPr lang="en-US" sz="3200" b="1" dirty="0" smtClean="0">
              <a:solidFill>
                <a:schemeClr val="tx1"/>
              </a:solidFill>
              <a:ea typeface="+mj-ea"/>
              <a:cs typeface="+mj-cs"/>
            </a:endParaRPr>
          </a:p>
        </p:txBody>
      </p:sp>
      <p:sp>
        <p:nvSpPr>
          <p:cNvPr id="15365" name="Date Placeholder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609DC3C-C426-574A-8217-27C9D7B9BF05}" type="datetime1">
              <a:rPr lang="en-US"/>
              <a:pPr/>
              <a:t>11/16/11</a:t>
            </a:fld>
            <a:endParaRPr lang="en-US"/>
          </a:p>
        </p:txBody>
      </p:sp>
      <p:sp>
        <p:nvSpPr>
          <p:cNvPr id="1536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graphicFrame>
        <p:nvGraphicFramePr>
          <p:cNvPr id="11" name="Table 10"/>
          <p:cNvGraphicFramePr>
            <a:graphicFrameLocks noGrp="1"/>
          </p:cNvGraphicFramePr>
          <p:nvPr>
            <p:extLst>
              <p:ext uri="{D42A27DB-BD31-4B8C-83A1-F6EECF244321}">
                <p14:modId xmlns:p14="http://schemas.microsoft.com/office/powerpoint/2010/main" val="2612748343"/>
              </p:ext>
            </p:extLst>
          </p:nvPr>
        </p:nvGraphicFramePr>
        <p:xfrm>
          <a:off x="1600200" y="2133600"/>
          <a:ext cx="6858000" cy="3479799"/>
        </p:xfrm>
        <a:graphic>
          <a:graphicData uri="http://schemas.openxmlformats.org/drawingml/2006/table">
            <a:tbl>
              <a:tblPr firstRow="1" bandRow="1">
                <a:tableStyleId>{5C22544A-7EE6-4342-B048-85BDC9FD1C3A}</a:tableStyleId>
              </a:tblPr>
              <a:tblGrid>
                <a:gridCol w="3429000"/>
                <a:gridCol w="3429000"/>
              </a:tblGrid>
              <a:tr h="370840">
                <a:tc>
                  <a:txBody>
                    <a:bodyPr/>
                    <a:lstStyle/>
                    <a:p>
                      <a:pPr algn="ctr"/>
                      <a:r>
                        <a:rPr lang="en-US" dirty="0" smtClean="0"/>
                        <a:t>Process</a:t>
                      </a:r>
                      <a:endParaRPr lang="en-US" dirty="0"/>
                    </a:p>
                  </a:txBody>
                  <a:tcPr/>
                </a:tc>
                <a:tc>
                  <a:txBody>
                    <a:bodyPr/>
                    <a:lstStyle/>
                    <a:p>
                      <a:pPr algn="ctr"/>
                      <a:r>
                        <a:rPr lang="en-US" dirty="0" smtClean="0"/>
                        <a:t>Evidence</a:t>
                      </a:r>
                      <a:endParaRPr lang="en-US" dirty="0"/>
                    </a:p>
                  </a:txBody>
                  <a:tcPr/>
                </a:tc>
              </a:tr>
              <a:tr h="370840">
                <a:tc>
                  <a:txBody>
                    <a:bodyPr/>
                    <a:lstStyle/>
                    <a:p>
                      <a:r>
                        <a:rPr lang="en-US" dirty="0" smtClean="0"/>
                        <a:t>Pre-Observation</a:t>
                      </a:r>
                    </a:p>
                    <a:p>
                      <a:r>
                        <a:rPr lang="en-US" dirty="0" smtClean="0"/>
                        <a:t>Domains 1 and 4</a:t>
                      </a:r>
                      <a:endParaRPr lang="en-US" dirty="0"/>
                    </a:p>
                  </a:txBody>
                  <a:tcPr/>
                </a:tc>
                <a:tc>
                  <a:txBody>
                    <a:bodyPr/>
                    <a:lstStyle/>
                    <a:p>
                      <a:r>
                        <a:rPr lang="en-US" dirty="0" smtClean="0"/>
                        <a:t>Standard</a:t>
                      </a:r>
                      <a:r>
                        <a:rPr lang="en-US" baseline="0" dirty="0" smtClean="0"/>
                        <a:t> Lesson Plan with Components of Domain 1- Evidence provided by Teacher</a:t>
                      </a:r>
                      <a:endParaRPr lang="en-US" dirty="0"/>
                    </a:p>
                  </a:txBody>
                  <a:tcPr/>
                </a:tc>
              </a:tr>
              <a:tr h="370840">
                <a:tc>
                  <a:txBody>
                    <a:bodyPr/>
                    <a:lstStyle/>
                    <a:p>
                      <a:r>
                        <a:rPr lang="en-US" dirty="0" smtClean="0"/>
                        <a:t>Observation:</a:t>
                      </a:r>
                    </a:p>
                    <a:p>
                      <a:r>
                        <a:rPr lang="en-US" dirty="0" smtClean="0"/>
                        <a:t>Domains 1,</a:t>
                      </a:r>
                      <a:r>
                        <a:rPr lang="en-US" baseline="0" dirty="0" smtClean="0"/>
                        <a:t> 2 and 3</a:t>
                      </a:r>
                      <a:endParaRPr lang="en-US" dirty="0"/>
                    </a:p>
                  </a:txBody>
                  <a:tcPr/>
                </a:tc>
                <a:tc>
                  <a:txBody>
                    <a:bodyPr/>
                    <a:lstStyle/>
                    <a:p>
                      <a:r>
                        <a:rPr lang="en-US" dirty="0" smtClean="0"/>
                        <a:t>Standard Evidence Collection</a:t>
                      </a:r>
                      <a:r>
                        <a:rPr lang="en-US" baseline="0" dirty="0" smtClean="0"/>
                        <a:t> Document – Shared with Teachers</a:t>
                      </a:r>
                      <a:endParaRPr lang="en-US" dirty="0"/>
                    </a:p>
                  </a:txBody>
                  <a:tcPr/>
                </a:tc>
              </a:tr>
              <a:tr h="370840">
                <a:tc>
                  <a:txBody>
                    <a:bodyPr/>
                    <a:lstStyle/>
                    <a:p>
                      <a:r>
                        <a:rPr lang="en-US" dirty="0" smtClean="0"/>
                        <a:t>Post-Teaching</a:t>
                      </a:r>
                    </a:p>
                    <a:p>
                      <a:r>
                        <a:rPr lang="en-US" dirty="0" smtClean="0"/>
                        <a:t>Domains:</a:t>
                      </a:r>
                      <a:r>
                        <a:rPr lang="en-US" baseline="0" dirty="0" smtClean="0"/>
                        <a:t> 1, 2, 3 and 4</a:t>
                      </a:r>
                      <a:endParaRPr lang="en-US" dirty="0"/>
                    </a:p>
                  </a:txBody>
                  <a:tcPr/>
                </a:tc>
                <a:tc>
                  <a:txBody>
                    <a:bodyPr/>
                    <a:lstStyle/>
                    <a:p>
                      <a:r>
                        <a:rPr lang="en-US" dirty="0" smtClean="0"/>
                        <a:t>Teacher Self-Assessment,</a:t>
                      </a:r>
                      <a:r>
                        <a:rPr lang="en-US" baseline="0" dirty="0" smtClean="0"/>
                        <a:t> Rubrics and additions/correction of evidence gathered</a:t>
                      </a:r>
                      <a:endParaRPr lang="en-US" dirty="0"/>
                    </a:p>
                  </a:txBody>
                  <a:tcPr/>
                </a:tc>
              </a:tr>
              <a:tr h="370840">
                <a:tc>
                  <a:txBody>
                    <a:bodyPr/>
                    <a:lstStyle/>
                    <a:p>
                      <a:r>
                        <a:rPr lang="en-US" dirty="0" smtClean="0"/>
                        <a:t>Collaborative</a:t>
                      </a:r>
                      <a:r>
                        <a:rPr lang="en-US" baseline="0" dirty="0" smtClean="0"/>
                        <a:t> Assessment</a:t>
                      </a:r>
                    </a:p>
                    <a:p>
                      <a:r>
                        <a:rPr lang="en-US" baseline="0" dirty="0" smtClean="0"/>
                        <a:t>Domains 1, 2, 3 and 4</a:t>
                      </a:r>
                      <a:endParaRPr lang="en-US" dirty="0"/>
                    </a:p>
                  </a:txBody>
                  <a:tcPr/>
                </a:tc>
                <a:tc>
                  <a:txBody>
                    <a:bodyPr/>
                    <a:lstStyle/>
                    <a:p>
                      <a:r>
                        <a:rPr lang="en-US" dirty="0" smtClean="0"/>
                        <a:t>Evaluator Rubric and Teacher Self-Assessment</a:t>
                      </a:r>
                      <a:r>
                        <a:rPr lang="en-US" baseline="0" dirty="0" smtClean="0"/>
                        <a:t> Rubric</a:t>
                      </a:r>
                      <a:endParaRPr lang="en-US" dirty="0"/>
                    </a:p>
                  </a:txBody>
                  <a:tcPr/>
                </a:tc>
              </a:tr>
            </a:tbl>
          </a:graphicData>
        </a:graphic>
      </p:graphicFrame>
    </p:spTree>
    <p:extLst>
      <p:ext uri="{BB962C8B-B14F-4D97-AF65-F5344CB8AC3E}">
        <p14:creationId xmlns:p14="http://schemas.microsoft.com/office/powerpoint/2010/main" val="4265619053"/>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r>
              <a:rPr lang="en-US" dirty="0">
                <a:effectLst>
                  <a:outerShdw blurRad="38100" dist="38100" dir="2700000" algn="tl">
                    <a:srgbClr val="DDDDDD"/>
                  </a:outerShdw>
                </a:effectLst>
                <a:latin typeface="Gill Sans MT" charset="0"/>
              </a:rPr>
              <a:t>The Purpose of the </a:t>
            </a:r>
            <a:r>
              <a:rPr lang="en-US" dirty="0" smtClean="0">
                <a:effectLst>
                  <a:outerShdw blurRad="38100" dist="38100" dir="2700000" algn="tl">
                    <a:srgbClr val="DDDDDD"/>
                  </a:outerShdw>
                </a:effectLst>
                <a:latin typeface="Gill Sans MT" charset="0"/>
              </a:rPr>
              <a:t/>
            </a:r>
            <a:br>
              <a:rPr lang="en-US" dirty="0" smtClean="0">
                <a:effectLst>
                  <a:outerShdw blurRad="38100" dist="38100" dir="2700000" algn="tl">
                    <a:srgbClr val="DDDDDD"/>
                  </a:outerShdw>
                </a:effectLst>
                <a:latin typeface="Gill Sans MT" charset="0"/>
              </a:rPr>
            </a:br>
            <a:r>
              <a:rPr lang="en-US" dirty="0" smtClean="0">
                <a:effectLst>
                  <a:outerShdw blurRad="38100" dist="38100" dir="2700000" algn="tl">
                    <a:srgbClr val="DDDDDD"/>
                  </a:outerShdw>
                </a:effectLst>
                <a:latin typeface="Gill Sans MT" charset="0"/>
              </a:rPr>
              <a:t>Post-Observation Conference</a:t>
            </a:r>
            <a:endParaRPr lang="en-US" dirty="0">
              <a:effectLst>
                <a:outerShdw blurRad="38100" dist="38100" dir="2700000" algn="tl">
                  <a:srgbClr val="DDDDDD"/>
                </a:outerShdw>
              </a:effectLst>
              <a:latin typeface="Gill Sans MT" charset="0"/>
            </a:endParaRPr>
          </a:p>
        </p:txBody>
      </p:sp>
      <p:sp>
        <p:nvSpPr>
          <p:cNvPr id="16387" name="Content Placeholder 2"/>
          <p:cNvSpPr>
            <a:spLocks noGrp="1"/>
          </p:cNvSpPr>
          <p:nvPr>
            <p:ph idx="1"/>
          </p:nvPr>
        </p:nvSpPr>
        <p:spPr>
          <a:xfrm>
            <a:off x="1447800" y="1676400"/>
            <a:ext cx="7499350" cy="4800600"/>
          </a:xfrm>
        </p:spPr>
        <p:txBody>
          <a:bodyPr/>
          <a:lstStyle/>
          <a:p>
            <a:r>
              <a:rPr lang="en-US" dirty="0">
                <a:latin typeface="Gill Sans MT" charset="0"/>
              </a:rPr>
              <a:t>To discuss the components of difference (not yet marked by observer)</a:t>
            </a:r>
          </a:p>
          <a:p>
            <a:endParaRPr lang="en-US" dirty="0">
              <a:latin typeface="Gill Sans MT" charset="0"/>
            </a:endParaRPr>
          </a:p>
          <a:p>
            <a:r>
              <a:rPr lang="en-US" dirty="0">
                <a:latin typeface="Gill Sans MT" charset="0"/>
              </a:rPr>
              <a:t>To elicit any evidence that still remains to be added about the lesson</a:t>
            </a:r>
          </a:p>
          <a:p>
            <a:endParaRPr lang="en-US" dirty="0">
              <a:latin typeface="Gill Sans MT" charset="0"/>
            </a:endParaRPr>
          </a:p>
          <a:p>
            <a:r>
              <a:rPr lang="en-US" dirty="0">
                <a:latin typeface="Gill Sans MT" charset="0"/>
              </a:rPr>
              <a:t>To arrive at an assessment on the rubric for components of difference.</a:t>
            </a: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6A3EBC9B-9E0F-2F44-8AC6-85C17394D3A0}" type="datetime1">
              <a:rPr lang="en-US">
                <a:solidFill>
                  <a:srgbClr val="B5A788"/>
                </a:solidFill>
              </a:rPr>
              <a:pPr/>
              <a:t>11/16/11</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1048501721"/>
      </p:ext>
    </p:extLst>
  </p:cSld>
  <p:clrMapOvr>
    <a:masterClrMapping/>
  </p:clrMapOvr>
  <p:transition xmlns:p14="http://schemas.microsoft.com/office/powerpoint/2010/main">
    <p:randomBa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r>
              <a:rPr lang="en-US" sz="3900" dirty="0">
                <a:effectLst>
                  <a:outerShdw blurRad="38100" dist="38100" dir="2700000" algn="tl">
                    <a:srgbClr val="DDDDDD"/>
                  </a:outerShdw>
                </a:effectLst>
                <a:latin typeface="Gill Sans MT" charset="0"/>
              </a:rPr>
              <a:t>Words NOT to Use in the </a:t>
            </a:r>
            <a:r>
              <a:rPr lang="en-US" sz="3900" dirty="0" smtClean="0">
                <a:effectLst>
                  <a:outerShdw blurRad="38100" dist="38100" dir="2700000" algn="tl">
                    <a:srgbClr val="DDDDDD"/>
                  </a:outerShdw>
                </a:effectLst>
                <a:latin typeface="Gill Sans MT" charset="0"/>
              </a:rPr>
              <a:t/>
            </a:r>
            <a:br>
              <a:rPr lang="en-US" sz="3900" dirty="0" smtClean="0">
                <a:effectLst>
                  <a:outerShdw blurRad="38100" dist="38100" dir="2700000" algn="tl">
                    <a:srgbClr val="DDDDDD"/>
                  </a:outerShdw>
                </a:effectLst>
                <a:latin typeface="Gill Sans MT" charset="0"/>
              </a:rPr>
            </a:br>
            <a:r>
              <a:rPr lang="en-US" sz="3900" dirty="0" smtClean="0">
                <a:effectLst>
                  <a:outerShdw blurRad="38100" dist="38100" dir="2700000" algn="tl">
                    <a:srgbClr val="DDDDDD"/>
                  </a:outerShdw>
                </a:effectLst>
                <a:latin typeface="Gill Sans MT" charset="0"/>
              </a:rPr>
              <a:t>Post-Observation Conference</a:t>
            </a:r>
            <a:endParaRPr lang="en-US" sz="3900" dirty="0">
              <a:effectLst>
                <a:outerShdw blurRad="38100" dist="38100" dir="2700000" algn="tl">
                  <a:srgbClr val="DDDDDD"/>
                </a:outerShdw>
              </a:effectLst>
              <a:latin typeface="Gill Sans MT" charset="0"/>
            </a:endParaRPr>
          </a:p>
        </p:txBody>
      </p:sp>
      <p:sp>
        <p:nvSpPr>
          <p:cNvPr id="3" name="Content Placeholder 2"/>
          <p:cNvSpPr>
            <a:spLocks noGrp="1"/>
          </p:cNvSpPr>
          <p:nvPr>
            <p:ph idx="1"/>
          </p:nvPr>
        </p:nvSpPr>
        <p:spPr>
          <a:xfrm>
            <a:off x="1447800" y="1676400"/>
            <a:ext cx="7499350" cy="4800600"/>
          </a:xfrm>
        </p:spPr>
        <p:txBody>
          <a:bodyPr/>
          <a:lstStyle/>
          <a:p>
            <a:pPr>
              <a:buFont typeface="Wingdings 2" pitchFamily="18" charset="2"/>
              <a:buChar char=""/>
              <a:defRPr/>
            </a:pPr>
            <a:r>
              <a:rPr lang="en-US" dirty="0" smtClean="0">
                <a:ea typeface="+mn-ea"/>
              </a:rPr>
              <a:t>Defend</a:t>
            </a:r>
          </a:p>
          <a:p>
            <a:pPr>
              <a:buFont typeface="Wingdings 2" pitchFamily="18" charset="2"/>
              <a:buChar char=""/>
              <a:defRPr/>
            </a:pPr>
            <a:r>
              <a:rPr lang="en-US" dirty="0" smtClean="0">
                <a:ea typeface="+mn-ea"/>
              </a:rPr>
              <a:t>Prove</a:t>
            </a:r>
          </a:p>
          <a:p>
            <a:pPr>
              <a:buFont typeface="Wingdings 2" pitchFamily="18" charset="2"/>
              <a:buChar char=""/>
              <a:defRPr/>
            </a:pPr>
            <a:r>
              <a:rPr lang="en-US" dirty="0" smtClean="0">
                <a:ea typeface="+mn-ea"/>
              </a:rPr>
              <a:t>Argue</a:t>
            </a:r>
          </a:p>
          <a:p>
            <a:pPr>
              <a:buFont typeface="Wingdings 2" pitchFamily="18" charset="2"/>
              <a:buChar char=""/>
              <a:defRPr/>
            </a:pPr>
            <a:r>
              <a:rPr lang="en-US" dirty="0" smtClean="0">
                <a:ea typeface="+mn-ea"/>
              </a:rPr>
              <a:t>Convince</a:t>
            </a:r>
          </a:p>
          <a:p>
            <a:pPr>
              <a:buFont typeface="Wingdings 2" pitchFamily="18" charset="2"/>
              <a:buChar char=""/>
              <a:defRPr/>
            </a:pPr>
            <a:endParaRPr lang="en-US" dirty="0">
              <a:ea typeface="+mn-ea"/>
            </a:endParaRPr>
          </a:p>
          <a:p>
            <a:pPr marL="82550" indent="0">
              <a:buFont typeface="Wingdings 2" pitchFamily="18" charset="2"/>
              <a:buNone/>
              <a:defRPr/>
            </a:pPr>
            <a:r>
              <a:rPr lang="en-US" dirty="0" smtClean="0">
                <a:ea typeface="+mn-ea"/>
              </a:rPr>
              <a:t>Avoid language that suggests opposition of that might bring about a defensive response</a:t>
            </a: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00401CF2-DB15-B744-978B-77A7C6C0540D}" type="datetime1">
              <a:rPr lang="en-US">
                <a:solidFill>
                  <a:srgbClr val="B5A788"/>
                </a:solidFill>
              </a:rPr>
              <a:pPr/>
              <a:t>11/16/11</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4089207388"/>
      </p:ext>
    </p:extLst>
  </p:cSld>
  <p:clrMapOvr>
    <a:masterClrMapping/>
  </p:clrMapOvr>
  <p:transition xmlns:p14="http://schemas.microsoft.com/office/powerpoint/2010/main">
    <p:randomBa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algn="ctr"/>
            <a:r>
              <a:rPr lang="en-US" dirty="0">
                <a:effectLst>
                  <a:outerShdw blurRad="38100" dist="38100" dir="2700000" algn="tl">
                    <a:srgbClr val="DDDDDD"/>
                  </a:outerShdw>
                </a:effectLst>
                <a:latin typeface="Gill Sans MT" charset="0"/>
              </a:rPr>
              <a:t>Language for the </a:t>
            </a:r>
            <a:r>
              <a:rPr lang="en-US" dirty="0" smtClean="0">
                <a:effectLst>
                  <a:outerShdw blurRad="38100" dist="38100" dir="2700000" algn="tl">
                    <a:srgbClr val="DDDDDD"/>
                  </a:outerShdw>
                </a:effectLst>
                <a:latin typeface="Gill Sans MT" charset="0"/>
              </a:rPr>
              <a:t/>
            </a:r>
            <a:br>
              <a:rPr lang="en-US" dirty="0" smtClean="0">
                <a:effectLst>
                  <a:outerShdw blurRad="38100" dist="38100" dir="2700000" algn="tl">
                    <a:srgbClr val="DDDDDD"/>
                  </a:outerShdw>
                </a:effectLst>
                <a:latin typeface="Gill Sans MT" charset="0"/>
              </a:rPr>
            </a:br>
            <a:r>
              <a:rPr lang="en-US" dirty="0" smtClean="0">
                <a:effectLst>
                  <a:outerShdw blurRad="38100" dist="38100" dir="2700000" algn="tl">
                    <a:srgbClr val="DDDDDD"/>
                  </a:outerShdw>
                </a:effectLst>
                <a:latin typeface="Gill Sans MT" charset="0"/>
              </a:rPr>
              <a:t>Post-Observation Conference</a:t>
            </a:r>
            <a:endParaRPr lang="en-US" dirty="0">
              <a:effectLst>
                <a:outerShdw blurRad="38100" dist="38100" dir="2700000" algn="tl">
                  <a:srgbClr val="DDDDDD"/>
                </a:outerShdw>
              </a:effectLst>
              <a:latin typeface="Gill Sans MT" charset="0"/>
            </a:endParaRPr>
          </a:p>
        </p:txBody>
      </p:sp>
      <p:sp>
        <p:nvSpPr>
          <p:cNvPr id="3" name="Content Placeholder 2"/>
          <p:cNvSpPr>
            <a:spLocks noGrp="1"/>
          </p:cNvSpPr>
          <p:nvPr>
            <p:ph idx="1"/>
          </p:nvPr>
        </p:nvSpPr>
        <p:spPr>
          <a:xfrm>
            <a:off x="1447800" y="2209800"/>
            <a:ext cx="7499350" cy="4800600"/>
          </a:xfrm>
        </p:spPr>
        <p:txBody>
          <a:bodyPr/>
          <a:lstStyle/>
          <a:p>
            <a:r>
              <a:rPr lang="en-US" dirty="0">
                <a:latin typeface="Gill Sans MT" charset="0"/>
              </a:rPr>
              <a:t>Say more about. . . </a:t>
            </a:r>
          </a:p>
          <a:p>
            <a:r>
              <a:rPr lang="en-US" dirty="0">
                <a:latin typeface="Gill Sans MT" charset="0"/>
              </a:rPr>
              <a:t>Comment on the evidence for. . .</a:t>
            </a:r>
          </a:p>
          <a:p>
            <a:r>
              <a:rPr lang="en-US" dirty="0" smtClean="0">
                <a:latin typeface="Gill Sans MT" charset="0"/>
              </a:rPr>
              <a:t>Let</a:t>
            </a:r>
            <a:r>
              <a:rPr lang="en-US" dirty="0" smtClean="0">
                <a:latin typeface="Gill Sans MT" charset="0"/>
              </a:rPr>
              <a:t>’</a:t>
            </a:r>
            <a:r>
              <a:rPr lang="en-US" dirty="0" smtClean="0">
                <a:latin typeface="Gill Sans MT" charset="0"/>
              </a:rPr>
              <a:t>s </a:t>
            </a:r>
            <a:r>
              <a:rPr lang="en-US" dirty="0">
                <a:latin typeface="Gill Sans MT" charset="0"/>
              </a:rPr>
              <a:t>look at the rubric for. . . </a:t>
            </a:r>
          </a:p>
          <a:p>
            <a:r>
              <a:rPr lang="en-US" dirty="0">
                <a:latin typeface="Gill Sans MT" charset="0"/>
              </a:rPr>
              <a:t>What is the best match for. . .</a:t>
            </a:r>
          </a:p>
          <a:p>
            <a:r>
              <a:rPr lang="en-US" dirty="0" smtClean="0">
                <a:latin typeface="Gill Sans MT" charset="0"/>
              </a:rPr>
              <a:t>What</a:t>
            </a:r>
            <a:r>
              <a:rPr lang="en-US" dirty="0" smtClean="0">
                <a:latin typeface="Gill Sans MT" charset="0"/>
              </a:rPr>
              <a:t>’</a:t>
            </a:r>
            <a:r>
              <a:rPr lang="en-US" dirty="0" smtClean="0">
                <a:latin typeface="Gill Sans MT" charset="0"/>
              </a:rPr>
              <a:t>s </a:t>
            </a:r>
            <a:r>
              <a:rPr lang="en-US" dirty="0">
                <a:latin typeface="Gill Sans MT" charset="0"/>
              </a:rPr>
              <a:t>the  backstory for. . . </a:t>
            </a:r>
          </a:p>
          <a:p>
            <a:endParaRPr lang="en-US" dirty="0">
              <a:latin typeface="Gill Sans MT" charset="0"/>
            </a:endParaRPr>
          </a:p>
          <a:p>
            <a:endParaRPr lang="en-US" dirty="0">
              <a:latin typeface="Gill Sans MT" charset="0"/>
            </a:endParaRPr>
          </a:p>
          <a:p>
            <a:pPr>
              <a:buFont typeface="Wingdings 2" charset="0"/>
              <a:buNone/>
            </a:pPr>
            <a:endParaRPr lang="en-US" dirty="0">
              <a:latin typeface="Gill Sans MT" charset="0"/>
            </a:endParaRPr>
          </a:p>
        </p:txBody>
      </p:sp>
      <p:sp>
        <p:nvSpPr>
          <p:cNvPr id="4" name="Date Placeholder 3"/>
          <p:cNvSpPr>
            <a:spLocks noGrp="1"/>
          </p:cNvSpPr>
          <p:nvPr>
            <p:ph type="dt" sz="half" idx="10"/>
          </p:nvPr>
        </p:nvSpPr>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F1EC7250-2342-4542-A6E4-CD7091E43711}" type="datetime1">
              <a:rPr lang="en-US">
                <a:solidFill>
                  <a:srgbClr val="B5A788"/>
                </a:solidFill>
              </a:rPr>
              <a:pPr/>
              <a:t>11/16/11</a:t>
            </a:fld>
            <a:endParaRPr lang="en-US">
              <a:solidFill>
                <a:srgbClr val="B5A788"/>
              </a:solidFill>
            </a:endParaRPr>
          </a:p>
        </p:txBody>
      </p:sp>
      <p:sp>
        <p:nvSpPr>
          <p:cNvPr id="5" name="Footer Placeholder 4"/>
          <p:cNvSpPr>
            <a:spLocks noGrp="1"/>
          </p:cNvSpPr>
          <p:nvPr>
            <p:ph type="ftr" sz="quarter" idx="11"/>
          </p:nvPr>
        </p:nvSpPr>
        <p:spPr/>
        <p:txBody>
          <a:bodyPr/>
          <a:lstStyle/>
          <a:p>
            <a:pPr>
              <a:defRPr/>
            </a:pPr>
            <a:r>
              <a:rPr lang="en-US" smtClean="0"/>
              <a:t>PBevan, D.ED</a:t>
            </a:r>
            <a:endParaRPr lang="en-US"/>
          </a:p>
        </p:txBody>
      </p:sp>
    </p:spTree>
    <p:extLst>
      <p:ext uri="{BB962C8B-B14F-4D97-AF65-F5344CB8AC3E}">
        <p14:creationId xmlns:p14="http://schemas.microsoft.com/office/powerpoint/2010/main" val="1627957700"/>
      </p:ext>
    </p:extLst>
  </p:cSld>
  <p:clrMapOvr>
    <a:masterClrMapping/>
  </p:clrMapOvr>
  <p:transition xmlns:p14="http://schemas.microsoft.com/office/powerpoint/2010/main">
    <p:randomBa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r>
              <a:rPr lang="en-US" b="1" dirty="0">
                <a:effectLst>
                  <a:outerShdw blurRad="38100" dist="38100" dir="2700000" algn="tl">
                    <a:srgbClr val="DDDDDD"/>
                  </a:outerShdw>
                </a:effectLst>
                <a:latin typeface="Gill Sans MT" charset="0"/>
              </a:rPr>
              <a:t>Overarching </a:t>
            </a:r>
            <a:r>
              <a:rPr lang="en-US" b="1" dirty="0" smtClean="0">
                <a:effectLst>
                  <a:outerShdw blurRad="38100" dist="38100" dir="2700000" algn="tl">
                    <a:srgbClr val="DDDDDD"/>
                  </a:outerShdw>
                </a:effectLst>
                <a:latin typeface="Gill Sans MT" charset="0"/>
              </a:rPr>
              <a:t>Question</a:t>
            </a:r>
            <a:br>
              <a:rPr lang="en-US" b="1" dirty="0" smtClean="0">
                <a:effectLst>
                  <a:outerShdw blurRad="38100" dist="38100" dir="2700000" algn="tl">
                    <a:srgbClr val="DDDDDD"/>
                  </a:outerShdw>
                </a:effectLst>
                <a:latin typeface="Gill Sans MT" charset="0"/>
              </a:rPr>
            </a:br>
            <a:r>
              <a:rPr lang="en-US" b="1" dirty="0" smtClean="0">
                <a:effectLst>
                  <a:outerShdw blurRad="38100" dist="38100" dir="2700000" algn="tl">
                    <a:srgbClr val="DDDDDD"/>
                  </a:outerShdw>
                </a:effectLst>
                <a:latin typeface="Gill Sans MT" charset="0"/>
              </a:rPr>
              <a:t>Worksheet #11 – Pg. 26</a:t>
            </a:r>
            <a:endParaRPr lang="en-US" b="1" dirty="0">
              <a:effectLst>
                <a:outerShdw blurRad="38100" dist="38100" dir="2700000" algn="tl">
                  <a:srgbClr val="DDDDDD"/>
                </a:outerShdw>
              </a:effectLst>
              <a:latin typeface="Gill Sans MT" charset="0"/>
            </a:endParaRPr>
          </a:p>
        </p:txBody>
      </p:sp>
      <p:sp>
        <p:nvSpPr>
          <p:cNvPr id="19459" name="Content Placeholder 2"/>
          <p:cNvSpPr>
            <a:spLocks noGrp="1"/>
          </p:cNvSpPr>
          <p:nvPr>
            <p:ph idx="1"/>
          </p:nvPr>
        </p:nvSpPr>
        <p:spPr/>
        <p:txBody>
          <a:bodyPr/>
          <a:lstStyle/>
          <a:p>
            <a:pPr eaLnBrk="1" hangingPunct="1"/>
            <a:endParaRPr lang="en-US" dirty="0">
              <a:latin typeface="Gill Sans MT" charset="0"/>
            </a:endParaRPr>
          </a:p>
          <a:p>
            <a:pPr eaLnBrk="1" hangingPunct="1"/>
            <a:r>
              <a:rPr lang="en-US" dirty="0">
                <a:solidFill>
                  <a:srgbClr val="FF0000"/>
                </a:solidFill>
                <a:latin typeface="Gill Sans MT" charset="0"/>
              </a:rPr>
              <a:t>Who does the thinking?  </a:t>
            </a:r>
            <a:endParaRPr lang="en-US" dirty="0" smtClean="0">
              <a:solidFill>
                <a:srgbClr val="FF0000"/>
              </a:solidFill>
              <a:latin typeface="Gill Sans MT" charset="0"/>
            </a:endParaRPr>
          </a:p>
          <a:p>
            <a:pPr eaLnBrk="1" hangingPunct="1"/>
            <a:r>
              <a:rPr lang="en-US" dirty="0" smtClean="0">
                <a:solidFill>
                  <a:srgbClr val="FF0000"/>
                </a:solidFill>
                <a:latin typeface="Gill Sans MT" charset="0"/>
              </a:rPr>
              <a:t>Who does </a:t>
            </a:r>
            <a:r>
              <a:rPr lang="en-US" dirty="0">
                <a:solidFill>
                  <a:srgbClr val="FF0000"/>
                </a:solidFill>
                <a:latin typeface="Gill Sans MT" charset="0"/>
              </a:rPr>
              <a:t>the learning and growing? </a:t>
            </a:r>
          </a:p>
        </p:txBody>
      </p:sp>
      <p:sp>
        <p:nvSpPr>
          <p:cNvPr id="1946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792D75C6-2C64-0747-8485-3286A562431D}" type="datetime1">
              <a:rPr lang="en-US"/>
              <a:pPr/>
              <a:t>11/16/11</a:t>
            </a:fld>
            <a:endParaRPr lang="en-US"/>
          </a:p>
        </p:txBody>
      </p:sp>
      <p:sp>
        <p:nvSpPr>
          <p:cNvPr id="1946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pic>
        <p:nvPicPr>
          <p:cNvPr id="6" name="Picture 5"/>
          <p:cNvPicPr>
            <a:picLocks noChangeAspect="1"/>
          </p:cNvPicPr>
          <p:nvPr/>
        </p:nvPicPr>
        <p:blipFill>
          <a:blip r:embed="rId3"/>
          <a:stretch>
            <a:fillRect/>
          </a:stretch>
        </p:blipFill>
        <p:spPr>
          <a:xfrm>
            <a:off x="61626" y="6019800"/>
            <a:ext cx="852774" cy="762000"/>
          </a:xfrm>
          <a:prstGeom prst="rect">
            <a:avLst/>
          </a:prstGeom>
        </p:spPr>
      </p:pic>
    </p:spTree>
    <p:extLst>
      <p:ext uri="{BB962C8B-B14F-4D97-AF65-F5344CB8AC3E}">
        <p14:creationId xmlns:p14="http://schemas.microsoft.com/office/powerpoint/2010/main" val="2319776509"/>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r>
              <a:rPr lang="en-US" sz="4000" b="1">
                <a:effectLst>
                  <a:outerShdw blurRad="38100" dist="38100" dir="2700000" algn="tl">
                    <a:srgbClr val="DDDDDD"/>
                  </a:outerShdw>
                </a:effectLst>
                <a:latin typeface="Gill Sans MT" charset="0"/>
              </a:rPr>
              <a:t>5 </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Rules</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 for Teacher Evaluation</a:t>
            </a:r>
          </a:p>
        </p:txBody>
      </p:sp>
      <p:sp>
        <p:nvSpPr>
          <p:cNvPr id="29701" name="Rectangle 3"/>
          <p:cNvSpPr>
            <a:spLocks noGrp="1" noChangeArrowheads="1"/>
          </p:cNvSpPr>
          <p:nvPr>
            <p:ph idx="1"/>
          </p:nvPr>
        </p:nvSpPr>
        <p:spPr>
          <a:xfrm>
            <a:off x="685800" y="244475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rPr>
              <a:t>Differentiation of evaluative processes</a:t>
            </a:r>
          </a:p>
          <a:p>
            <a:pPr marL="609600" indent="-609600" eaLnBrk="1" fontAlgn="auto" hangingPunct="1">
              <a:spcAft>
                <a:spcPts val="0"/>
              </a:spcAft>
              <a:buFontTx/>
              <a:buAutoNum type="arabicPeriod"/>
              <a:defRPr/>
            </a:pPr>
            <a:r>
              <a:rPr lang="en-US" b="1" dirty="0" smtClean="0">
                <a:solidFill>
                  <a:srgbClr val="FF0000"/>
                </a:solidFill>
                <a:ea typeface="+mn-ea"/>
              </a:rPr>
              <a:t>Evidence-driven process</a:t>
            </a:r>
          </a:p>
          <a:p>
            <a:pPr marL="609600" indent="-609600" eaLnBrk="1" fontAlgn="auto" hangingPunct="1">
              <a:spcAft>
                <a:spcPts val="0"/>
              </a:spcAft>
              <a:buFontTx/>
              <a:buAutoNum type="arabicPeriod"/>
              <a:defRPr/>
            </a:pPr>
            <a:r>
              <a:rPr lang="en-US" b="1" dirty="0" smtClean="0">
                <a:solidFill>
                  <a:srgbClr val="0000FF"/>
                </a:solidFill>
                <a:ea typeface="+mn-ea"/>
              </a:rPr>
              <a:t>Teacher learning integral</a:t>
            </a:r>
          </a:p>
          <a:p>
            <a:pPr marL="609600" indent="-609600" eaLnBrk="1" fontAlgn="auto" hangingPunct="1">
              <a:spcAft>
                <a:spcPts val="0"/>
              </a:spcAft>
              <a:buFontTx/>
              <a:buAutoNum type="arabicPeriod"/>
              <a:defRPr/>
            </a:pPr>
            <a:r>
              <a:rPr lang="en-US" b="1" dirty="0" smtClean="0">
                <a:ea typeface="+mn-ea"/>
              </a:rPr>
              <a:t>Transparency</a:t>
            </a:r>
          </a:p>
        </p:txBody>
      </p:sp>
      <p:sp>
        <p:nvSpPr>
          <p:cNvPr id="20484"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4A24DDFF-ECEA-C847-A292-96DC32B1C70E}" type="datetime1">
              <a:rPr lang="en-US"/>
              <a:pPr/>
              <a:t>11/16/11</a:t>
            </a:fld>
            <a:endParaRPr lang="en-US"/>
          </a:p>
        </p:txBody>
      </p:sp>
      <p:sp>
        <p:nvSpPr>
          <p:cNvPr id="20485"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91266063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a:xfrm>
            <a:off x="1143000" y="533400"/>
            <a:ext cx="7772400" cy="1143000"/>
          </a:xfrm>
        </p:spPr>
        <p:txBody>
          <a:bodyPr vert="horz" wrap="square" lIns="91440" tIns="45720" rIns="91440" bIns="45720" numCol="1" anchorCtr="0" compatLnSpc="1">
            <a:prstTxWarp prst="textNoShape">
              <a:avLst/>
            </a:prstTxWarp>
            <a:normAutofit fontScale="90000"/>
          </a:bodyPr>
          <a:lstStyle/>
          <a:p>
            <a:pPr eaLnBrk="1" hangingPunct="1"/>
            <a:r>
              <a:rPr lang="en-US" sz="5000" b="1" dirty="0">
                <a:effectLst>
                  <a:outerShdw blurRad="38100" dist="38100" dir="2700000" algn="tl">
                    <a:srgbClr val="DDDDDD"/>
                  </a:outerShdw>
                </a:effectLst>
                <a:latin typeface="Gill Sans MT" charset="0"/>
              </a:rPr>
              <a:t>Rule # </a:t>
            </a:r>
            <a:r>
              <a:rPr lang="en-US" sz="5000" b="1" dirty="0" smtClean="0">
                <a:effectLst>
                  <a:outerShdw blurRad="38100" dist="38100" dir="2700000" algn="tl">
                    <a:srgbClr val="DDDDDD"/>
                  </a:outerShdw>
                </a:effectLst>
                <a:latin typeface="Gill Sans MT" charset="0"/>
              </a:rPr>
              <a:t>4:</a:t>
            </a:r>
            <a:br>
              <a:rPr lang="en-US" sz="5000" b="1" dirty="0" smtClean="0">
                <a:effectLst>
                  <a:outerShdw blurRad="38100" dist="38100" dir="2700000" algn="tl">
                    <a:srgbClr val="DDDDDD"/>
                  </a:outerShdw>
                </a:effectLst>
                <a:latin typeface="Gill Sans MT" charset="0"/>
              </a:rPr>
            </a:br>
            <a:r>
              <a:rPr lang="en-US" sz="3600" b="1" dirty="0" smtClean="0">
                <a:effectLst>
                  <a:outerShdw blurRad="38100" dist="38100" dir="2700000" algn="tl">
                    <a:srgbClr val="DDDDDD"/>
                  </a:outerShdw>
                </a:effectLst>
                <a:latin typeface="Gill Sans MT" charset="0"/>
              </a:rPr>
              <a:t>Teacher Learning Integral</a:t>
            </a:r>
            <a:endParaRPr lang="en-US" sz="3600" b="1" dirty="0">
              <a:effectLst>
                <a:outerShdw blurRad="38100" dist="38100" dir="2700000" algn="tl">
                  <a:srgbClr val="DDDDDD"/>
                </a:outerShdw>
              </a:effectLst>
              <a:latin typeface="Gill Sans MT" charset="0"/>
            </a:endParaRPr>
          </a:p>
        </p:txBody>
      </p:sp>
      <p:sp>
        <p:nvSpPr>
          <p:cNvPr id="21507" name="Rectangle 3"/>
          <p:cNvSpPr>
            <a:spLocks noGrp="1" noChangeArrowheads="1"/>
          </p:cNvSpPr>
          <p:nvPr>
            <p:ph idx="1"/>
          </p:nvPr>
        </p:nvSpPr>
        <p:spPr>
          <a:xfrm>
            <a:off x="838200" y="2133600"/>
            <a:ext cx="7620000" cy="4038600"/>
          </a:xfrm>
        </p:spPr>
        <p:txBody>
          <a:bodyPr/>
          <a:lstStyle/>
          <a:p>
            <a:pPr algn="ctr" eaLnBrk="1" hangingPunct="1">
              <a:buFontTx/>
              <a:buNone/>
            </a:pPr>
            <a:endParaRPr lang="en-US" sz="3600" b="1" dirty="0">
              <a:latin typeface="Gill Sans MT" charset="0"/>
            </a:endParaRPr>
          </a:p>
          <a:p>
            <a:pPr algn="ctr" eaLnBrk="1" hangingPunct="1">
              <a:buFontTx/>
              <a:buNone/>
            </a:pPr>
            <a:r>
              <a:rPr lang="en-US" sz="3600" b="1" dirty="0">
                <a:latin typeface="Gill Sans MT" charset="0"/>
              </a:rPr>
              <a:t>Conduct evaluations </a:t>
            </a:r>
            <a:endParaRPr lang="en-US" sz="3600" b="1" dirty="0" smtClean="0">
              <a:latin typeface="Gill Sans MT" charset="0"/>
            </a:endParaRPr>
          </a:p>
          <a:p>
            <a:pPr algn="ctr" eaLnBrk="1" hangingPunct="1">
              <a:buFontTx/>
              <a:buNone/>
            </a:pPr>
            <a:r>
              <a:rPr lang="en-US" sz="3600" b="1" dirty="0" smtClean="0">
                <a:latin typeface="Gill Sans MT" charset="0"/>
              </a:rPr>
              <a:t>in </a:t>
            </a:r>
            <a:r>
              <a:rPr lang="en-US" sz="3600" b="1" dirty="0">
                <a:latin typeface="Gill Sans MT" charset="0"/>
              </a:rPr>
              <a:t>such a way that they produce </a:t>
            </a:r>
            <a:endParaRPr lang="en-US" sz="3600" b="1" dirty="0" smtClean="0">
              <a:latin typeface="Gill Sans MT" charset="0"/>
            </a:endParaRPr>
          </a:p>
          <a:p>
            <a:pPr algn="ctr" eaLnBrk="1" hangingPunct="1">
              <a:buFontTx/>
              <a:buNone/>
            </a:pPr>
            <a:r>
              <a:rPr lang="en-US" sz="3600" b="1" dirty="0" smtClean="0">
                <a:solidFill>
                  <a:srgbClr val="0000FF"/>
                </a:solidFill>
                <a:latin typeface="Gill Sans MT" charset="0"/>
              </a:rPr>
              <a:t>teacher </a:t>
            </a:r>
            <a:r>
              <a:rPr lang="en-US" sz="3600" b="1" dirty="0">
                <a:solidFill>
                  <a:srgbClr val="0000FF"/>
                </a:solidFill>
                <a:latin typeface="Gill Sans MT" charset="0"/>
              </a:rPr>
              <a:t>learning</a:t>
            </a:r>
            <a:r>
              <a:rPr lang="en-US" sz="3600" b="1" dirty="0">
                <a:latin typeface="Gill Sans MT" charset="0"/>
              </a:rPr>
              <a:t>.</a:t>
            </a:r>
          </a:p>
        </p:txBody>
      </p:sp>
      <p:sp>
        <p:nvSpPr>
          <p:cNvPr id="2150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C996E670-65F9-2E47-8609-F57093FD8537}" type="datetime1">
              <a:rPr lang="en-US"/>
              <a:pPr/>
              <a:t>11/16/11</a:t>
            </a:fld>
            <a:endParaRPr lang="en-US"/>
          </a:p>
        </p:txBody>
      </p:sp>
      <p:sp>
        <p:nvSpPr>
          <p:cNvPr id="2150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30361471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ChangeArrowheads="1"/>
          </p:cNvSpPr>
          <p:nvPr>
            <p:ph type="title"/>
          </p:nvPr>
        </p:nvSpPr>
        <p:spPr>
          <a:xfrm>
            <a:off x="1351191" y="609600"/>
            <a:ext cx="7772400" cy="1143000"/>
          </a:xfrm>
        </p:spPr>
        <p:txBody>
          <a:bodyPr vert="horz" wrap="square" lIns="91440" tIns="45720" rIns="91440" bIns="45720" numCol="1" anchorCtr="0" compatLnSpc="1">
            <a:prstTxWarp prst="textNoShape">
              <a:avLst/>
            </a:prstTxWarp>
          </a:bodyPr>
          <a:lstStyle/>
          <a:p>
            <a:pPr eaLnBrk="1" hangingPunct="1"/>
            <a:r>
              <a:rPr lang="en-US" b="1" dirty="0">
                <a:effectLst>
                  <a:outerShdw blurRad="38100" dist="38100" dir="2700000" algn="tl">
                    <a:srgbClr val="DDDDDD"/>
                  </a:outerShdw>
                </a:effectLst>
                <a:latin typeface="Gill Sans MT" charset="0"/>
              </a:rPr>
              <a:t>Professional Learning</a:t>
            </a:r>
          </a:p>
        </p:txBody>
      </p:sp>
      <p:sp>
        <p:nvSpPr>
          <p:cNvPr id="31749" name="Rectangle 3"/>
          <p:cNvSpPr>
            <a:spLocks noGrp="1" noChangeArrowheads="1"/>
          </p:cNvSpPr>
          <p:nvPr>
            <p:ph idx="1"/>
          </p:nvPr>
        </p:nvSpPr>
        <p:spPr>
          <a:xfrm>
            <a:off x="1371600" y="2133600"/>
            <a:ext cx="7267575" cy="3325813"/>
          </a:xfrm>
        </p:spPr>
        <p:txBody>
          <a:bodyPr>
            <a:normAutofit/>
          </a:bodyPr>
          <a:lstStyle/>
          <a:p>
            <a:pPr eaLnBrk="1" hangingPunct="1">
              <a:lnSpc>
                <a:spcPct val="90000"/>
              </a:lnSpc>
              <a:buFontTx/>
              <a:buNone/>
            </a:pPr>
            <a:endParaRPr lang="en-US" dirty="0">
              <a:latin typeface="Gill Sans MT" charset="0"/>
            </a:endParaRPr>
          </a:p>
          <a:p>
            <a:pPr algn="ctr" eaLnBrk="1" hangingPunct="1">
              <a:lnSpc>
                <a:spcPct val="90000"/>
              </a:lnSpc>
              <a:buFontTx/>
              <a:buNone/>
            </a:pPr>
            <a:r>
              <a:rPr lang="ja-JP" altLang="en-US" b="1" dirty="0">
                <a:solidFill>
                  <a:srgbClr val="33CC33"/>
                </a:solidFill>
                <a:latin typeface="Gill Sans MT" charset="0"/>
              </a:rPr>
              <a:t>“</a:t>
            </a:r>
            <a:r>
              <a:rPr lang="en-US" b="1" dirty="0">
                <a:solidFill>
                  <a:srgbClr val="33CC33"/>
                </a:solidFill>
                <a:latin typeface="Gill Sans MT" charset="0"/>
              </a:rPr>
              <a:t>Learning is done by the </a:t>
            </a:r>
            <a:r>
              <a:rPr lang="en-US" b="1" dirty="0" smtClean="0">
                <a:solidFill>
                  <a:srgbClr val="33CC33"/>
                </a:solidFill>
                <a:latin typeface="Gill Sans MT" charset="0"/>
              </a:rPr>
              <a:t>learner;</a:t>
            </a:r>
            <a:r>
              <a:rPr lang="en-US" b="1" dirty="0" smtClean="0">
                <a:latin typeface="Gill Sans MT" charset="0"/>
              </a:rPr>
              <a:t> </a:t>
            </a:r>
          </a:p>
          <a:p>
            <a:pPr algn="ctr" eaLnBrk="1" hangingPunct="1">
              <a:lnSpc>
                <a:spcPct val="90000"/>
              </a:lnSpc>
              <a:buFontTx/>
              <a:buNone/>
            </a:pPr>
            <a:r>
              <a:rPr lang="en-US" b="1" dirty="0" smtClean="0">
                <a:latin typeface="Gill Sans MT" charset="0"/>
              </a:rPr>
              <a:t>it </a:t>
            </a:r>
            <a:r>
              <a:rPr lang="en-US" b="1" dirty="0">
                <a:latin typeface="Gill Sans MT" charset="0"/>
              </a:rPr>
              <a:t>is mental WORK.</a:t>
            </a:r>
            <a:r>
              <a:rPr lang="ja-JP" altLang="en-US" b="1" dirty="0">
                <a:latin typeface="Gill Sans MT" charset="0"/>
              </a:rPr>
              <a:t>”</a:t>
            </a:r>
            <a:r>
              <a:rPr lang="en-US" b="1" dirty="0">
                <a:latin typeface="Gill Sans MT" charset="0"/>
              </a:rPr>
              <a:t> </a:t>
            </a:r>
          </a:p>
          <a:p>
            <a:pPr algn="ctr" eaLnBrk="1" hangingPunct="1">
              <a:lnSpc>
                <a:spcPct val="90000"/>
              </a:lnSpc>
              <a:buFontTx/>
              <a:buNone/>
            </a:pPr>
            <a:r>
              <a:rPr lang="en-US" b="1" dirty="0">
                <a:latin typeface="Gill Sans MT" charset="0"/>
              </a:rPr>
              <a:t>			</a:t>
            </a:r>
            <a:r>
              <a:rPr lang="en-US" sz="2400" b="1" dirty="0">
                <a:latin typeface="Gill Sans MT" charset="0"/>
              </a:rPr>
              <a:t>- Charlotte Danielson</a:t>
            </a:r>
          </a:p>
          <a:p>
            <a:pPr algn="ctr" eaLnBrk="1" hangingPunct="1">
              <a:lnSpc>
                <a:spcPct val="90000"/>
              </a:lnSpc>
              <a:buFontTx/>
              <a:buNone/>
            </a:pPr>
            <a:endParaRPr lang="en-US" sz="2400" b="1" dirty="0">
              <a:latin typeface="Gill Sans MT" charset="0"/>
            </a:endParaRPr>
          </a:p>
          <a:p>
            <a:pPr algn="ctr" eaLnBrk="1" hangingPunct="1">
              <a:lnSpc>
                <a:spcPct val="90000"/>
              </a:lnSpc>
              <a:buFontTx/>
              <a:buNone/>
            </a:pPr>
            <a:r>
              <a:rPr lang="en-US" sz="2400" b="1" dirty="0">
                <a:latin typeface="Gill Sans MT" charset="0"/>
              </a:rPr>
              <a:t>Who does the mental work in your evaluation process? (Overarching Question)</a:t>
            </a:r>
          </a:p>
        </p:txBody>
      </p:sp>
      <p:sp>
        <p:nvSpPr>
          <p:cNvPr id="22532"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33D5D895-59C5-674A-AC75-8C56033D1C62}" type="datetime1">
              <a:rPr lang="en-US"/>
              <a:pPr/>
              <a:t>11/16/11</a:t>
            </a:fld>
            <a:endParaRPr lang="en-US"/>
          </a:p>
        </p:txBody>
      </p:sp>
      <p:sp>
        <p:nvSpPr>
          <p:cNvPr id="2253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445736438"/>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990600" y="228600"/>
            <a:ext cx="8318500" cy="1320800"/>
          </a:xfrm>
        </p:spPr>
        <p:txBody>
          <a:bodyPr vert="horz" wrap="square" lIns="91440" tIns="45720" rIns="91440" bIns="45720" numCol="1" anchorCtr="0" compatLnSpc="1">
            <a:prstTxWarp prst="textNoShape">
              <a:avLst/>
            </a:prstTxWarp>
            <a:normAutofit/>
          </a:bodyPr>
          <a:lstStyle/>
          <a:p>
            <a:pPr eaLnBrk="1" hangingPunct="1">
              <a:lnSpc>
                <a:spcPct val="70000"/>
              </a:lnSpc>
            </a:pPr>
            <a:r>
              <a:rPr lang="en-US" sz="3200" b="1" dirty="0">
                <a:effectLst>
                  <a:outerShdw blurRad="38100" dist="38100" dir="2700000" algn="tl">
                    <a:srgbClr val="DDDDDD"/>
                  </a:outerShdw>
                </a:effectLst>
                <a:latin typeface="Gill Sans MT" charset="0"/>
              </a:rPr>
              <a:t>The Nature of Professional</a:t>
            </a:r>
            <a:r>
              <a:rPr lang="en-US" sz="3200" dirty="0">
                <a:effectLst>
                  <a:outerShdw blurRad="38100" dist="38100" dir="2700000" algn="tl">
                    <a:srgbClr val="DDDDDD"/>
                  </a:outerShdw>
                </a:effectLst>
                <a:latin typeface="Gill Sans MT" charset="0"/>
              </a:rPr>
              <a:t> </a:t>
            </a:r>
            <a:r>
              <a:rPr lang="en-US" sz="3200" b="1" dirty="0">
                <a:effectLst>
                  <a:outerShdw blurRad="38100" dist="38100" dir="2700000" algn="tl">
                    <a:srgbClr val="DDDDDD"/>
                  </a:outerShdw>
                </a:effectLst>
                <a:latin typeface="Gill Sans MT" charset="0"/>
              </a:rPr>
              <a:t>Learning: </a:t>
            </a:r>
            <a:r>
              <a:rPr lang="en-US" sz="3200" b="1" dirty="0" smtClean="0">
                <a:effectLst>
                  <a:outerShdw blurRad="38100" dist="38100" dir="2700000" algn="tl">
                    <a:srgbClr val="DDDDDD"/>
                  </a:outerShdw>
                </a:effectLst>
                <a:latin typeface="Gill Sans MT" charset="0"/>
              </a:rPr>
              <a:t/>
            </a:r>
            <a:br>
              <a:rPr lang="en-US" sz="3200" b="1" dirty="0" smtClean="0">
                <a:effectLst>
                  <a:outerShdw blurRad="38100" dist="38100" dir="2700000" algn="tl">
                    <a:srgbClr val="DDDDDD"/>
                  </a:outerShdw>
                </a:effectLst>
                <a:latin typeface="Gill Sans MT" charset="0"/>
              </a:rPr>
            </a:br>
            <a:r>
              <a:rPr lang="en-US" sz="3200" b="1" dirty="0">
                <a:effectLst>
                  <a:outerShdw blurRad="38100" dist="38100" dir="2700000" algn="tl">
                    <a:srgbClr val="DDDDDD"/>
                  </a:outerShdw>
                </a:effectLst>
                <a:latin typeface="Gill Sans MT" charset="0"/>
              </a:rPr>
              <a:t/>
            </a:r>
            <a:br>
              <a:rPr lang="en-US" sz="3200" b="1" dirty="0">
                <a:effectLst>
                  <a:outerShdw blurRad="38100" dist="38100" dir="2700000" algn="tl">
                    <a:srgbClr val="DDDDDD"/>
                  </a:outerShdw>
                </a:effectLst>
                <a:latin typeface="Gill Sans MT" charset="0"/>
              </a:rPr>
            </a:br>
            <a:r>
              <a:rPr lang="en-US" sz="3200" b="1" dirty="0" smtClean="0">
                <a:effectLst>
                  <a:outerShdw blurRad="38100" dist="38100" dir="2700000" algn="tl">
                    <a:srgbClr val="DDDDDD"/>
                  </a:outerShdw>
                </a:effectLst>
                <a:latin typeface="Gill Sans MT" charset="0"/>
              </a:rPr>
              <a:t>Mental </a:t>
            </a:r>
            <a:r>
              <a:rPr lang="en-US" sz="3200" b="1" dirty="0">
                <a:effectLst>
                  <a:outerShdw blurRad="38100" dist="38100" dir="2700000" algn="tl">
                    <a:srgbClr val="DDDDDD"/>
                  </a:outerShdw>
                </a:effectLst>
                <a:latin typeface="Gill Sans MT" charset="0"/>
              </a:rPr>
              <a:t>Work for Teachers</a:t>
            </a:r>
          </a:p>
        </p:txBody>
      </p:sp>
      <p:sp>
        <p:nvSpPr>
          <p:cNvPr id="287747" name="Rectangle 3"/>
          <p:cNvSpPr>
            <a:spLocks noGrp="1" noChangeArrowheads="1"/>
          </p:cNvSpPr>
          <p:nvPr>
            <p:ph idx="1"/>
          </p:nvPr>
        </p:nvSpPr>
        <p:spPr>
          <a:xfrm>
            <a:off x="1219200" y="2133600"/>
            <a:ext cx="7112000" cy="3392488"/>
          </a:xfrm>
        </p:spPr>
        <p:txBody>
          <a:bodyPr/>
          <a:lstStyle/>
          <a:p>
            <a:pPr marL="292100" indent="-292100" eaLnBrk="1" hangingPunct="1">
              <a:lnSpc>
                <a:spcPct val="80000"/>
              </a:lnSpc>
              <a:spcAft>
                <a:spcPct val="20000"/>
              </a:spcAft>
              <a:buClr>
                <a:srgbClr val="33CC33"/>
              </a:buClr>
            </a:pPr>
            <a:r>
              <a:rPr lang="en-US" b="1" dirty="0">
                <a:solidFill>
                  <a:srgbClr val="0000FF"/>
                </a:solidFill>
                <a:latin typeface="Gill Sans MT" charset="0"/>
              </a:rPr>
              <a:t>Reflection on practice</a:t>
            </a:r>
          </a:p>
          <a:p>
            <a:pPr marL="292100" indent="-292100" eaLnBrk="1" hangingPunct="1">
              <a:lnSpc>
                <a:spcPct val="80000"/>
              </a:lnSpc>
              <a:spcAft>
                <a:spcPct val="20000"/>
              </a:spcAft>
              <a:buClr>
                <a:srgbClr val="33CC33"/>
              </a:buClr>
            </a:pPr>
            <a:r>
              <a:rPr lang="en-US" b="1" dirty="0">
                <a:solidFill>
                  <a:srgbClr val="FF0000"/>
                </a:solidFill>
                <a:latin typeface="Gill Sans MT" charset="0"/>
              </a:rPr>
              <a:t>Collaboration</a:t>
            </a:r>
          </a:p>
          <a:p>
            <a:pPr marL="292100" indent="-292100" eaLnBrk="1" hangingPunct="1">
              <a:lnSpc>
                <a:spcPct val="80000"/>
              </a:lnSpc>
              <a:spcAft>
                <a:spcPct val="20000"/>
              </a:spcAft>
              <a:buClr>
                <a:srgbClr val="33CC33"/>
              </a:buClr>
            </a:pPr>
            <a:r>
              <a:rPr lang="en-US" b="1" dirty="0">
                <a:solidFill>
                  <a:srgbClr val="33CC33"/>
                </a:solidFill>
                <a:latin typeface="Gill Sans MT" charset="0"/>
              </a:rPr>
              <a:t>Self-assessment</a:t>
            </a:r>
          </a:p>
          <a:p>
            <a:pPr marL="292100" indent="-292100" eaLnBrk="1" hangingPunct="1">
              <a:lnSpc>
                <a:spcPct val="80000"/>
              </a:lnSpc>
              <a:spcAft>
                <a:spcPct val="20000"/>
              </a:spcAft>
              <a:buClr>
                <a:srgbClr val="33CC33"/>
              </a:buClr>
            </a:pPr>
            <a:r>
              <a:rPr lang="en-US" b="1" dirty="0">
                <a:solidFill>
                  <a:srgbClr val="FF9900"/>
                </a:solidFill>
                <a:latin typeface="Gill Sans MT" charset="0"/>
              </a:rPr>
              <a:t>Self-directed inquiry (action research)</a:t>
            </a:r>
          </a:p>
          <a:p>
            <a:pPr marL="292100" indent="-292100" eaLnBrk="1" hangingPunct="1">
              <a:lnSpc>
                <a:spcPct val="80000"/>
              </a:lnSpc>
              <a:spcAft>
                <a:spcPct val="20000"/>
              </a:spcAft>
              <a:buClr>
                <a:srgbClr val="33CC33"/>
              </a:buClr>
            </a:pPr>
            <a:r>
              <a:rPr lang="en-US" b="1" dirty="0">
                <a:solidFill>
                  <a:srgbClr val="990099"/>
                </a:solidFill>
                <a:latin typeface="Gill Sans MT" charset="0"/>
              </a:rPr>
              <a:t>Feedback based upon evidence</a:t>
            </a:r>
            <a:endParaRPr lang="en-US" dirty="0">
              <a:solidFill>
                <a:srgbClr val="990099"/>
              </a:solidFill>
              <a:latin typeface="Gill Sans MT" charset="0"/>
            </a:endParaRPr>
          </a:p>
        </p:txBody>
      </p:sp>
      <p:sp>
        <p:nvSpPr>
          <p:cNvPr id="23556"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8822314-E992-DA4D-AA88-78799E872CD9}" type="datetime1">
              <a:rPr lang="en-US"/>
              <a:pPr/>
              <a:t>11/16/11</a:t>
            </a:fld>
            <a:endParaRPr lang="en-US"/>
          </a:p>
        </p:txBody>
      </p:sp>
      <p:sp>
        <p:nvSpPr>
          <p:cNvPr id="2355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120946971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7746"/>
                                        </p:tgtEl>
                                        <p:attrNameLst>
                                          <p:attrName>style.visibility</p:attrName>
                                        </p:attrNameLst>
                                      </p:cBhvr>
                                      <p:to>
                                        <p:strVal val="visible"/>
                                      </p:to>
                                    </p:set>
                                    <p:animEffect transition="in" filter="fade">
                                      <p:cBhvr>
                                        <p:cTn id="7" dur="2000"/>
                                        <p:tgtEl>
                                          <p:spTgt spid="287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7747">
                                            <p:txEl>
                                              <p:pRg st="0" end="0"/>
                                            </p:txEl>
                                          </p:spTgt>
                                        </p:tgtEl>
                                        <p:attrNameLst>
                                          <p:attrName>style.visibility</p:attrName>
                                        </p:attrNameLst>
                                      </p:cBhvr>
                                      <p:to>
                                        <p:strVal val="visible"/>
                                      </p:to>
                                    </p:set>
                                    <p:animEffect transition="in" filter="fade">
                                      <p:cBhvr>
                                        <p:cTn id="12" dur="2000"/>
                                        <p:tgtEl>
                                          <p:spTgt spid="2877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7747">
                                            <p:txEl>
                                              <p:pRg st="1" end="1"/>
                                            </p:txEl>
                                          </p:spTgt>
                                        </p:tgtEl>
                                        <p:attrNameLst>
                                          <p:attrName>style.visibility</p:attrName>
                                        </p:attrNameLst>
                                      </p:cBhvr>
                                      <p:to>
                                        <p:strVal val="visible"/>
                                      </p:to>
                                    </p:set>
                                    <p:animEffect transition="in" filter="fade">
                                      <p:cBhvr>
                                        <p:cTn id="17" dur="2000"/>
                                        <p:tgtEl>
                                          <p:spTgt spid="28774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7747">
                                            <p:txEl>
                                              <p:pRg st="2" end="2"/>
                                            </p:txEl>
                                          </p:spTgt>
                                        </p:tgtEl>
                                        <p:attrNameLst>
                                          <p:attrName>style.visibility</p:attrName>
                                        </p:attrNameLst>
                                      </p:cBhvr>
                                      <p:to>
                                        <p:strVal val="visible"/>
                                      </p:to>
                                    </p:set>
                                    <p:animEffect transition="in" filter="fade">
                                      <p:cBhvr>
                                        <p:cTn id="22" dur="2000"/>
                                        <p:tgtEl>
                                          <p:spTgt spid="28774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7747">
                                            <p:txEl>
                                              <p:pRg st="3" end="3"/>
                                            </p:txEl>
                                          </p:spTgt>
                                        </p:tgtEl>
                                        <p:attrNameLst>
                                          <p:attrName>style.visibility</p:attrName>
                                        </p:attrNameLst>
                                      </p:cBhvr>
                                      <p:to>
                                        <p:strVal val="visible"/>
                                      </p:to>
                                    </p:set>
                                    <p:animEffect transition="in" filter="fade">
                                      <p:cBhvr>
                                        <p:cTn id="27" dur="2000"/>
                                        <p:tgtEl>
                                          <p:spTgt spid="28774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7747">
                                            <p:txEl>
                                              <p:pRg st="4" end="4"/>
                                            </p:txEl>
                                          </p:spTgt>
                                        </p:tgtEl>
                                        <p:attrNameLst>
                                          <p:attrName>style.visibility</p:attrName>
                                        </p:attrNameLst>
                                      </p:cBhvr>
                                      <p:to>
                                        <p:strVal val="visible"/>
                                      </p:to>
                                    </p:set>
                                    <p:animEffect transition="in" filter="fade">
                                      <p:cBhvr>
                                        <p:cTn id="32" dur="2000"/>
                                        <p:tgtEl>
                                          <p:spTgt spid="287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6" grpId="0"/>
      <p:bldP spid="28774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2900" dirty="0" smtClean="0">
                <a:latin typeface="Calibri" pitchFamily="34" charset="0"/>
              </a:rPr>
              <a:t>Teacher Evaluation Rubric</a:t>
            </a:r>
          </a:p>
        </p:txBody>
      </p:sp>
      <p:sp>
        <p:nvSpPr>
          <p:cNvPr id="3" name="Content Placeholder 2"/>
          <p:cNvSpPr>
            <a:spLocks noGrp="1"/>
          </p:cNvSpPr>
          <p:nvPr>
            <p:ph idx="1"/>
          </p:nvPr>
        </p:nvSpPr>
        <p:spPr/>
        <p:txBody>
          <a:bodyPr/>
          <a:lstStyle/>
          <a:p>
            <a:r>
              <a:rPr lang="en-US" dirty="0" smtClean="0"/>
              <a:t>4 Domains</a:t>
            </a:r>
          </a:p>
          <a:p>
            <a:pPr lvl="1"/>
            <a:r>
              <a:rPr lang="en-US" dirty="0" smtClean="0"/>
              <a:t>22 Components</a:t>
            </a:r>
          </a:p>
          <a:p>
            <a:r>
              <a:rPr lang="en-US" dirty="0" smtClean="0"/>
              <a:t>4 Possible Ratings for Each Component</a:t>
            </a:r>
          </a:p>
          <a:p>
            <a:pPr lvl="1"/>
            <a:r>
              <a:rPr lang="en-US" dirty="0" smtClean="0"/>
              <a:t>Unsatisfactory</a:t>
            </a:r>
          </a:p>
          <a:p>
            <a:pPr lvl="1"/>
            <a:r>
              <a:rPr lang="en-US" dirty="0" smtClean="0"/>
              <a:t>Progressing/Needs Improvement</a:t>
            </a:r>
          </a:p>
          <a:p>
            <a:pPr lvl="1"/>
            <a:r>
              <a:rPr lang="en-US" dirty="0" smtClean="0"/>
              <a:t>Proficient</a:t>
            </a:r>
          </a:p>
          <a:p>
            <a:pPr lvl="1"/>
            <a:r>
              <a:rPr lang="en-US" dirty="0" smtClean="0"/>
              <a:t>Distinguished 	</a:t>
            </a:r>
            <a:endParaRPr lang="en-US" dirty="0"/>
          </a:p>
        </p:txBody>
      </p:sp>
    </p:spTree>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vert="horz" wrap="square" lIns="91440" tIns="45720" rIns="91440" bIns="45720" numCol="1" anchorCtr="0" compatLnSpc="1">
            <a:prstTxWarp prst="textNoShape">
              <a:avLst/>
            </a:prstTxWarp>
            <a:normAutofit fontScale="90000"/>
          </a:bodyPr>
          <a:lstStyle/>
          <a:p>
            <a:pPr eaLnBrk="1" hangingPunct="1"/>
            <a:r>
              <a:rPr lang="ja-JP" altLang="en-US" b="1">
                <a:effectLst>
                  <a:outerShdw blurRad="38100" dist="38100" dir="2700000" algn="tl">
                    <a:srgbClr val="DDDDDD"/>
                  </a:outerShdw>
                </a:effectLst>
                <a:latin typeface="Gill Sans MT" charset="0"/>
              </a:rPr>
              <a:t>“</a:t>
            </a:r>
            <a:r>
              <a:rPr lang="en-US" b="1">
                <a:effectLst>
                  <a:outerShdw blurRad="38100" dist="38100" dir="2700000" algn="tl">
                    <a:srgbClr val="DDDDDD"/>
                  </a:outerShdw>
                </a:effectLst>
                <a:latin typeface="Gill Sans MT" charset="0"/>
              </a:rPr>
              <a:t>Narrative-Free</a:t>
            </a:r>
            <a:r>
              <a:rPr lang="ja-JP" altLang="en-US" b="1">
                <a:effectLst>
                  <a:outerShdw blurRad="38100" dist="38100" dir="2700000" algn="tl">
                    <a:srgbClr val="DDDDDD"/>
                  </a:outerShdw>
                </a:effectLst>
                <a:latin typeface="Gill Sans MT" charset="0"/>
              </a:rPr>
              <a:t>”</a:t>
            </a:r>
            <a:r>
              <a:rPr lang="en-US" b="1">
                <a:effectLst>
                  <a:outerShdw blurRad="38100" dist="38100" dir="2700000" algn="tl">
                    <a:srgbClr val="DDDDDD"/>
                  </a:outerShdw>
                </a:effectLst>
                <a:latin typeface="Gill Sans MT" charset="0"/>
              </a:rPr>
              <a:t> Evaluation</a:t>
            </a:r>
          </a:p>
        </p:txBody>
      </p:sp>
      <p:sp>
        <p:nvSpPr>
          <p:cNvPr id="24579" name="Rectangle 3"/>
          <p:cNvSpPr>
            <a:spLocks noGrp="1" noChangeArrowheads="1"/>
          </p:cNvSpPr>
          <p:nvPr>
            <p:ph idx="1"/>
          </p:nvPr>
        </p:nvSpPr>
        <p:spPr/>
        <p:txBody>
          <a:bodyPr/>
          <a:lstStyle/>
          <a:p>
            <a:pPr eaLnBrk="1" hangingPunct="1"/>
            <a:r>
              <a:rPr lang="en-US" b="1">
                <a:solidFill>
                  <a:srgbClr val="9900FF"/>
                </a:solidFill>
                <a:latin typeface="Gill Sans MT" charset="0"/>
              </a:rPr>
              <a:t>The rubric contains the narrative</a:t>
            </a:r>
          </a:p>
          <a:p>
            <a:pPr eaLnBrk="1" hangingPunct="1"/>
            <a:r>
              <a:rPr lang="en-US" b="1">
                <a:latin typeface="Gill Sans MT" charset="0"/>
              </a:rPr>
              <a:t>Select the language that matches the evidence</a:t>
            </a:r>
          </a:p>
          <a:p>
            <a:pPr eaLnBrk="1" hangingPunct="1"/>
            <a:r>
              <a:rPr lang="en-US" b="1">
                <a:solidFill>
                  <a:srgbClr val="9900FF"/>
                </a:solidFill>
                <a:latin typeface="Gill Sans MT" charset="0"/>
              </a:rPr>
              <a:t>The teacher participates in language selection</a:t>
            </a:r>
          </a:p>
          <a:p>
            <a:pPr eaLnBrk="1" hangingPunct="1"/>
            <a:r>
              <a:rPr lang="en-US" b="1">
                <a:latin typeface="Gill Sans MT" charset="0"/>
              </a:rPr>
              <a:t>The highlighter is the tool</a:t>
            </a:r>
          </a:p>
          <a:p>
            <a:pPr eaLnBrk="1" hangingPunct="1"/>
            <a:r>
              <a:rPr lang="en-US" b="1">
                <a:solidFill>
                  <a:srgbClr val="9900FF"/>
                </a:solidFill>
                <a:latin typeface="Gill Sans MT" charset="0"/>
              </a:rPr>
              <a:t>A summative domain statement is optional</a:t>
            </a:r>
          </a:p>
        </p:txBody>
      </p:sp>
      <p:sp>
        <p:nvSpPr>
          <p:cNvPr id="2458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4938A2BF-1F46-3841-BB7D-424FC70545D2}" type="datetime1">
              <a:rPr lang="en-US"/>
              <a:pPr/>
              <a:t>11/16/11</a:t>
            </a:fld>
            <a:endParaRPr lang="en-US"/>
          </a:p>
        </p:txBody>
      </p:sp>
      <p:sp>
        <p:nvSpPr>
          <p:cNvPr id="2458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738261995"/>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a:xfrm>
            <a:off x="1258888" y="407988"/>
            <a:ext cx="6170612" cy="1066800"/>
          </a:xfrm>
        </p:spPr>
        <p:txBody>
          <a:bodyPr vert="horz" wrap="square" lIns="91440" tIns="45720" rIns="91440" bIns="45720" numCol="1" anchorCtr="0" compatLnSpc="1">
            <a:prstTxWarp prst="textNoShape">
              <a:avLst/>
            </a:prstTxWarp>
          </a:bodyPr>
          <a:lstStyle/>
          <a:p>
            <a:pPr eaLnBrk="1" hangingPunct="1"/>
            <a:r>
              <a:rPr lang="en-US" sz="3200" b="1">
                <a:effectLst>
                  <a:outerShdw blurRad="38100" dist="38100" dir="2700000" algn="tl">
                    <a:srgbClr val="DDDDDD"/>
                  </a:outerShdw>
                </a:effectLst>
                <a:latin typeface="Gill Sans MT" charset="0"/>
              </a:rPr>
              <a:t>Supporting Teachers Correctly</a:t>
            </a:r>
          </a:p>
        </p:txBody>
      </p:sp>
      <p:graphicFrame>
        <p:nvGraphicFramePr>
          <p:cNvPr id="303132" name="Group 28"/>
          <p:cNvGraphicFramePr>
            <a:graphicFrameLocks noGrp="1"/>
          </p:cNvGraphicFramePr>
          <p:nvPr>
            <p:ph type="tbl" idx="1"/>
            <p:extLst>
              <p:ext uri="{D42A27DB-BD31-4B8C-83A1-F6EECF244321}">
                <p14:modId xmlns:p14="http://schemas.microsoft.com/office/powerpoint/2010/main" val="617005433"/>
              </p:ext>
            </p:extLst>
          </p:nvPr>
        </p:nvGraphicFramePr>
        <p:xfrm>
          <a:off x="1295400" y="1600200"/>
          <a:ext cx="7543800" cy="4640817"/>
        </p:xfrm>
        <a:graphic>
          <a:graphicData uri="http://schemas.openxmlformats.org/drawingml/2006/table">
            <a:tbl>
              <a:tblPr/>
              <a:tblGrid>
                <a:gridCol w="2514600"/>
                <a:gridCol w="2514600"/>
                <a:gridCol w="2514600"/>
              </a:tblGrid>
              <a:tr h="10287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990099"/>
                          </a:solidFill>
                          <a:effectLst/>
                          <a:latin typeface="Comic Sans MS" pitchFamily="66" charset="0"/>
                        </a:rPr>
                        <a:t>Directive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0000FF"/>
                          </a:solidFill>
                          <a:effectLst/>
                          <a:latin typeface="Comic Sans MS" pitchFamily="66" charset="0"/>
                        </a:rPr>
                        <a:t>Collaborative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smtClean="0">
                          <a:ln>
                            <a:noFill/>
                          </a:ln>
                          <a:solidFill>
                            <a:srgbClr val="33CC33"/>
                          </a:solidFill>
                          <a:effectLst/>
                          <a:latin typeface="Comic Sans MS" pitchFamily="66" charset="0"/>
                        </a:rPr>
                        <a:t>Non-Directive</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From evaluator to teacher</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Back and forth</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From teacher to evaluator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88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990099"/>
                          </a:solidFill>
                          <a:effectLst/>
                          <a:latin typeface="Comic Sans MS" pitchFamily="66" charset="0"/>
                        </a:rPr>
                        <a:t>Immoral, illegal, dangerous, clueless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0000FF"/>
                          </a:solidFill>
                          <a:effectLst/>
                          <a:latin typeface="Comic Sans MS" pitchFamily="66" charset="0"/>
                        </a:rPr>
                        <a:t>Both have ideas</a:t>
                      </a:r>
                      <a:r>
                        <a:rPr kumimoji="0" lang="en-US" sz="2400" b="1" i="0" u="none" strike="noStrike" cap="none" normalizeH="0" baseline="0" dirty="0" smtClean="0">
                          <a:ln>
                            <a:noFill/>
                          </a:ln>
                          <a:solidFill>
                            <a:schemeClr val="tx1"/>
                          </a:solidFill>
                          <a:effectLst/>
                          <a:latin typeface="Comic Sans MS" pitchFamily="66" charset="0"/>
                        </a:rPr>
                        <a:t> to contribute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33CC33"/>
                          </a:solidFill>
                          <a:effectLst/>
                          <a:latin typeface="Comic Sans MS" pitchFamily="66" charset="0"/>
                        </a:rPr>
                        <a:t>The teacher deserves to take the lead</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Drowning</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omic Sans MS" pitchFamily="66" charset="0"/>
                        </a:rPr>
                        <a:t>Swimming</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Championship Swimming</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2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A9D99E7A-35CA-F348-910D-D567B2443CD7}" type="datetime1">
              <a:rPr lang="en-US"/>
              <a:pPr/>
              <a:t>11/16/11</a:t>
            </a:fld>
            <a:endParaRPr lang="en-US"/>
          </a:p>
        </p:txBody>
      </p:sp>
      <p:sp>
        <p:nvSpPr>
          <p:cNvPr id="25626"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1928983815"/>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303132"/>
                                        </p:tgtEl>
                                        <p:attrNameLst>
                                          <p:attrName>style.visibility</p:attrName>
                                        </p:attrNameLst>
                                      </p:cBhvr>
                                      <p:to>
                                        <p:strVal val="visible"/>
                                      </p:to>
                                    </p:set>
                                    <p:anim calcmode="lin" valueType="num">
                                      <p:cBhvr additive="base">
                                        <p:cTn id="7" dur="500" fill="hold"/>
                                        <p:tgtEl>
                                          <p:spTgt spid="303132"/>
                                        </p:tgtEl>
                                        <p:attrNameLst>
                                          <p:attrName>ppt_x</p:attrName>
                                        </p:attrNameLst>
                                      </p:cBhvr>
                                      <p:tavLst>
                                        <p:tav tm="0">
                                          <p:val>
                                            <p:strVal val="#ppt_x"/>
                                          </p:val>
                                        </p:tav>
                                        <p:tav tm="100000">
                                          <p:val>
                                            <p:strVal val="#ppt_x"/>
                                          </p:val>
                                        </p:tav>
                                      </p:tavLst>
                                    </p:anim>
                                    <p:anim calcmode="lin" valueType="num">
                                      <p:cBhvr additive="base">
                                        <p:cTn id="8" dur="500" fill="hold"/>
                                        <p:tgtEl>
                                          <p:spTgt spid="3031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ChangeArrowheads="1"/>
          </p:cNvSpPr>
          <p:nvPr>
            <p:ph type="title"/>
          </p:nvPr>
        </p:nvSpPr>
        <p:spPr>
          <a:xfrm>
            <a:off x="1258888" y="152400"/>
            <a:ext cx="6297612" cy="1600200"/>
          </a:xfrm>
        </p:spPr>
        <p:txBody>
          <a:bodyPr vert="horz" wrap="square" lIns="91440" tIns="45720" rIns="91440" bIns="45720" numCol="1" anchorCtr="0" compatLnSpc="1">
            <a:prstTxWarp prst="textNoShape">
              <a:avLst/>
            </a:prstTxWarp>
          </a:bodyPr>
          <a:lstStyle/>
          <a:p>
            <a:pPr eaLnBrk="1" hangingPunct="1"/>
            <a:r>
              <a:rPr lang="en-US" sz="4000" b="1">
                <a:effectLst>
                  <a:outerShdw blurRad="38100" dist="38100" dir="2700000" algn="tl">
                    <a:srgbClr val="DDDDDD"/>
                  </a:outerShdw>
                </a:effectLst>
                <a:latin typeface="Gill Sans MT" charset="0"/>
              </a:rPr>
              <a:t>5 </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Rules</a:t>
            </a:r>
            <a:r>
              <a:rPr lang="ja-JP" altLang="en-US" sz="4000" b="1">
                <a:effectLst>
                  <a:outerShdw blurRad="38100" dist="38100" dir="2700000" algn="tl">
                    <a:srgbClr val="DDDDDD"/>
                  </a:outerShdw>
                </a:effectLst>
                <a:latin typeface="Gill Sans MT" charset="0"/>
              </a:rPr>
              <a:t>”</a:t>
            </a:r>
            <a:r>
              <a:rPr lang="en-US" sz="4000" b="1">
                <a:effectLst>
                  <a:outerShdw blurRad="38100" dist="38100" dir="2700000" algn="tl">
                    <a:srgbClr val="DDDDDD"/>
                  </a:outerShdw>
                </a:effectLst>
                <a:latin typeface="Gill Sans MT" charset="0"/>
              </a:rPr>
              <a:t> for Teacher Evaluation</a:t>
            </a:r>
          </a:p>
        </p:txBody>
      </p:sp>
      <p:sp>
        <p:nvSpPr>
          <p:cNvPr id="35845" name="Rectangle 3"/>
          <p:cNvSpPr>
            <a:spLocks noGrp="1" noChangeArrowheads="1"/>
          </p:cNvSpPr>
          <p:nvPr>
            <p:ph idx="1"/>
          </p:nvPr>
        </p:nvSpPr>
        <p:spPr>
          <a:xfrm>
            <a:off x="990600" y="2133600"/>
            <a:ext cx="7696200" cy="3041650"/>
          </a:xfrm>
        </p:spPr>
        <p:txBody>
          <a:bodyPr>
            <a:normAutofit lnSpcReduction="10000"/>
          </a:bodyPr>
          <a:lstStyle/>
          <a:p>
            <a:pPr marL="609600" indent="-609600" eaLnBrk="1" fontAlgn="auto" hangingPunct="1">
              <a:spcAft>
                <a:spcPts val="0"/>
              </a:spcAft>
              <a:buFontTx/>
              <a:buAutoNum type="arabicPeriod"/>
              <a:defRPr/>
            </a:pPr>
            <a:r>
              <a:rPr lang="en-US" b="1" dirty="0" smtClean="0">
                <a:solidFill>
                  <a:srgbClr val="FF0000"/>
                </a:solidFill>
                <a:ea typeface="+mn-ea"/>
              </a:rPr>
              <a:t>Defensible definition of teaching</a:t>
            </a:r>
          </a:p>
          <a:p>
            <a:pPr marL="609600" indent="-609600" eaLnBrk="1" fontAlgn="auto" hangingPunct="1">
              <a:spcAft>
                <a:spcPts val="0"/>
              </a:spcAft>
              <a:buFontTx/>
              <a:buAutoNum type="arabicPeriod"/>
              <a:defRPr/>
            </a:pPr>
            <a:r>
              <a:rPr lang="en-US" b="1" dirty="0" smtClean="0">
                <a:solidFill>
                  <a:srgbClr val="FF0000"/>
                </a:solidFill>
                <a:ea typeface="+mn-ea"/>
              </a:rPr>
              <a:t>Differentiation of evaluative processes</a:t>
            </a:r>
          </a:p>
          <a:p>
            <a:pPr marL="609600" indent="-609600" eaLnBrk="1" fontAlgn="auto" hangingPunct="1">
              <a:spcAft>
                <a:spcPts val="0"/>
              </a:spcAft>
              <a:buFontTx/>
              <a:buAutoNum type="arabicPeriod"/>
              <a:defRPr/>
            </a:pPr>
            <a:r>
              <a:rPr lang="en-US" b="1" dirty="0" smtClean="0">
                <a:solidFill>
                  <a:srgbClr val="FF0000"/>
                </a:solidFill>
                <a:ea typeface="+mn-ea"/>
              </a:rPr>
              <a:t>Evidence-driven process</a:t>
            </a:r>
          </a:p>
          <a:p>
            <a:pPr marL="609600" indent="-609600" eaLnBrk="1" fontAlgn="auto" hangingPunct="1">
              <a:spcAft>
                <a:spcPts val="0"/>
              </a:spcAft>
              <a:buFontTx/>
              <a:buAutoNum type="arabicPeriod"/>
              <a:defRPr/>
            </a:pPr>
            <a:r>
              <a:rPr lang="en-US" b="1" dirty="0" smtClean="0">
                <a:solidFill>
                  <a:srgbClr val="FF0000"/>
                </a:solidFill>
                <a:ea typeface="+mn-ea"/>
              </a:rPr>
              <a:t>Teacher learning integral</a:t>
            </a:r>
          </a:p>
          <a:p>
            <a:pPr marL="609600" indent="-609600" eaLnBrk="1" fontAlgn="auto" hangingPunct="1">
              <a:spcAft>
                <a:spcPts val="0"/>
              </a:spcAft>
              <a:buFontTx/>
              <a:buAutoNum type="arabicPeriod"/>
              <a:defRPr/>
            </a:pPr>
            <a:r>
              <a:rPr lang="en-US" b="1" dirty="0" smtClean="0">
                <a:solidFill>
                  <a:srgbClr val="0000FF"/>
                </a:solidFill>
                <a:ea typeface="+mn-ea"/>
              </a:rPr>
              <a:t>Transparency</a:t>
            </a:r>
          </a:p>
        </p:txBody>
      </p:sp>
      <p:sp>
        <p:nvSpPr>
          <p:cNvPr id="2662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71010E6-79E1-A34C-A938-323689C16C9F}" type="datetime1">
              <a:rPr lang="en-US"/>
              <a:pPr/>
              <a:t>11/16/11</a:t>
            </a:fld>
            <a:endParaRPr lang="en-US"/>
          </a:p>
        </p:txBody>
      </p:sp>
      <p:sp>
        <p:nvSpPr>
          <p:cNvPr id="2662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914155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a:xfrm>
            <a:off x="1219200" y="609600"/>
            <a:ext cx="7772400" cy="1143000"/>
          </a:xfrm>
        </p:spPr>
        <p:txBody>
          <a:bodyPr vert="horz" wrap="square" lIns="91440" tIns="45720" rIns="91440" bIns="45720" numCol="1" anchorCtr="0" compatLnSpc="1">
            <a:prstTxWarp prst="textNoShape">
              <a:avLst/>
            </a:prstTxWarp>
            <a:normAutofit fontScale="90000"/>
          </a:bodyPr>
          <a:lstStyle/>
          <a:p>
            <a:pPr eaLnBrk="1" hangingPunct="1"/>
            <a:r>
              <a:rPr lang="en-US" sz="5000" b="1" dirty="0">
                <a:effectLst>
                  <a:outerShdw blurRad="38100" dist="38100" dir="2700000" algn="tl">
                    <a:srgbClr val="DDDDDD"/>
                  </a:outerShdw>
                </a:effectLst>
                <a:latin typeface="Gill Sans MT" charset="0"/>
              </a:rPr>
              <a:t>Rule # 5: </a:t>
            </a:r>
            <a:r>
              <a:rPr lang="en-US" sz="5000" b="1" dirty="0" smtClean="0">
                <a:effectLst>
                  <a:outerShdw blurRad="38100" dist="38100" dir="2700000" algn="tl">
                    <a:srgbClr val="DDDDDD"/>
                  </a:outerShdw>
                </a:effectLst>
                <a:latin typeface="Gill Sans MT" charset="0"/>
              </a:rPr>
              <a:t/>
            </a:r>
            <a:br>
              <a:rPr lang="en-US" sz="5000" b="1" dirty="0" smtClean="0">
                <a:effectLst>
                  <a:outerShdw blurRad="38100" dist="38100" dir="2700000" algn="tl">
                    <a:srgbClr val="DDDDDD"/>
                  </a:outerShdw>
                </a:effectLst>
                <a:latin typeface="Gill Sans MT" charset="0"/>
              </a:rPr>
            </a:br>
            <a:r>
              <a:rPr lang="en-US" sz="3600" b="1" dirty="0" smtClean="0">
                <a:effectLst>
                  <a:outerShdw blurRad="38100" dist="38100" dir="2700000" algn="tl">
                    <a:srgbClr val="DDDDDD"/>
                  </a:outerShdw>
                </a:effectLst>
                <a:latin typeface="Gill Sans MT" charset="0"/>
              </a:rPr>
              <a:t>Transparency</a:t>
            </a:r>
            <a:endParaRPr lang="en-US" sz="3600" b="1" dirty="0">
              <a:effectLst>
                <a:outerShdw blurRad="38100" dist="38100" dir="2700000" algn="tl">
                  <a:srgbClr val="DDDDDD"/>
                </a:outerShdw>
              </a:effectLst>
              <a:latin typeface="Gill Sans MT" charset="0"/>
            </a:endParaRPr>
          </a:p>
        </p:txBody>
      </p:sp>
      <p:sp>
        <p:nvSpPr>
          <p:cNvPr id="27651" name="Rectangle 3"/>
          <p:cNvSpPr>
            <a:spLocks noGrp="1" noChangeArrowheads="1"/>
          </p:cNvSpPr>
          <p:nvPr>
            <p:ph idx="1"/>
          </p:nvPr>
        </p:nvSpPr>
        <p:spPr>
          <a:xfrm>
            <a:off x="1371600" y="2133600"/>
            <a:ext cx="7267575" cy="3325813"/>
          </a:xfrm>
        </p:spPr>
        <p:txBody>
          <a:bodyPr/>
          <a:lstStyle/>
          <a:p>
            <a:pPr algn="ctr" eaLnBrk="1" hangingPunct="1">
              <a:lnSpc>
                <a:spcPct val="90000"/>
              </a:lnSpc>
              <a:buFontTx/>
              <a:buNone/>
            </a:pPr>
            <a:endParaRPr lang="en-US" b="1" dirty="0">
              <a:latin typeface="Gill Sans MT" charset="0"/>
            </a:endParaRPr>
          </a:p>
          <a:p>
            <a:pPr algn="ctr" eaLnBrk="1" hangingPunct="1">
              <a:lnSpc>
                <a:spcPct val="90000"/>
              </a:lnSpc>
              <a:buFontTx/>
              <a:buNone/>
            </a:pPr>
            <a:r>
              <a:rPr lang="en-US" b="1" dirty="0">
                <a:latin typeface="Gill Sans MT" charset="0"/>
              </a:rPr>
              <a:t>Teachers must learn the rubrics and the process. </a:t>
            </a:r>
          </a:p>
          <a:p>
            <a:pPr algn="ctr" eaLnBrk="1" hangingPunct="1">
              <a:lnSpc>
                <a:spcPct val="90000"/>
              </a:lnSpc>
              <a:buFontTx/>
              <a:buNone/>
            </a:pPr>
            <a:endParaRPr lang="en-US" b="1" dirty="0">
              <a:latin typeface="Gill Sans MT" charset="0"/>
            </a:endParaRPr>
          </a:p>
          <a:p>
            <a:pPr algn="ctr" eaLnBrk="1" hangingPunct="1">
              <a:lnSpc>
                <a:spcPct val="90000"/>
              </a:lnSpc>
              <a:buFontTx/>
              <a:buNone/>
            </a:pPr>
            <a:r>
              <a:rPr lang="en-US" b="1" dirty="0">
                <a:latin typeface="Gill Sans MT" charset="0"/>
              </a:rPr>
              <a:t>How might this happen in your setting? </a:t>
            </a:r>
          </a:p>
        </p:txBody>
      </p:sp>
      <p:sp>
        <p:nvSpPr>
          <p:cNvPr id="27652"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72CD236-BB4E-9143-BF86-FC556F1F06E1}" type="datetime1">
              <a:rPr lang="en-US"/>
              <a:pPr/>
              <a:t>11/16/11</a:t>
            </a:fld>
            <a:endParaRPr lang="en-US"/>
          </a:p>
        </p:txBody>
      </p:sp>
      <p:sp>
        <p:nvSpPr>
          <p:cNvPr id="2765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700236417"/>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a:xfrm>
            <a:off x="1219200" y="609600"/>
            <a:ext cx="7772400" cy="1143000"/>
          </a:xfrm>
        </p:spPr>
        <p:txBody>
          <a:bodyPr vert="horz" wrap="square" lIns="91440" tIns="45720" rIns="91440" bIns="45720" numCol="1" anchorCtr="0" compatLnSpc="1">
            <a:prstTxWarp prst="textNoShape">
              <a:avLst/>
            </a:prstTxWarp>
          </a:bodyPr>
          <a:lstStyle/>
          <a:p>
            <a:pPr eaLnBrk="1" hangingPunct="1"/>
            <a:r>
              <a:rPr lang="en-US" b="1" dirty="0">
                <a:effectLst>
                  <a:outerShdw blurRad="38100" dist="38100" dir="2700000" algn="tl">
                    <a:srgbClr val="DDDDDD"/>
                  </a:outerShdw>
                </a:effectLst>
                <a:latin typeface="Gill Sans MT" charset="0"/>
              </a:rPr>
              <a:t>Involving All Stakeholders</a:t>
            </a:r>
          </a:p>
        </p:txBody>
      </p:sp>
      <p:sp>
        <p:nvSpPr>
          <p:cNvPr id="28675" name="Rectangle 3"/>
          <p:cNvSpPr>
            <a:spLocks noGrp="1" noChangeArrowheads="1"/>
          </p:cNvSpPr>
          <p:nvPr>
            <p:ph idx="1"/>
          </p:nvPr>
        </p:nvSpPr>
        <p:spPr>
          <a:xfrm>
            <a:off x="1371600" y="2057400"/>
            <a:ext cx="7267575" cy="3325813"/>
          </a:xfrm>
        </p:spPr>
        <p:txBody>
          <a:bodyPr/>
          <a:lstStyle/>
          <a:p>
            <a:pPr algn="ctr" eaLnBrk="1" hangingPunct="1">
              <a:buFontTx/>
              <a:buNone/>
            </a:pPr>
            <a:endParaRPr lang="en-US" b="1" dirty="0">
              <a:latin typeface="Gill Sans MT" charset="0"/>
            </a:endParaRPr>
          </a:p>
          <a:p>
            <a:pPr algn="ctr" eaLnBrk="1" hangingPunct="1">
              <a:buFontTx/>
              <a:buNone/>
            </a:pPr>
            <a:r>
              <a:rPr lang="en-US" b="1" dirty="0">
                <a:latin typeface="Gill Sans MT" charset="0"/>
              </a:rPr>
              <a:t>Many teacher evaluation systems fail due to </a:t>
            </a:r>
            <a:r>
              <a:rPr lang="en-US" b="1" dirty="0">
                <a:solidFill>
                  <a:srgbClr val="6600FF"/>
                </a:solidFill>
                <a:latin typeface="Gill Sans MT" charset="0"/>
              </a:rPr>
              <a:t>resistance</a:t>
            </a:r>
            <a:r>
              <a:rPr lang="en-US" b="1" dirty="0">
                <a:latin typeface="Gill Sans MT" charset="0"/>
              </a:rPr>
              <a:t> that comes from the </a:t>
            </a:r>
            <a:r>
              <a:rPr lang="en-US" b="1" dirty="0">
                <a:solidFill>
                  <a:srgbClr val="FF0066"/>
                </a:solidFill>
                <a:latin typeface="Gill Sans MT" charset="0"/>
              </a:rPr>
              <a:t>perception</a:t>
            </a:r>
            <a:r>
              <a:rPr lang="en-US" b="1" dirty="0">
                <a:latin typeface="Gill Sans MT" charset="0"/>
              </a:rPr>
              <a:t> that the evaluation system resulted from the </a:t>
            </a:r>
            <a:endParaRPr lang="en-US" b="1" dirty="0" smtClean="0">
              <a:latin typeface="Gill Sans MT" charset="0"/>
            </a:endParaRPr>
          </a:p>
          <a:p>
            <a:pPr algn="ctr" eaLnBrk="1" hangingPunct="1">
              <a:buFontTx/>
              <a:buNone/>
            </a:pPr>
            <a:r>
              <a:rPr lang="en-US" b="1" dirty="0" smtClean="0">
                <a:solidFill>
                  <a:srgbClr val="FF9900"/>
                </a:solidFill>
                <a:latin typeface="Gill Sans MT" charset="0"/>
              </a:rPr>
              <a:t>secret </a:t>
            </a:r>
            <a:r>
              <a:rPr lang="en-US" b="1" dirty="0">
                <a:solidFill>
                  <a:srgbClr val="FF9900"/>
                </a:solidFill>
                <a:latin typeface="Gill Sans MT" charset="0"/>
              </a:rPr>
              <a:t>efforts of an elite few.</a:t>
            </a:r>
          </a:p>
        </p:txBody>
      </p:sp>
      <p:sp>
        <p:nvSpPr>
          <p:cNvPr id="28676"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EAB9728A-B683-D041-B325-92C926C68175}" type="datetime1">
              <a:rPr lang="en-US"/>
              <a:pPr/>
              <a:t>11/16/11</a:t>
            </a:fld>
            <a:endParaRPr lang="en-US"/>
          </a:p>
        </p:txBody>
      </p:sp>
      <p:sp>
        <p:nvSpPr>
          <p:cNvPr id="2867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215111373"/>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ctrTitle"/>
          </p:nvPr>
        </p:nvSpPr>
        <p:spPr>
          <a:xfrm>
            <a:off x="1295400" y="381000"/>
            <a:ext cx="7620000" cy="914400"/>
          </a:xfrm>
        </p:spPr>
        <p:txBody>
          <a:bodyPr vert="horz" wrap="square" lIns="91440" tIns="45720" rIns="91440" bIns="45720" numCol="1" anchorCtr="0" compatLnSpc="1">
            <a:prstTxWarp prst="textNoShape">
              <a:avLst/>
            </a:prstTxWarp>
            <a:normAutofit/>
          </a:bodyPr>
          <a:lstStyle/>
          <a:p>
            <a:pPr eaLnBrk="1" hangingPunct="1"/>
            <a:r>
              <a:rPr lang="en-US" sz="3200" b="1" dirty="0">
                <a:effectLst>
                  <a:outerShdw blurRad="38100" dist="38100" dir="2700000" algn="tl">
                    <a:srgbClr val="DDDDDD"/>
                  </a:outerShdw>
                </a:effectLst>
                <a:latin typeface="Gill Sans MT" charset="0"/>
              </a:rPr>
              <a:t>Notification is NOT Communication</a:t>
            </a:r>
          </a:p>
        </p:txBody>
      </p:sp>
      <p:sp>
        <p:nvSpPr>
          <p:cNvPr id="336899" name="Rectangle 3"/>
          <p:cNvSpPr>
            <a:spLocks noGrp="1" noChangeArrowheads="1"/>
          </p:cNvSpPr>
          <p:nvPr>
            <p:ph type="subTitle" idx="1"/>
          </p:nvPr>
        </p:nvSpPr>
        <p:spPr>
          <a:xfrm>
            <a:off x="1371600" y="2362200"/>
            <a:ext cx="7407275" cy="1752600"/>
          </a:xfrm>
        </p:spPr>
        <p:txBody>
          <a:bodyPr>
            <a:normAutofit/>
          </a:bodyPr>
          <a:lstStyle/>
          <a:p>
            <a:pPr algn="ctr" eaLnBrk="1" fontAlgn="auto" hangingPunct="1">
              <a:spcAft>
                <a:spcPts val="0"/>
              </a:spcAft>
              <a:buFont typeface="Wingdings 2"/>
              <a:buNone/>
              <a:defRPr/>
            </a:pPr>
            <a:r>
              <a:rPr lang="en-US" sz="3200" b="1" dirty="0" smtClean="0">
                <a:solidFill>
                  <a:srgbClr val="FF0000"/>
                </a:solidFill>
                <a:ea typeface="+mn-ea"/>
              </a:rPr>
              <a:t>Communication is two-way</a:t>
            </a:r>
            <a:endParaRPr lang="en-US" sz="3200" b="1" dirty="0">
              <a:ea typeface="+mn-ea"/>
            </a:endParaRPr>
          </a:p>
          <a:p>
            <a:pPr algn="ctr" eaLnBrk="1" fontAlgn="auto" hangingPunct="1">
              <a:spcAft>
                <a:spcPts val="0"/>
              </a:spcAft>
              <a:buFont typeface="Wingdings 2"/>
              <a:buNone/>
              <a:defRPr/>
            </a:pPr>
            <a:r>
              <a:rPr lang="en-US" sz="3200" b="1" dirty="0" smtClean="0">
                <a:ea typeface="+mn-ea"/>
              </a:rPr>
              <a:t>not one-way</a:t>
            </a:r>
          </a:p>
        </p:txBody>
      </p:sp>
      <p:sp>
        <p:nvSpPr>
          <p:cNvPr id="29700" name="Rectangle 5"/>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fld id="{280012C2-A01D-FA46-8581-119E627754BB}" type="datetime1">
              <a:rPr lang="en-US"/>
              <a:pPr/>
              <a:t>11/16/11</a:t>
            </a:fld>
            <a:endParaRPr lang="en-US"/>
          </a:p>
        </p:txBody>
      </p:sp>
      <p:sp>
        <p:nvSpPr>
          <p:cNvPr id="29701" name="Rectangle 6"/>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Comic Sans MS" charset="0"/>
                <a:ea typeface="ＭＳ Ｐゴシック" charset="0"/>
              </a:defRPr>
            </a:lvl1pPr>
            <a:lvl2pPr marL="742950" indent="-285750">
              <a:defRPr>
                <a:solidFill>
                  <a:schemeClr val="tx1"/>
                </a:solidFill>
                <a:latin typeface="Comic Sans MS" charset="0"/>
                <a:ea typeface="ＭＳ Ｐゴシック" charset="0"/>
              </a:defRPr>
            </a:lvl2pPr>
            <a:lvl3pPr marL="1143000" indent="-228600">
              <a:defRPr>
                <a:solidFill>
                  <a:schemeClr val="tx1"/>
                </a:solidFill>
                <a:latin typeface="Comic Sans MS" charset="0"/>
                <a:ea typeface="ＭＳ Ｐゴシック" charset="0"/>
              </a:defRPr>
            </a:lvl3pPr>
            <a:lvl4pPr marL="1600200" indent="-228600">
              <a:defRPr>
                <a:solidFill>
                  <a:schemeClr val="tx1"/>
                </a:solidFill>
                <a:latin typeface="Comic Sans MS" charset="0"/>
                <a:ea typeface="ＭＳ Ｐゴシック" charset="0"/>
              </a:defRPr>
            </a:lvl4pPr>
            <a:lvl5pPr marL="2057400" indent="-228600">
              <a:defRPr>
                <a:solidFill>
                  <a:schemeClr val="tx1"/>
                </a:solidFill>
                <a:latin typeface="Comic Sans MS" charset="0"/>
                <a:ea typeface="ＭＳ Ｐゴシック" charset="0"/>
              </a:defRPr>
            </a:lvl5pPr>
            <a:lvl6pPr marL="2514600" indent="-228600" eaLnBrk="0" fontAlgn="base" hangingPunct="0">
              <a:spcBef>
                <a:spcPct val="0"/>
              </a:spcBef>
              <a:spcAft>
                <a:spcPct val="0"/>
              </a:spcAft>
              <a:defRPr>
                <a:solidFill>
                  <a:schemeClr val="tx1"/>
                </a:solidFill>
                <a:latin typeface="Comic Sans MS" charset="0"/>
                <a:ea typeface="ＭＳ Ｐゴシック" charset="0"/>
              </a:defRPr>
            </a:lvl6pPr>
            <a:lvl7pPr marL="2971800" indent="-228600" eaLnBrk="0" fontAlgn="base" hangingPunct="0">
              <a:spcBef>
                <a:spcPct val="0"/>
              </a:spcBef>
              <a:spcAft>
                <a:spcPct val="0"/>
              </a:spcAft>
              <a:defRPr>
                <a:solidFill>
                  <a:schemeClr val="tx1"/>
                </a:solidFill>
                <a:latin typeface="Comic Sans MS" charset="0"/>
                <a:ea typeface="ＭＳ Ｐゴシック" charset="0"/>
              </a:defRPr>
            </a:lvl7pPr>
            <a:lvl8pPr marL="3429000" indent="-228600" eaLnBrk="0" fontAlgn="base" hangingPunct="0">
              <a:spcBef>
                <a:spcPct val="0"/>
              </a:spcBef>
              <a:spcAft>
                <a:spcPct val="0"/>
              </a:spcAft>
              <a:defRPr>
                <a:solidFill>
                  <a:schemeClr val="tx1"/>
                </a:solidFill>
                <a:latin typeface="Comic Sans MS" charset="0"/>
                <a:ea typeface="ＭＳ Ｐゴシック" charset="0"/>
              </a:defRPr>
            </a:lvl8pPr>
            <a:lvl9pPr marL="3886200" indent="-228600" eaLnBrk="0" fontAlgn="base" hangingPunct="0">
              <a:spcBef>
                <a:spcPct val="0"/>
              </a:spcBef>
              <a:spcAft>
                <a:spcPct val="0"/>
              </a:spcAft>
              <a:defRPr>
                <a:solidFill>
                  <a:schemeClr val="tx1"/>
                </a:solidFill>
                <a:latin typeface="Comic Sans MS" charset="0"/>
                <a:ea typeface="ＭＳ Ｐゴシック" charset="0"/>
              </a:defRPr>
            </a:lvl9pPr>
          </a:lstStyle>
          <a:p>
            <a:r>
              <a:rPr lang="en-US"/>
              <a:t>PBevan, D.ED</a:t>
            </a:r>
          </a:p>
        </p:txBody>
      </p:sp>
    </p:spTree>
    <p:extLst>
      <p:ext uri="{BB962C8B-B14F-4D97-AF65-F5344CB8AC3E}">
        <p14:creationId xmlns:p14="http://schemas.microsoft.com/office/powerpoint/2010/main" val="3535500627"/>
      </p:ext>
    </p:extLst>
  </p:cSld>
  <p:clrMapOvr>
    <a:masterClrMapping/>
  </p:clrMapOvr>
  <p:transition xmlns:p14="http://schemas.microsoft.com/office/powerpoint/2010/main">
    <p:randomBar/>
  </p:transition>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829960449"/>
              </p:ext>
            </p:extLst>
          </p:nvPr>
        </p:nvGraphicFramePr>
        <p:xfrm>
          <a:off x="356668" y="318605"/>
          <a:ext cx="8482531"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p:cNvSpPr>
            <a:spLocks noGrp="1"/>
          </p:cNvSpPr>
          <p:nvPr>
            <p:ph type="sldNum" sz="quarter" idx="12"/>
          </p:nvPr>
        </p:nvSpPr>
        <p:spPr/>
        <p:txBody>
          <a:bodyPr/>
          <a:lstStyle/>
          <a:p>
            <a:pPr>
              <a:defRPr/>
            </a:pPr>
            <a:fld id="{3C9C9574-7957-9145-B78D-9B72435AFE71}" type="slidenum">
              <a:rPr lang="en-US" smtClean="0"/>
              <a:pPr>
                <a:defRPr/>
              </a:pPr>
              <a:t>96</a:t>
            </a:fld>
            <a:endParaRPr lang="en-US"/>
          </a:p>
        </p:txBody>
      </p:sp>
    </p:spTree>
    <p:extLst>
      <p:ext uri="{BB962C8B-B14F-4D97-AF65-F5344CB8AC3E}">
        <p14:creationId xmlns:p14="http://schemas.microsoft.com/office/powerpoint/2010/main" val="3626076550"/>
      </p:ext>
    </p:extLst>
  </p:cSld>
  <p:clrMapOvr>
    <a:masterClrMapping/>
  </p:clrMapOvr>
  <p:transition xmlns:p14="http://schemas.microsoft.com/office/powerpoint/2010/main">
    <p:randomBa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3522</TotalTime>
  <Words>12089</Words>
  <Application>Microsoft Macintosh PowerPoint</Application>
  <PresentationFormat>On-screen Show (4:3)</PresentationFormat>
  <Paragraphs>1703</Paragraphs>
  <Slides>96</Slides>
  <Notes>82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96</vt:i4>
      </vt:variant>
    </vt:vector>
  </HeadingPairs>
  <TitlesOfParts>
    <vt:vector size="98" baseType="lpstr">
      <vt:lpstr>Solstice</vt:lpstr>
      <vt:lpstr>Document</vt:lpstr>
      <vt:lpstr>Teacher Evaluation Pilot II November 18th and 21st  </vt:lpstr>
      <vt:lpstr>Project Development - Goal</vt:lpstr>
      <vt:lpstr>Project Development - Background</vt:lpstr>
      <vt:lpstr>2010-2011 Pilot I Sites</vt:lpstr>
      <vt:lpstr>PowerPoint Presentation</vt:lpstr>
      <vt:lpstr>Next Steps – Value-Added Models – (15%) </vt:lpstr>
      <vt:lpstr>Next Steps – Teacher Reports and Student-Teacher Linkages (15%)</vt:lpstr>
      <vt:lpstr>Multiple Measures of Teacher Evaluation - Anticipated Evidence  (50%)</vt:lpstr>
      <vt:lpstr>Teacher Evaluation Rubric</vt:lpstr>
      <vt:lpstr>Next Steps – Pilot Schools</vt:lpstr>
      <vt:lpstr>Questions or Comments?</vt:lpstr>
      <vt:lpstr>Introduction to the Domains</vt:lpstr>
      <vt:lpstr>Having an Impact</vt:lpstr>
      <vt:lpstr>Worksheet #1- Pg.3 </vt:lpstr>
      <vt:lpstr>Wisdom of Practice </vt:lpstr>
      <vt:lpstr>The Domains</vt:lpstr>
      <vt:lpstr>A Framework for Teaching: Components of Professional Practice</vt:lpstr>
      <vt:lpstr>Worksheet #2-pg 4</vt:lpstr>
      <vt:lpstr>A Framework for Teaching: Components of Professional Practice</vt:lpstr>
      <vt:lpstr>Features of  A Framework for Teaching</vt:lpstr>
      <vt:lpstr>PowerPoint Presentation</vt:lpstr>
      <vt:lpstr>A Framework for Teaching: Components of Professional Practice</vt:lpstr>
      <vt:lpstr>Domain 3</vt:lpstr>
      <vt:lpstr>Worksheet #3a- Pg. 5:  Exploring Domain 3</vt:lpstr>
      <vt:lpstr>Worksheet #3b- Pg. 6 Generalizing about LOP</vt:lpstr>
      <vt:lpstr>Conclusions: Levels of Performance</vt:lpstr>
      <vt:lpstr>Components of Domain 3: Engagement</vt:lpstr>
      <vt:lpstr>Let’s Take a Break – 15 minutes</vt:lpstr>
      <vt:lpstr>A Framework for Teaching: Components of Professional Practice</vt:lpstr>
      <vt:lpstr>Domain 1: Planning and Preparation</vt:lpstr>
      <vt:lpstr>Component 1a: Demo. Knowledge of Content/Pedagogy</vt:lpstr>
      <vt:lpstr>Component 1a: Demo. Knowledge of Content/Pedagogy’</vt:lpstr>
      <vt:lpstr>Worksheet #4 - Pg. 7 Lesson Plan</vt:lpstr>
      <vt:lpstr>Lesson Plan Data Collection Tool</vt:lpstr>
      <vt:lpstr>A Framework for Teaching: Components of Professional Practice</vt:lpstr>
      <vt:lpstr>Lunch – 40 minutes</vt:lpstr>
      <vt:lpstr>PowerPoint Presentation</vt:lpstr>
      <vt:lpstr>Worksheet #5- Pg. 8 Focus Questions for Domain 2</vt:lpstr>
      <vt:lpstr>A Framework for Teaching: Components of Professional Practice</vt:lpstr>
      <vt:lpstr>PowerPoint Presentation</vt:lpstr>
      <vt:lpstr>Worksheet #4 – Pg. 7 Student Learning</vt:lpstr>
      <vt:lpstr>Uses of A Framework for Teaching</vt:lpstr>
      <vt:lpstr>Benefits of Using a Framework for Teaching</vt:lpstr>
      <vt:lpstr>Doing Teacher Evaluation Right </vt:lpstr>
      <vt:lpstr>Why Evaluate Teaching</vt:lpstr>
      <vt:lpstr>Doing Teacher Evaluation Right</vt:lpstr>
      <vt:lpstr>5 “Rules” for Teacher Evaluation</vt:lpstr>
      <vt:lpstr>Overarching Question</vt:lpstr>
      <vt:lpstr>Rule # 1:  Defensible Definition of Teaching</vt:lpstr>
      <vt:lpstr>A Framework for Teaching: Components of Professional Practice</vt:lpstr>
      <vt:lpstr>The Card Sort The Framework for Teaching – Pg. 10</vt:lpstr>
      <vt:lpstr>Rewrite</vt:lpstr>
      <vt:lpstr>5 “Rules” for Teacher Evaluation</vt:lpstr>
      <vt:lpstr>Rule # 2: Differentiation of Evaluative Process</vt:lpstr>
      <vt:lpstr> Differentiated Evaluation  </vt:lpstr>
      <vt:lpstr>Overarching Question</vt:lpstr>
      <vt:lpstr>Closing – Day 1</vt:lpstr>
      <vt:lpstr>Welcome Back - Reground</vt:lpstr>
      <vt:lpstr>5 “Rules” for Teacher Evaluation</vt:lpstr>
      <vt:lpstr>Rule # 3: Evidence Driven Process</vt:lpstr>
      <vt:lpstr>Evidence or Opinion?</vt:lpstr>
      <vt:lpstr>Evidence or Opinion?</vt:lpstr>
      <vt:lpstr>Evidence vs. Opinion Worksheet #6 – Pg. 10</vt:lpstr>
      <vt:lpstr>Evidence…Observation-based Assessment: Process and Evidence</vt:lpstr>
      <vt:lpstr>Practice Lesson Plan Worksheet #7– Pg. 13</vt:lpstr>
      <vt:lpstr>Daily Lesson Plans</vt:lpstr>
      <vt:lpstr>Evidence…Observation-based Assessment: Process and Evidence</vt:lpstr>
      <vt:lpstr>Types of Observation Evidence</vt:lpstr>
      <vt:lpstr>Collecting Evidence for D2, D3 Worksheet #8 – Pg. 14</vt:lpstr>
      <vt:lpstr>Points about Evidence</vt:lpstr>
      <vt:lpstr>Let’s Take a Break</vt:lpstr>
      <vt:lpstr>Evidence…Observation-based Assessment: Process and Evidence</vt:lpstr>
      <vt:lpstr>Mark Components of Agreement</vt:lpstr>
      <vt:lpstr>Concluding about the Lesson</vt:lpstr>
      <vt:lpstr>Evidence…Observation-based Assessment: Process and Evidence</vt:lpstr>
      <vt:lpstr>Types of Observation Evidence</vt:lpstr>
      <vt:lpstr>Building Evaluator Reliability</vt:lpstr>
      <vt:lpstr>Compare your evidence.</vt:lpstr>
      <vt:lpstr>Assess the Lesson</vt:lpstr>
      <vt:lpstr>Paradigm Shift</vt:lpstr>
      <vt:lpstr>Evidence…Observation-based Assessment: Process and Evidence</vt:lpstr>
      <vt:lpstr>The Purpose of the  Post-Observation Conference</vt:lpstr>
      <vt:lpstr>Words NOT to Use in the  Post-Observation Conference</vt:lpstr>
      <vt:lpstr>Language for the  Post-Observation Conference</vt:lpstr>
      <vt:lpstr>Overarching Question Worksheet #11 – Pg. 26</vt:lpstr>
      <vt:lpstr>5 “Rules” for Teacher Evaluation</vt:lpstr>
      <vt:lpstr>Rule # 4: Teacher Learning Integral</vt:lpstr>
      <vt:lpstr>Professional Learning</vt:lpstr>
      <vt:lpstr>The Nature of Professional Learning:   Mental Work for Teachers</vt:lpstr>
      <vt:lpstr>“Narrative-Free” Evaluation</vt:lpstr>
      <vt:lpstr>Supporting Teachers Correctly</vt:lpstr>
      <vt:lpstr>5 “Rules” for Teacher Evaluation</vt:lpstr>
      <vt:lpstr>Rule # 5:  Transparency</vt:lpstr>
      <vt:lpstr>Involving All Stakeholders</vt:lpstr>
      <vt:lpstr>Notification is NOT Communication</vt:lpstr>
      <vt:lpstr>PowerPoint Presentation</vt:lpstr>
    </vt:vector>
  </TitlesOfParts>
  <Company>PA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Measures of Teacher and Principal Effectiveness</dc:title>
  <dc:creator>PA Department of Education</dc:creator>
  <cp:lastModifiedBy>Cristine Wagner-Deitch</cp:lastModifiedBy>
  <cp:revision>172</cp:revision>
  <cp:lastPrinted>2011-10-24T20:50:17Z</cp:lastPrinted>
  <dcterms:created xsi:type="dcterms:W3CDTF">2011-06-21T17:38:06Z</dcterms:created>
  <dcterms:modified xsi:type="dcterms:W3CDTF">2011-11-16T21:06:20Z</dcterms:modified>
</cp:coreProperties>
</file>