
<file path=[Content_Types].xml><?xml version="1.0" encoding="utf-8"?>
<Types xmlns="http://schemas.openxmlformats.org/package/2006/content-types">
  <Default Extension="xml" ContentType="application/xml"/>
  <Default Extension="jpeg" ContentType="image/jpeg"/>
  <Default Extension="jpg" ContentType="image/jpeg"/>
  <Default Extension="rels" ContentType="application/vnd.openxmlformats-package.relationships+xml"/>
  <Default Extension="xlsx" ContentType="application/vnd.openxmlformats-officedocument.spreadsheetml.sheet"/>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charts/chart1.xml" ContentType="application/vnd.openxmlformats-officedocument.drawingml.chart+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80" r:id="rId1"/>
  </p:sldMasterIdLst>
  <p:notesMasterIdLst>
    <p:notesMasterId r:id="rId61"/>
  </p:notesMasterIdLst>
  <p:handoutMasterIdLst>
    <p:handoutMasterId r:id="rId62"/>
  </p:handoutMasterIdLst>
  <p:sldIdLst>
    <p:sldId id="445" r:id="rId2"/>
    <p:sldId id="543" r:id="rId3"/>
    <p:sldId id="544" r:id="rId4"/>
    <p:sldId id="545" r:id="rId5"/>
    <p:sldId id="546" r:id="rId6"/>
    <p:sldId id="547" r:id="rId7"/>
    <p:sldId id="517" r:id="rId8"/>
    <p:sldId id="458" r:id="rId9"/>
    <p:sldId id="461" r:id="rId10"/>
    <p:sldId id="412" r:id="rId11"/>
    <p:sldId id="416" r:id="rId12"/>
    <p:sldId id="473" r:id="rId13"/>
    <p:sldId id="474" r:id="rId14"/>
    <p:sldId id="475" r:id="rId15"/>
    <p:sldId id="476" r:id="rId16"/>
    <p:sldId id="477" r:id="rId17"/>
    <p:sldId id="478" r:id="rId18"/>
    <p:sldId id="479" r:id="rId19"/>
    <p:sldId id="481" r:id="rId20"/>
    <p:sldId id="420" r:id="rId21"/>
    <p:sldId id="487" r:id="rId22"/>
    <p:sldId id="422" r:id="rId23"/>
    <p:sldId id="423" r:id="rId24"/>
    <p:sldId id="460" r:id="rId25"/>
    <p:sldId id="526" r:id="rId26"/>
    <p:sldId id="523" r:id="rId27"/>
    <p:sldId id="520" r:id="rId28"/>
    <p:sldId id="430" r:id="rId29"/>
    <p:sldId id="431" r:id="rId30"/>
    <p:sldId id="561" r:id="rId31"/>
    <p:sldId id="432" r:id="rId32"/>
    <p:sldId id="433" r:id="rId33"/>
    <p:sldId id="434" r:id="rId34"/>
    <p:sldId id="435" r:id="rId35"/>
    <p:sldId id="527" r:id="rId36"/>
    <p:sldId id="468" r:id="rId37"/>
    <p:sldId id="436" r:id="rId38"/>
    <p:sldId id="560" r:id="rId39"/>
    <p:sldId id="437" r:id="rId40"/>
    <p:sldId id="438" r:id="rId41"/>
    <p:sldId id="562" r:id="rId42"/>
    <p:sldId id="530" r:id="rId43"/>
    <p:sldId id="499" r:id="rId44"/>
    <p:sldId id="551" r:id="rId45"/>
    <p:sldId id="500" r:id="rId46"/>
    <p:sldId id="563" r:id="rId47"/>
    <p:sldId id="542" r:id="rId48"/>
    <p:sldId id="559" r:id="rId49"/>
    <p:sldId id="541" r:id="rId50"/>
    <p:sldId id="384" r:id="rId51"/>
    <p:sldId id="507" r:id="rId52"/>
    <p:sldId id="508" r:id="rId53"/>
    <p:sldId id="509" r:id="rId54"/>
    <p:sldId id="376" r:id="rId55"/>
    <p:sldId id="377" r:id="rId56"/>
    <p:sldId id="378" r:id="rId57"/>
    <p:sldId id="549" r:id="rId58"/>
    <p:sldId id="524" r:id="rId59"/>
    <p:sldId id="525" r:id="rId6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rnWhat="notes"/>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34595" autoAdjust="0"/>
    <p:restoredTop sz="68283" autoAdjust="0"/>
  </p:normalViewPr>
  <p:slideViewPr>
    <p:cSldViewPr>
      <p:cViewPr varScale="1">
        <p:scale>
          <a:sx n="120" d="100"/>
          <a:sy n="120" d="100"/>
        </p:scale>
        <p:origin x="-1672" y="-112"/>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66" d="100"/>
        <a:sy n="66" d="100"/>
      </p:scale>
      <p:origin x="0" y="6036"/>
    </p:cViewPr>
  </p:sorterViewPr>
  <p:notesViewPr>
    <p:cSldViewPr>
      <p:cViewPr>
        <p:scale>
          <a:sx n="100" d="100"/>
          <a:sy n="100" d="100"/>
        </p:scale>
        <p:origin x="-1806" y="360"/>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63" Type="http://schemas.openxmlformats.org/officeDocument/2006/relationships/printerSettings" Target="printerSettings/printerSettings1.bin"/><Relationship Id="rId64" Type="http://schemas.openxmlformats.org/officeDocument/2006/relationships/presProps" Target="presProps.xml"/><Relationship Id="rId65" Type="http://schemas.openxmlformats.org/officeDocument/2006/relationships/viewProps" Target="viewProps.xml"/><Relationship Id="rId66" Type="http://schemas.openxmlformats.org/officeDocument/2006/relationships/theme" Target="theme/theme1.xml"/><Relationship Id="rId67" Type="http://schemas.openxmlformats.org/officeDocument/2006/relationships/tableStyles" Target="tableStyles.xml"/><Relationship Id="rId50" Type="http://schemas.openxmlformats.org/officeDocument/2006/relationships/slide" Target="slides/slide49.xml"/><Relationship Id="rId51" Type="http://schemas.openxmlformats.org/officeDocument/2006/relationships/slide" Target="slides/slide50.xml"/><Relationship Id="rId52" Type="http://schemas.openxmlformats.org/officeDocument/2006/relationships/slide" Target="slides/slide51.xml"/><Relationship Id="rId53" Type="http://schemas.openxmlformats.org/officeDocument/2006/relationships/slide" Target="slides/slide52.xml"/><Relationship Id="rId54" Type="http://schemas.openxmlformats.org/officeDocument/2006/relationships/slide" Target="slides/slide53.xml"/><Relationship Id="rId55" Type="http://schemas.openxmlformats.org/officeDocument/2006/relationships/slide" Target="slides/slide54.xml"/><Relationship Id="rId56" Type="http://schemas.openxmlformats.org/officeDocument/2006/relationships/slide" Target="slides/slide55.xml"/><Relationship Id="rId57" Type="http://schemas.openxmlformats.org/officeDocument/2006/relationships/slide" Target="slides/slide56.xml"/><Relationship Id="rId58" Type="http://schemas.openxmlformats.org/officeDocument/2006/relationships/slide" Target="slides/slide57.xml"/><Relationship Id="rId59" Type="http://schemas.openxmlformats.org/officeDocument/2006/relationships/slide" Target="slides/slide58.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slide" Target="slides/slide44.xml"/><Relationship Id="rId46" Type="http://schemas.openxmlformats.org/officeDocument/2006/relationships/slide" Target="slides/slide45.xml"/><Relationship Id="rId47" Type="http://schemas.openxmlformats.org/officeDocument/2006/relationships/slide" Target="slides/slide46.xml"/><Relationship Id="rId48" Type="http://schemas.openxmlformats.org/officeDocument/2006/relationships/slide" Target="slides/slide47.xml"/><Relationship Id="rId49" Type="http://schemas.openxmlformats.org/officeDocument/2006/relationships/slide" Target="slides/slide4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60" Type="http://schemas.openxmlformats.org/officeDocument/2006/relationships/slide" Target="slides/slide59.xml"/><Relationship Id="rId61" Type="http://schemas.openxmlformats.org/officeDocument/2006/relationships/notesMaster" Target="notesMasters/notesMaster1.xml"/><Relationship Id="rId62" Type="http://schemas.openxmlformats.org/officeDocument/2006/relationships/handoutMaster" Target="handoutMasters/handoutMaster1.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Sheet1.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Sales</c:v>
                </c:pt>
              </c:strCache>
            </c:strRef>
          </c:tx>
          <c:explosion val="25"/>
          <c:dLbls>
            <c:dLbl>
              <c:idx val="0"/>
              <c:layout/>
              <c:tx>
                <c:rich>
                  <a:bodyPr/>
                  <a:lstStyle/>
                  <a:p>
                    <a:r>
                      <a:rPr lang="en-US" sz="1400" b="1" dirty="0">
                        <a:latin typeface="Tahoma" pitchFamily="34" charset="0"/>
                        <a:ea typeface="Tahoma" pitchFamily="34" charset="0"/>
                        <a:cs typeface="Tahoma" pitchFamily="34" charset="0"/>
                      </a:rPr>
                      <a:t>Building Level Data
15%</a:t>
                    </a:r>
                  </a:p>
                </c:rich>
              </c:tx>
              <c:showLegendKey val="0"/>
              <c:showVal val="0"/>
              <c:showCatName val="1"/>
              <c:showSerName val="0"/>
              <c:showPercent val="1"/>
              <c:showBubbleSize val="0"/>
            </c:dLbl>
            <c:dLbl>
              <c:idx val="1"/>
              <c:layout>
                <c:manualLayout>
                  <c:x val="0.0124044555406184"/>
                  <c:y val="0.147364619792535"/>
                </c:manualLayout>
              </c:layout>
              <c:tx>
                <c:rich>
                  <a:bodyPr/>
                  <a:lstStyle/>
                  <a:p>
                    <a:r>
                      <a:rPr lang="en-US" sz="1200" b="1" dirty="0"/>
                      <a:t>Correlation between Teacher PVAAS scores </a:t>
                    </a:r>
                    <a:r>
                      <a:rPr lang="en-US" sz="1200" b="1" dirty="0" smtClean="0"/>
                      <a:t>and Teacher Danielson rating</a:t>
                    </a:r>
                    <a:r>
                      <a:rPr lang="en-US" sz="1200" b="1" dirty="0"/>
                      <a:t>
15%</a:t>
                    </a:r>
                  </a:p>
                </c:rich>
              </c:tx>
              <c:showLegendKey val="0"/>
              <c:showVal val="0"/>
              <c:showCatName val="1"/>
              <c:showSerName val="0"/>
              <c:showPercent val="1"/>
              <c:showBubbleSize val="0"/>
            </c:dLbl>
            <c:dLbl>
              <c:idx val="2"/>
              <c:layout/>
              <c:tx>
                <c:rich>
                  <a:bodyPr/>
                  <a:lstStyle/>
                  <a:p>
                    <a:r>
                      <a:rPr lang="en-US" sz="1400" b="1" dirty="0" smtClean="0"/>
                      <a:t>Elective Data/ SLOs</a:t>
                    </a:r>
                    <a:r>
                      <a:rPr lang="en-US" sz="1400" b="1" dirty="0"/>
                      <a:t>
20%</a:t>
                    </a:r>
                  </a:p>
                </c:rich>
              </c:tx>
              <c:showLegendKey val="0"/>
              <c:showVal val="0"/>
              <c:showCatName val="1"/>
              <c:showSerName val="0"/>
              <c:showPercent val="1"/>
              <c:showBubbleSize val="0"/>
            </c:dLbl>
            <c:dLbl>
              <c:idx val="3"/>
              <c:layout/>
              <c:tx>
                <c:rich>
                  <a:bodyPr/>
                  <a:lstStyle/>
                  <a:p>
                    <a:r>
                      <a:rPr lang="en-US" sz="1400" b="1" dirty="0" smtClean="0">
                        <a:latin typeface="Tahoma" pitchFamily="34" charset="0"/>
                        <a:ea typeface="Tahoma" pitchFamily="34" charset="0"/>
                        <a:cs typeface="Tahoma" pitchFamily="34" charset="0"/>
                      </a:rPr>
                      <a:t>Observation/ Evidence</a:t>
                    </a:r>
                    <a:r>
                      <a:rPr lang="en-US" sz="1400" b="1" dirty="0">
                        <a:latin typeface="Tahoma" pitchFamily="34" charset="0"/>
                        <a:ea typeface="Tahoma" pitchFamily="34" charset="0"/>
                        <a:cs typeface="Tahoma" pitchFamily="34" charset="0"/>
                      </a:rPr>
                      <a:t>
50%</a:t>
                    </a:r>
                  </a:p>
                </c:rich>
              </c:tx>
              <c:showLegendKey val="0"/>
              <c:showVal val="0"/>
              <c:showCatName val="1"/>
              <c:showSerName val="0"/>
              <c:showPercent val="1"/>
              <c:showBubbleSize val="0"/>
            </c:dLbl>
            <c:txPr>
              <a:bodyPr/>
              <a:lstStyle/>
              <a:p>
                <a:pPr>
                  <a:defRPr sz="1400" b="1">
                    <a:latin typeface="Tahoma" pitchFamily="34" charset="0"/>
                    <a:ea typeface="Tahoma" pitchFamily="34" charset="0"/>
                    <a:cs typeface="Tahoma" pitchFamily="34" charset="0"/>
                  </a:defRPr>
                </a:pPr>
                <a:endParaRPr lang="en-US"/>
              </a:p>
            </c:txPr>
            <c:showLegendKey val="0"/>
            <c:showVal val="0"/>
            <c:showCatName val="1"/>
            <c:showSerName val="0"/>
            <c:showPercent val="1"/>
            <c:showBubbleSize val="0"/>
            <c:showLeaderLines val="1"/>
          </c:dLbls>
          <c:cat>
            <c:strRef>
              <c:f>Sheet1!$A$2:$A$5</c:f>
              <c:strCache>
                <c:ptCount val="4"/>
                <c:pt idx="0">
                  <c:v>Building Level Data</c:v>
                </c:pt>
                <c:pt idx="1">
                  <c:v>Correlation between Teacher PVAAS scores   and</c:v>
                </c:pt>
                <c:pt idx="3">
                  <c:v>Practice</c:v>
                </c:pt>
              </c:strCache>
            </c:strRef>
          </c:cat>
          <c:val>
            <c:numRef>
              <c:f>Sheet1!$B$2:$B$5</c:f>
              <c:numCache>
                <c:formatCode>0%</c:formatCode>
                <c:ptCount val="4"/>
                <c:pt idx="0">
                  <c:v>0.15</c:v>
                </c:pt>
                <c:pt idx="1">
                  <c:v>0.15</c:v>
                </c:pt>
                <c:pt idx="2">
                  <c:v>0.2</c:v>
                </c:pt>
                <c:pt idx="3">
                  <c:v>0.5</c:v>
                </c:pt>
              </c:numCache>
            </c:numRef>
          </c:val>
        </c:ser>
        <c:dLbls>
          <c:showLegendKey val="0"/>
          <c:showVal val="0"/>
          <c:showCatName val="1"/>
          <c:showSerName val="0"/>
          <c:showPercent val="1"/>
          <c:showBubbleSize val="0"/>
          <c:showLeaderLines val="1"/>
        </c:dLbls>
        <c:firstSliceAng val="0"/>
      </c:pieChart>
    </c:plotArea>
    <c:plotVisOnly val="1"/>
    <c:dispBlanksAs val="gap"/>
    <c:showDLblsOverMax val="0"/>
  </c:chart>
  <c:txPr>
    <a:bodyPr/>
    <a:lstStyle/>
    <a:p>
      <a:pPr>
        <a:defRPr sz="1800"/>
      </a:pPr>
      <a:endParaRPr lang="en-US"/>
    </a:p>
  </c:txPr>
  <c:externalData r:id="rId1">
    <c:autoUpdate val="0"/>
  </c:externalData>
</c:chartSpac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BE28C49-BA6B-F94E-B42E-7DF1D955BFCB}" type="doc">
      <dgm:prSet loTypeId="urn:microsoft.com/office/officeart/2005/8/layout/matrix1" loCatId="" qsTypeId="urn:microsoft.com/office/officeart/2005/8/quickstyle/simple2" qsCatId="simple" csTypeId="urn:microsoft.com/office/officeart/2005/8/colors/accent1_2" csCatId="accent1" phldr="1"/>
      <dgm:spPr/>
      <dgm:t>
        <a:bodyPr/>
        <a:lstStyle/>
        <a:p>
          <a:endParaRPr lang="en-US"/>
        </a:p>
      </dgm:t>
    </dgm:pt>
    <dgm:pt modelId="{194EB045-E26A-AE46-9A5E-91626E1DA5BF}">
      <dgm:prSet phldrT="[Text]"/>
      <dgm:spPr/>
      <dgm:t>
        <a:bodyPr/>
        <a:lstStyle/>
        <a:p>
          <a:r>
            <a:rPr lang="en-US" dirty="0" smtClean="0"/>
            <a:t>Domain</a:t>
          </a:r>
          <a:endParaRPr lang="en-US" dirty="0"/>
        </a:p>
      </dgm:t>
    </dgm:pt>
    <dgm:pt modelId="{AAA8989F-7A04-B64E-8717-53E10FA773F0}" type="parTrans" cxnId="{505A1BAE-3A25-354C-AE41-9B1BF4BBFE96}">
      <dgm:prSet/>
      <dgm:spPr/>
      <dgm:t>
        <a:bodyPr/>
        <a:lstStyle/>
        <a:p>
          <a:endParaRPr lang="en-US"/>
        </a:p>
      </dgm:t>
    </dgm:pt>
    <dgm:pt modelId="{6BFDBA42-90B9-7C40-8B47-0312DAFCE7E1}" type="sibTrans" cxnId="{505A1BAE-3A25-354C-AE41-9B1BF4BBFE96}">
      <dgm:prSet/>
      <dgm:spPr/>
      <dgm:t>
        <a:bodyPr/>
        <a:lstStyle/>
        <a:p>
          <a:endParaRPr lang="en-US"/>
        </a:p>
      </dgm:t>
    </dgm:pt>
    <dgm:pt modelId="{81FBC8EE-CF2A-1F47-8222-DFE847A8BC0F}">
      <dgm:prSet phldrT="[Text]"/>
      <dgm:spPr/>
      <dgm:t>
        <a:bodyPr/>
        <a:lstStyle/>
        <a:p>
          <a:r>
            <a:rPr lang="en-US" dirty="0" smtClean="0"/>
            <a:t>Characteristics</a:t>
          </a:r>
          <a:endParaRPr lang="en-US" dirty="0"/>
        </a:p>
      </dgm:t>
    </dgm:pt>
    <dgm:pt modelId="{1D036ACE-F820-6643-AAA4-F38256ADBECE}" type="parTrans" cxnId="{D3DF5D44-3C66-B64D-A380-9951927588AF}">
      <dgm:prSet/>
      <dgm:spPr/>
      <dgm:t>
        <a:bodyPr/>
        <a:lstStyle/>
        <a:p>
          <a:endParaRPr lang="en-US"/>
        </a:p>
      </dgm:t>
    </dgm:pt>
    <dgm:pt modelId="{C2AE561B-7272-6F44-851C-70FE63AC66F2}" type="sibTrans" cxnId="{D3DF5D44-3C66-B64D-A380-9951927588AF}">
      <dgm:prSet/>
      <dgm:spPr/>
      <dgm:t>
        <a:bodyPr/>
        <a:lstStyle/>
        <a:p>
          <a:endParaRPr lang="en-US"/>
        </a:p>
      </dgm:t>
    </dgm:pt>
    <dgm:pt modelId="{3343E748-A844-6746-89EE-223CA57AE61B}">
      <dgm:prSet phldrT="[Text]"/>
      <dgm:spPr/>
      <dgm:t>
        <a:bodyPr/>
        <a:lstStyle/>
        <a:p>
          <a:r>
            <a:rPr lang="en-US" dirty="0" smtClean="0"/>
            <a:t>Connections to Teacher Effectiveness</a:t>
          </a:r>
          <a:endParaRPr lang="en-US" dirty="0"/>
        </a:p>
      </dgm:t>
    </dgm:pt>
    <dgm:pt modelId="{56B0E7C6-3073-8644-82ED-587718A211DF}" type="parTrans" cxnId="{67F34211-4714-2F40-B7A5-DE892A1C28FF}">
      <dgm:prSet/>
      <dgm:spPr/>
      <dgm:t>
        <a:bodyPr/>
        <a:lstStyle/>
        <a:p>
          <a:endParaRPr lang="en-US"/>
        </a:p>
      </dgm:t>
    </dgm:pt>
    <dgm:pt modelId="{D9C0E2E6-65B0-9D46-B793-8FFEA9B26B35}" type="sibTrans" cxnId="{67F34211-4714-2F40-B7A5-DE892A1C28FF}">
      <dgm:prSet/>
      <dgm:spPr/>
      <dgm:t>
        <a:bodyPr/>
        <a:lstStyle/>
        <a:p>
          <a:endParaRPr lang="en-US"/>
        </a:p>
      </dgm:t>
    </dgm:pt>
    <dgm:pt modelId="{1E285EBB-763B-0649-B514-6028E863F593}">
      <dgm:prSet phldrT="[Text]"/>
      <dgm:spPr/>
      <dgm:t>
        <a:bodyPr/>
        <a:lstStyle/>
        <a:p>
          <a:r>
            <a:rPr lang="en-US" dirty="0" smtClean="0"/>
            <a:t>Evidence of Proficient</a:t>
          </a:r>
          <a:endParaRPr lang="en-US" dirty="0"/>
        </a:p>
      </dgm:t>
    </dgm:pt>
    <dgm:pt modelId="{BCEFB234-1EBD-804F-8525-2FC217A5FF62}" type="parTrans" cxnId="{815424CC-5D97-614F-8E3E-32371BDFB023}">
      <dgm:prSet/>
      <dgm:spPr/>
      <dgm:t>
        <a:bodyPr/>
        <a:lstStyle/>
        <a:p>
          <a:endParaRPr lang="en-US"/>
        </a:p>
      </dgm:t>
    </dgm:pt>
    <dgm:pt modelId="{036DB50C-3E7D-0F47-9188-498C12AAC603}" type="sibTrans" cxnId="{815424CC-5D97-614F-8E3E-32371BDFB023}">
      <dgm:prSet/>
      <dgm:spPr/>
      <dgm:t>
        <a:bodyPr/>
        <a:lstStyle/>
        <a:p>
          <a:endParaRPr lang="en-US"/>
        </a:p>
      </dgm:t>
    </dgm:pt>
    <dgm:pt modelId="{9EF60235-A49F-AE49-83A9-E30A30647BB1}">
      <dgm:prSet phldrT="[Text]"/>
      <dgm:spPr/>
      <dgm:t>
        <a:bodyPr/>
        <a:lstStyle/>
        <a:p>
          <a:r>
            <a:rPr lang="en-US" dirty="0" smtClean="0"/>
            <a:t>Evidence of Distinguished</a:t>
          </a:r>
          <a:endParaRPr lang="en-US" dirty="0"/>
        </a:p>
      </dgm:t>
    </dgm:pt>
    <dgm:pt modelId="{2875C1B8-B481-1643-85F8-5069E93F8B55}" type="parTrans" cxnId="{45E10883-DD7F-574D-8705-116E5B469483}">
      <dgm:prSet/>
      <dgm:spPr/>
      <dgm:t>
        <a:bodyPr/>
        <a:lstStyle/>
        <a:p>
          <a:endParaRPr lang="en-US"/>
        </a:p>
      </dgm:t>
    </dgm:pt>
    <dgm:pt modelId="{BF2A5211-F594-8647-BBAD-34993252477F}" type="sibTrans" cxnId="{45E10883-DD7F-574D-8705-116E5B469483}">
      <dgm:prSet/>
      <dgm:spPr/>
      <dgm:t>
        <a:bodyPr/>
        <a:lstStyle/>
        <a:p>
          <a:endParaRPr lang="en-US"/>
        </a:p>
      </dgm:t>
    </dgm:pt>
    <dgm:pt modelId="{F7597421-B615-3C45-93A9-6685C35B5B7A}" type="pres">
      <dgm:prSet presAssocID="{FBE28C49-BA6B-F94E-B42E-7DF1D955BFCB}" presName="diagram" presStyleCnt="0">
        <dgm:presLayoutVars>
          <dgm:chMax val="1"/>
          <dgm:dir/>
          <dgm:animLvl val="ctr"/>
          <dgm:resizeHandles val="exact"/>
        </dgm:presLayoutVars>
      </dgm:prSet>
      <dgm:spPr/>
    </dgm:pt>
    <dgm:pt modelId="{B68CAB5F-E6C0-1842-9C30-9A3BB2B7A640}" type="pres">
      <dgm:prSet presAssocID="{FBE28C49-BA6B-F94E-B42E-7DF1D955BFCB}" presName="matrix" presStyleCnt="0"/>
      <dgm:spPr/>
    </dgm:pt>
    <dgm:pt modelId="{192FB952-FF03-194B-B0D1-F01BD6FE0D22}" type="pres">
      <dgm:prSet presAssocID="{FBE28C49-BA6B-F94E-B42E-7DF1D955BFCB}" presName="tile1" presStyleLbl="node1" presStyleIdx="0" presStyleCnt="4" custScaleX="96226"/>
      <dgm:spPr/>
    </dgm:pt>
    <dgm:pt modelId="{B6265C71-8468-B646-9833-798DDB86322F}" type="pres">
      <dgm:prSet presAssocID="{FBE28C49-BA6B-F94E-B42E-7DF1D955BFCB}" presName="tile1text" presStyleLbl="node1" presStyleIdx="0" presStyleCnt="4">
        <dgm:presLayoutVars>
          <dgm:chMax val="0"/>
          <dgm:chPref val="0"/>
          <dgm:bulletEnabled val="1"/>
        </dgm:presLayoutVars>
      </dgm:prSet>
      <dgm:spPr/>
    </dgm:pt>
    <dgm:pt modelId="{3E3C9C3F-EB41-B040-95F1-4A29DEA7642F}" type="pres">
      <dgm:prSet presAssocID="{FBE28C49-BA6B-F94E-B42E-7DF1D955BFCB}" presName="tile2" presStyleLbl="node1" presStyleIdx="1" presStyleCnt="4" custScaleX="100383" custLinFactNeighborX="-575"/>
      <dgm:spPr/>
    </dgm:pt>
    <dgm:pt modelId="{2BF0F325-D810-684B-90D7-DD96676D7221}" type="pres">
      <dgm:prSet presAssocID="{FBE28C49-BA6B-F94E-B42E-7DF1D955BFCB}" presName="tile2text" presStyleLbl="node1" presStyleIdx="1" presStyleCnt="4">
        <dgm:presLayoutVars>
          <dgm:chMax val="0"/>
          <dgm:chPref val="0"/>
          <dgm:bulletEnabled val="1"/>
        </dgm:presLayoutVars>
      </dgm:prSet>
      <dgm:spPr/>
    </dgm:pt>
    <dgm:pt modelId="{4B6C49B4-B6DA-DC47-8350-CA929998B0A6}" type="pres">
      <dgm:prSet presAssocID="{FBE28C49-BA6B-F94E-B42E-7DF1D955BFCB}" presName="tile3" presStyleLbl="node1" presStyleIdx="2" presStyleCnt="4" custScaleX="96226" custScaleY="94286" custLinFactNeighborY="-1428"/>
      <dgm:spPr/>
    </dgm:pt>
    <dgm:pt modelId="{735744E0-D4DF-3448-802D-2204E74DC8EF}" type="pres">
      <dgm:prSet presAssocID="{FBE28C49-BA6B-F94E-B42E-7DF1D955BFCB}" presName="tile3text" presStyleLbl="node1" presStyleIdx="2" presStyleCnt="4">
        <dgm:presLayoutVars>
          <dgm:chMax val="0"/>
          <dgm:chPref val="0"/>
          <dgm:bulletEnabled val="1"/>
        </dgm:presLayoutVars>
      </dgm:prSet>
      <dgm:spPr/>
    </dgm:pt>
    <dgm:pt modelId="{86D3A991-F49E-C24B-B3F6-30601B07561C}" type="pres">
      <dgm:prSet presAssocID="{FBE28C49-BA6B-F94E-B42E-7DF1D955BFCB}" presName="tile4" presStyleLbl="node1" presStyleIdx="3" presStyleCnt="4" custScaleX="100707" custScaleY="94286" custLinFactNeighborX="-413" custLinFactNeighborY="-1428"/>
      <dgm:spPr/>
    </dgm:pt>
    <dgm:pt modelId="{759657E7-F035-C641-90B1-819686AE6E5B}" type="pres">
      <dgm:prSet presAssocID="{FBE28C49-BA6B-F94E-B42E-7DF1D955BFCB}" presName="tile4text" presStyleLbl="node1" presStyleIdx="3" presStyleCnt="4">
        <dgm:presLayoutVars>
          <dgm:chMax val="0"/>
          <dgm:chPref val="0"/>
          <dgm:bulletEnabled val="1"/>
        </dgm:presLayoutVars>
      </dgm:prSet>
      <dgm:spPr/>
    </dgm:pt>
    <dgm:pt modelId="{36160F76-95BD-E749-8111-ECFDBED4A25E}" type="pres">
      <dgm:prSet presAssocID="{FBE28C49-BA6B-F94E-B42E-7DF1D955BFCB}" presName="centerTile" presStyleLbl="fgShp" presStyleIdx="0" presStyleCnt="1">
        <dgm:presLayoutVars>
          <dgm:chMax val="0"/>
          <dgm:chPref val="0"/>
        </dgm:presLayoutVars>
      </dgm:prSet>
      <dgm:spPr/>
    </dgm:pt>
  </dgm:ptLst>
  <dgm:cxnLst>
    <dgm:cxn modelId="{954C0634-D81A-7740-887D-107060DC186C}" type="presOf" srcId="{81FBC8EE-CF2A-1F47-8222-DFE847A8BC0F}" destId="{B6265C71-8468-B646-9833-798DDB86322F}" srcOrd="1" destOrd="0" presId="urn:microsoft.com/office/officeart/2005/8/layout/matrix1"/>
    <dgm:cxn modelId="{445F8E49-1CD3-014B-9C84-A4F4B08020B2}" type="presOf" srcId="{81FBC8EE-CF2A-1F47-8222-DFE847A8BC0F}" destId="{192FB952-FF03-194B-B0D1-F01BD6FE0D22}" srcOrd="0" destOrd="0" presId="urn:microsoft.com/office/officeart/2005/8/layout/matrix1"/>
    <dgm:cxn modelId="{77B1EA7A-BFB5-CA4B-A990-5DB69864E802}" type="presOf" srcId="{1E285EBB-763B-0649-B514-6028E863F593}" destId="{735744E0-D4DF-3448-802D-2204E74DC8EF}" srcOrd="1" destOrd="0" presId="urn:microsoft.com/office/officeart/2005/8/layout/matrix1"/>
    <dgm:cxn modelId="{505A1BAE-3A25-354C-AE41-9B1BF4BBFE96}" srcId="{FBE28C49-BA6B-F94E-B42E-7DF1D955BFCB}" destId="{194EB045-E26A-AE46-9A5E-91626E1DA5BF}" srcOrd="0" destOrd="0" parTransId="{AAA8989F-7A04-B64E-8717-53E10FA773F0}" sibTransId="{6BFDBA42-90B9-7C40-8B47-0312DAFCE7E1}"/>
    <dgm:cxn modelId="{C7DC0E99-4E2E-BA48-8897-D61797F455E9}" type="presOf" srcId="{194EB045-E26A-AE46-9A5E-91626E1DA5BF}" destId="{36160F76-95BD-E749-8111-ECFDBED4A25E}" srcOrd="0" destOrd="0" presId="urn:microsoft.com/office/officeart/2005/8/layout/matrix1"/>
    <dgm:cxn modelId="{6DA43A32-6EA1-5942-BD81-F89135C693C6}" type="presOf" srcId="{9EF60235-A49F-AE49-83A9-E30A30647BB1}" destId="{86D3A991-F49E-C24B-B3F6-30601B07561C}" srcOrd="0" destOrd="0" presId="urn:microsoft.com/office/officeart/2005/8/layout/matrix1"/>
    <dgm:cxn modelId="{2E65B686-1522-234B-9025-80F48931463A}" type="presOf" srcId="{3343E748-A844-6746-89EE-223CA57AE61B}" destId="{3E3C9C3F-EB41-B040-95F1-4A29DEA7642F}" srcOrd="0" destOrd="0" presId="urn:microsoft.com/office/officeart/2005/8/layout/matrix1"/>
    <dgm:cxn modelId="{794FEFA4-A5C5-874C-9DDE-5DA8E62C08A6}" type="presOf" srcId="{9EF60235-A49F-AE49-83A9-E30A30647BB1}" destId="{759657E7-F035-C641-90B1-819686AE6E5B}" srcOrd="1" destOrd="0" presId="urn:microsoft.com/office/officeart/2005/8/layout/matrix1"/>
    <dgm:cxn modelId="{89B04E63-2F8A-7540-A691-4C614D7D5852}" type="presOf" srcId="{3343E748-A844-6746-89EE-223CA57AE61B}" destId="{2BF0F325-D810-684B-90D7-DD96676D7221}" srcOrd="1" destOrd="0" presId="urn:microsoft.com/office/officeart/2005/8/layout/matrix1"/>
    <dgm:cxn modelId="{D3DF5D44-3C66-B64D-A380-9951927588AF}" srcId="{194EB045-E26A-AE46-9A5E-91626E1DA5BF}" destId="{81FBC8EE-CF2A-1F47-8222-DFE847A8BC0F}" srcOrd="0" destOrd="0" parTransId="{1D036ACE-F820-6643-AAA4-F38256ADBECE}" sibTransId="{C2AE561B-7272-6F44-851C-70FE63AC66F2}"/>
    <dgm:cxn modelId="{67F34211-4714-2F40-B7A5-DE892A1C28FF}" srcId="{194EB045-E26A-AE46-9A5E-91626E1DA5BF}" destId="{3343E748-A844-6746-89EE-223CA57AE61B}" srcOrd="1" destOrd="0" parTransId="{56B0E7C6-3073-8644-82ED-587718A211DF}" sibTransId="{D9C0E2E6-65B0-9D46-B793-8FFEA9B26B35}"/>
    <dgm:cxn modelId="{45E10883-DD7F-574D-8705-116E5B469483}" srcId="{194EB045-E26A-AE46-9A5E-91626E1DA5BF}" destId="{9EF60235-A49F-AE49-83A9-E30A30647BB1}" srcOrd="3" destOrd="0" parTransId="{2875C1B8-B481-1643-85F8-5069E93F8B55}" sibTransId="{BF2A5211-F594-8647-BBAD-34993252477F}"/>
    <dgm:cxn modelId="{0A829515-F4B3-C24A-9055-2BEC60BCAA23}" type="presOf" srcId="{1E285EBB-763B-0649-B514-6028E863F593}" destId="{4B6C49B4-B6DA-DC47-8350-CA929998B0A6}" srcOrd="0" destOrd="0" presId="urn:microsoft.com/office/officeart/2005/8/layout/matrix1"/>
    <dgm:cxn modelId="{815424CC-5D97-614F-8E3E-32371BDFB023}" srcId="{194EB045-E26A-AE46-9A5E-91626E1DA5BF}" destId="{1E285EBB-763B-0649-B514-6028E863F593}" srcOrd="2" destOrd="0" parTransId="{BCEFB234-1EBD-804F-8525-2FC217A5FF62}" sibTransId="{036DB50C-3E7D-0F47-9188-498C12AAC603}"/>
    <dgm:cxn modelId="{C0415395-DEA3-6B4A-8A74-6D4EEAE065B5}" type="presOf" srcId="{FBE28C49-BA6B-F94E-B42E-7DF1D955BFCB}" destId="{F7597421-B615-3C45-93A9-6685C35B5B7A}" srcOrd="0" destOrd="0" presId="urn:microsoft.com/office/officeart/2005/8/layout/matrix1"/>
    <dgm:cxn modelId="{9826670A-594E-4E47-A7BC-6AD17ABFE00F}" type="presParOf" srcId="{F7597421-B615-3C45-93A9-6685C35B5B7A}" destId="{B68CAB5F-E6C0-1842-9C30-9A3BB2B7A640}" srcOrd="0" destOrd="0" presId="urn:microsoft.com/office/officeart/2005/8/layout/matrix1"/>
    <dgm:cxn modelId="{A71F406D-384F-284A-B6CA-F70FFF606BAE}" type="presParOf" srcId="{B68CAB5F-E6C0-1842-9C30-9A3BB2B7A640}" destId="{192FB952-FF03-194B-B0D1-F01BD6FE0D22}" srcOrd="0" destOrd="0" presId="urn:microsoft.com/office/officeart/2005/8/layout/matrix1"/>
    <dgm:cxn modelId="{629B9CF5-137C-1443-8CE2-6CB7D51EDF30}" type="presParOf" srcId="{B68CAB5F-E6C0-1842-9C30-9A3BB2B7A640}" destId="{B6265C71-8468-B646-9833-798DDB86322F}" srcOrd="1" destOrd="0" presId="urn:microsoft.com/office/officeart/2005/8/layout/matrix1"/>
    <dgm:cxn modelId="{EDD7340C-CA87-014E-81C0-54A9CD17F48C}" type="presParOf" srcId="{B68CAB5F-E6C0-1842-9C30-9A3BB2B7A640}" destId="{3E3C9C3F-EB41-B040-95F1-4A29DEA7642F}" srcOrd="2" destOrd="0" presId="urn:microsoft.com/office/officeart/2005/8/layout/matrix1"/>
    <dgm:cxn modelId="{C9B7F794-A75B-E749-AC2E-6F105A3A79DF}" type="presParOf" srcId="{B68CAB5F-E6C0-1842-9C30-9A3BB2B7A640}" destId="{2BF0F325-D810-684B-90D7-DD96676D7221}" srcOrd="3" destOrd="0" presId="urn:microsoft.com/office/officeart/2005/8/layout/matrix1"/>
    <dgm:cxn modelId="{E764B69F-53C7-EF4B-80A6-29E6FD5D2C02}" type="presParOf" srcId="{B68CAB5F-E6C0-1842-9C30-9A3BB2B7A640}" destId="{4B6C49B4-B6DA-DC47-8350-CA929998B0A6}" srcOrd="4" destOrd="0" presId="urn:microsoft.com/office/officeart/2005/8/layout/matrix1"/>
    <dgm:cxn modelId="{B65CDE8B-BFF8-CD47-B87C-D8EC177C7881}" type="presParOf" srcId="{B68CAB5F-E6C0-1842-9C30-9A3BB2B7A640}" destId="{735744E0-D4DF-3448-802D-2204E74DC8EF}" srcOrd="5" destOrd="0" presId="urn:microsoft.com/office/officeart/2005/8/layout/matrix1"/>
    <dgm:cxn modelId="{DF1F67C2-2833-5740-944F-CBA889415A58}" type="presParOf" srcId="{B68CAB5F-E6C0-1842-9C30-9A3BB2B7A640}" destId="{86D3A991-F49E-C24B-B3F6-30601B07561C}" srcOrd="6" destOrd="0" presId="urn:microsoft.com/office/officeart/2005/8/layout/matrix1"/>
    <dgm:cxn modelId="{A738435F-F682-F24C-B972-81CBDB01437E}" type="presParOf" srcId="{B68CAB5F-E6C0-1842-9C30-9A3BB2B7A640}" destId="{759657E7-F035-C641-90B1-819686AE6E5B}" srcOrd="7" destOrd="0" presId="urn:microsoft.com/office/officeart/2005/8/layout/matrix1"/>
    <dgm:cxn modelId="{E2F81EBF-2697-B243-8F8D-C3D2610D28A4}" type="presParOf" srcId="{F7597421-B615-3C45-93A9-6685C35B5B7A}" destId="{36160F76-95BD-E749-8111-ECFDBED4A25E}" srcOrd="1" destOrd="0" presId="urn:microsoft.com/office/officeart/2005/8/layout/matrix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2E9BF472-4537-1E43-ACBF-14B9FF2C06B5}" type="doc">
      <dgm:prSet loTypeId="urn:microsoft.com/office/officeart/2005/8/layout/cycle2" loCatId="" qsTypeId="urn:microsoft.com/office/officeart/2005/8/quickstyle/simple4" qsCatId="simple" csTypeId="urn:microsoft.com/office/officeart/2005/8/colors/accent1_2" csCatId="accent1" phldr="1"/>
      <dgm:spPr/>
      <dgm:t>
        <a:bodyPr/>
        <a:lstStyle/>
        <a:p>
          <a:endParaRPr lang="en-US"/>
        </a:p>
      </dgm:t>
    </dgm:pt>
    <dgm:pt modelId="{CD8C7F2B-0BC8-284C-9474-542667D57DD6}">
      <dgm:prSet phldrT="[Text]" custT="1"/>
      <dgm:spPr/>
      <dgm:t>
        <a:bodyPr/>
        <a:lstStyle/>
        <a:p>
          <a:r>
            <a:rPr lang="en-US" sz="1700" dirty="0" smtClean="0">
              <a:latin typeface="Calibri" pitchFamily="34" charset="0"/>
              <a:cs typeface="Calibri" pitchFamily="34" charset="0"/>
            </a:rPr>
            <a:t>Pre-Observation</a:t>
          </a:r>
          <a:endParaRPr lang="en-US" sz="1700" dirty="0">
            <a:latin typeface="Calibri" pitchFamily="34" charset="0"/>
            <a:cs typeface="Calibri" pitchFamily="34" charset="0"/>
          </a:endParaRPr>
        </a:p>
      </dgm:t>
    </dgm:pt>
    <dgm:pt modelId="{CF4D2086-AACF-0541-889E-B735559FADAE}" type="parTrans" cxnId="{E190316E-131D-EB41-B13F-5B48E0955726}">
      <dgm:prSet/>
      <dgm:spPr/>
      <dgm:t>
        <a:bodyPr/>
        <a:lstStyle/>
        <a:p>
          <a:endParaRPr lang="en-US"/>
        </a:p>
      </dgm:t>
    </dgm:pt>
    <dgm:pt modelId="{BF7D1E26-2B7B-FA43-A8B3-A6A6A2BAD060}" type="sibTrans" cxnId="{E190316E-131D-EB41-B13F-5B48E0955726}">
      <dgm:prSet/>
      <dgm:spPr/>
      <dgm:t>
        <a:bodyPr/>
        <a:lstStyle/>
        <a:p>
          <a:endParaRPr lang="en-US"/>
        </a:p>
      </dgm:t>
    </dgm:pt>
    <dgm:pt modelId="{244DE047-A5F2-1A41-B1E9-C85158B366A0}">
      <dgm:prSet phldrT="[Text]" custT="1"/>
      <dgm:spPr/>
      <dgm:t>
        <a:bodyPr/>
        <a:lstStyle/>
        <a:p>
          <a:r>
            <a:rPr lang="en-US" sz="1700" dirty="0" smtClean="0">
              <a:latin typeface="Calibri" pitchFamily="34" charset="0"/>
              <a:cs typeface="Calibri" pitchFamily="34" charset="0"/>
            </a:rPr>
            <a:t>Observation</a:t>
          </a:r>
          <a:endParaRPr lang="en-US" sz="1700" dirty="0">
            <a:latin typeface="Calibri" pitchFamily="34" charset="0"/>
            <a:cs typeface="Calibri" pitchFamily="34" charset="0"/>
          </a:endParaRPr>
        </a:p>
      </dgm:t>
    </dgm:pt>
    <dgm:pt modelId="{6B3A98FB-EBCF-2C47-8FA1-E2F8734D094C}" type="parTrans" cxnId="{D5570A8C-52FC-1648-8636-9FA03564E60E}">
      <dgm:prSet/>
      <dgm:spPr/>
      <dgm:t>
        <a:bodyPr/>
        <a:lstStyle/>
        <a:p>
          <a:endParaRPr lang="en-US"/>
        </a:p>
      </dgm:t>
    </dgm:pt>
    <dgm:pt modelId="{B967D08D-FF4D-2F44-AFB6-3D9C81EB4A1D}" type="sibTrans" cxnId="{D5570A8C-52FC-1648-8636-9FA03564E60E}">
      <dgm:prSet/>
      <dgm:spPr/>
      <dgm:t>
        <a:bodyPr/>
        <a:lstStyle/>
        <a:p>
          <a:endParaRPr lang="en-US"/>
        </a:p>
      </dgm:t>
    </dgm:pt>
    <dgm:pt modelId="{FC8DAE0D-E3EF-854C-8CDE-084C6D37AD72}">
      <dgm:prSet phldrT="[Text]" custT="1"/>
      <dgm:spPr/>
      <dgm:t>
        <a:bodyPr/>
        <a:lstStyle/>
        <a:p>
          <a:r>
            <a:rPr lang="en-US" sz="1700" dirty="0" smtClean="0">
              <a:latin typeface="Calibri" pitchFamily="34" charset="0"/>
              <a:cs typeface="Calibri" pitchFamily="34" charset="0"/>
            </a:rPr>
            <a:t>Preparing for Post-Observation conference</a:t>
          </a:r>
          <a:endParaRPr lang="en-US" sz="1700" dirty="0">
            <a:latin typeface="Calibri" pitchFamily="34" charset="0"/>
            <a:cs typeface="Calibri" pitchFamily="34" charset="0"/>
          </a:endParaRPr>
        </a:p>
      </dgm:t>
    </dgm:pt>
    <dgm:pt modelId="{DBCAFB94-77FF-404B-BB6D-55197F65083C}" type="parTrans" cxnId="{A6CC3F3D-6201-2948-90D4-857D4884A40C}">
      <dgm:prSet/>
      <dgm:spPr/>
      <dgm:t>
        <a:bodyPr/>
        <a:lstStyle/>
        <a:p>
          <a:endParaRPr lang="en-US"/>
        </a:p>
      </dgm:t>
    </dgm:pt>
    <dgm:pt modelId="{5CDE63C0-3FF2-4540-AB44-A1AA13461963}" type="sibTrans" cxnId="{A6CC3F3D-6201-2948-90D4-857D4884A40C}">
      <dgm:prSet/>
      <dgm:spPr/>
      <dgm:t>
        <a:bodyPr/>
        <a:lstStyle/>
        <a:p>
          <a:endParaRPr lang="en-US"/>
        </a:p>
      </dgm:t>
    </dgm:pt>
    <dgm:pt modelId="{DE4077E5-BFB9-9A41-AEBE-1B77E2E1B900}">
      <dgm:prSet phldrT="[Text]" custT="1"/>
      <dgm:spPr/>
      <dgm:t>
        <a:bodyPr/>
        <a:lstStyle/>
        <a:p>
          <a:r>
            <a:rPr lang="en-US" sz="1700" dirty="0" smtClean="0">
              <a:latin typeface="Calibri" pitchFamily="34" charset="0"/>
              <a:cs typeface="Calibri" pitchFamily="34" charset="0"/>
            </a:rPr>
            <a:t>Post-Conference Collaborative Assessment</a:t>
          </a:r>
          <a:endParaRPr lang="en-US" sz="1700" dirty="0">
            <a:latin typeface="Calibri" pitchFamily="34" charset="0"/>
            <a:cs typeface="Calibri" pitchFamily="34" charset="0"/>
          </a:endParaRPr>
        </a:p>
      </dgm:t>
    </dgm:pt>
    <dgm:pt modelId="{7D71A010-CC02-704A-AD86-47A3AD1C0B9B}" type="parTrans" cxnId="{4920A9A4-B659-AE42-A441-CB05C1176B54}">
      <dgm:prSet/>
      <dgm:spPr/>
      <dgm:t>
        <a:bodyPr/>
        <a:lstStyle/>
        <a:p>
          <a:endParaRPr lang="en-US"/>
        </a:p>
      </dgm:t>
    </dgm:pt>
    <dgm:pt modelId="{837185C4-8B6F-DA41-A388-CAE209E32323}" type="sibTrans" cxnId="{4920A9A4-B659-AE42-A441-CB05C1176B54}">
      <dgm:prSet/>
      <dgm:spPr/>
      <dgm:t>
        <a:bodyPr/>
        <a:lstStyle/>
        <a:p>
          <a:endParaRPr lang="en-US"/>
        </a:p>
      </dgm:t>
    </dgm:pt>
    <dgm:pt modelId="{CD01E3EE-0D28-0A45-B3FE-BCB406722094}">
      <dgm:prSet phldrT="[Text]" custT="1">
        <dgm:style>
          <a:lnRef idx="1">
            <a:schemeClr val="accent5"/>
          </a:lnRef>
          <a:fillRef idx="2">
            <a:schemeClr val="accent5"/>
          </a:fillRef>
          <a:effectRef idx="1">
            <a:schemeClr val="accent5"/>
          </a:effectRef>
          <a:fontRef idx="minor">
            <a:schemeClr val="dk1"/>
          </a:fontRef>
        </dgm:style>
      </dgm:prSet>
      <dgm:spPr/>
      <dgm:t>
        <a:bodyPr/>
        <a:lstStyle/>
        <a:p>
          <a:r>
            <a:rPr lang="en-US" sz="1700" dirty="0" smtClean="0">
              <a:solidFill>
                <a:schemeClr val="tx1"/>
              </a:solidFill>
              <a:latin typeface="Calibri" pitchFamily="34" charset="0"/>
              <a:cs typeface="Calibri" pitchFamily="34" charset="0"/>
            </a:rPr>
            <a:t>Walk-</a:t>
          </a:r>
        </a:p>
        <a:p>
          <a:r>
            <a:rPr lang="en-US" sz="1700" dirty="0" smtClean="0">
              <a:solidFill>
                <a:schemeClr val="tx1"/>
              </a:solidFill>
              <a:latin typeface="Calibri" pitchFamily="34" charset="0"/>
              <a:cs typeface="Calibri" pitchFamily="34" charset="0"/>
            </a:rPr>
            <a:t>through</a:t>
          </a:r>
          <a:endParaRPr lang="en-US" sz="1700" dirty="0">
            <a:solidFill>
              <a:schemeClr val="tx1"/>
            </a:solidFill>
            <a:latin typeface="Calibri" pitchFamily="34" charset="0"/>
            <a:cs typeface="Calibri" pitchFamily="34" charset="0"/>
          </a:endParaRPr>
        </a:p>
      </dgm:t>
    </dgm:pt>
    <dgm:pt modelId="{52D75172-708B-8045-B3E0-9BC66EDB64AD}" type="parTrans" cxnId="{EF1877ED-B0DD-C842-AB0C-07B2FA72BDFF}">
      <dgm:prSet/>
      <dgm:spPr/>
      <dgm:t>
        <a:bodyPr/>
        <a:lstStyle/>
        <a:p>
          <a:endParaRPr lang="en-US"/>
        </a:p>
      </dgm:t>
    </dgm:pt>
    <dgm:pt modelId="{E03AA2A3-FDBA-AA43-A370-FA40665D7920}" type="sibTrans" cxnId="{EF1877ED-B0DD-C842-AB0C-07B2FA72BDFF}">
      <dgm:prSet/>
      <dgm:spPr/>
      <dgm:t>
        <a:bodyPr/>
        <a:lstStyle/>
        <a:p>
          <a:endParaRPr lang="en-US"/>
        </a:p>
      </dgm:t>
    </dgm:pt>
    <dgm:pt modelId="{0194A1E0-407C-B74B-991B-0AC5BFBAF047}" type="pres">
      <dgm:prSet presAssocID="{2E9BF472-4537-1E43-ACBF-14B9FF2C06B5}" presName="cycle" presStyleCnt="0">
        <dgm:presLayoutVars>
          <dgm:dir/>
          <dgm:resizeHandles val="exact"/>
        </dgm:presLayoutVars>
      </dgm:prSet>
      <dgm:spPr/>
      <dgm:t>
        <a:bodyPr/>
        <a:lstStyle/>
        <a:p>
          <a:endParaRPr lang="en-US"/>
        </a:p>
      </dgm:t>
    </dgm:pt>
    <dgm:pt modelId="{4C4A642D-86D9-394F-967B-24868D8A3861}" type="pres">
      <dgm:prSet presAssocID="{CD8C7F2B-0BC8-284C-9474-542667D57DD6}" presName="node" presStyleLbl="node1" presStyleIdx="0" presStyleCnt="5" custScaleX="129010" custScaleY="127366" custRadScaleRad="96623">
        <dgm:presLayoutVars>
          <dgm:bulletEnabled val="1"/>
        </dgm:presLayoutVars>
      </dgm:prSet>
      <dgm:spPr/>
      <dgm:t>
        <a:bodyPr/>
        <a:lstStyle/>
        <a:p>
          <a:endParaRPr lang="en-US"/>
        </a:p>
      </dgm:t>
    </dgm:pt>
    <dgm:pt modelId="{7A59FAFA-CC52-B24F-85FC-E41FE767A930}" type="pres">
      <dgm:prSet presAssocID="{BF7D1E26-2B7B-FA43-A8B3-A6A6A2BAD060}" presName="sibTrans" presStyleLbl="sibTrans2D1" presStyleIdx="0" presStyleCnt="5"/>
      <dgm:spPr/>
      <dgm:t>
        <a:bodyPr/>
        <a:lstStyle/>
        <a:p>
          <a:endParaRPr lang="en-US"/>
        </a:p>
      </dgm:t>
    </dgm:pt>
    <dgm:pt modelId="{1ADB573F-D304-CC41-B366-93C6E863B6F9}" type="pres">
      <dgm:prSet presAssocID="{BF7D1E26-2B7B-FA43-A8B3-A6A6A2BAD060}" presName="connectorText" presStyleLbl="sibTrans2D1" presStyleIdx="0" presStyleCnt="5"/>
      <dgm:spPr/>
      <dgm:t>
        <a:bodyPr/>
        <a:lstStyle/>
        <a:p>
          <a:endParaRPr lang="en-US"/>
        </a:p>
      </dgm:t>
    </dgm:pt>
    <dgm:pt modelId="{3D5EAD63-EEE6-7944-9BCC-6DE0AAC1DEDC}" type="pres">
      <dgm:prSet presAssocID="{244DE047-A5F2-1A41-B1E9-C85158B366A0}" presName="node" presStyleLbl="node1" presStyleIdx="1" presStyleCnt="5" custScaleX="128862" custScaleY="122874" custRadScaleRad="99497" custRadScaleInc="2541">
        <dgm:presLayoutVars>
          <dgm:bulletEnabled val="1"/>
        </dgm:presLayoutVars>
      </dgm:prSet>
      <dgm:spPr/>
      <dgm:t>
        <a:bodyPr/>
        <a:lstStyle/>
        <a:p>
          <a:endParaRPr lang="en-US"/>
        </a:p>
      </dgm:t>
    </dgm:pt>
    <dgm:pt modelId="{1195F51B-4A94-B54C-83AC-5C6D9216D4F3}" type="pres">
      <dgm:prSet presAssocID="{B967D08D-FF4D-2F44-AFB6-3D9C81EB4A1D}" presName="sibTrans" presStyleLbl="sibTrans2D1" presStyleIdx="1" presStyleCnt="5"/>
      <dgm:spPr/>
      <dgm:t>
        <a:bodyPr/>
        <a:lstStyle/>
        <a:p>
          <a:endParaRPr lang="en-US"/>
        </a:p>
      </dgm:t>
    </dgm:pt>
    <dgm:pt modelId="{8FD48B7E-98F5-4E44-B4E1-145ECCFD6550}" type="pres">
      <dgm:prSet presAssocID="{B967D08D-FF4D-2F44-AFB6-3D9C81EB4A1D}" presName="connectorText" presStyleLbl="sibTrans2D1" presStyleIdx="1" presStyleCnt="5"/>
      <dgm:spPr/>
      <dgm:t>
        <a:bodyPr/>
        <a:lstStyle/>
        <a:p>
          <a:endParaRPr lang="en-US"/>
        </a:p>
      </dgm:t>
    </dgm:pt>
    <dgm:pt modelId="{03823AA2-562E-BE45-AF5D-43E9FEBB0574}" type="pres">
      <dgm:prSet presAssocID="{FC8DAE0D-E3EF-854C-8CDE-084C6D37AD72}" presName="node" presStyleLbl="node1" presStyleIdx="2" presStyleCnt="5" custScaleX="135751" custScaleY="120496" custRadScaleRad="102884" custRadScaleInc="-7410">
        <dgm:presLayoutVars>
          <dgm:bulletEnabled val="1"/>
        </dgm:presLayoutVars>
      </dgm:prSet>
      <dgm:spPr/>
      <dgm:t>
        <a:bodyPr/>
        <a:lstStyle/>
        <a:p>
          <a:endParaRPr lang="en-US"/>
        </a:p>
      </dgm:t>
    </dgm:pt>
    <dgm:pt modelId="{F480BFEB-5EAE-3844-923A-87572E767F02}" type="pres">
      <dgm:prSet presAssocID="{5CDE63C0-3FF2-4540-AB44-A1AA13461963}" presName="sibTrans" presStyleLbl="sibTrans2D1" presStyleIdx="2" presStyleCnt="5"/>
      <dgm:spPr/>
      <dgm:t>
        <a:bodyPr/>
        <a:lstStyle/>
        <a:p>
          <a:endParaRPr lang="en-US"/>
        </a:p>
      </dgm:t>
    </dgm:pt>
    <dgm:pt modelId="{4AD736BB-C38B-9347-A0B4-E810C0825F0B}" type="pres">
      <dgm:prSet presAssocID="{5CDE63C0-3FF2-4540-AB44-A1AA13461963}" presName="connectorText" presStyleLbl="sibTrans2D1" presStyleIdx="2" presStyleCnt="5"/>
      <dgm:spPr/>
      <dgm:t>
        <a:bodyPr/>
        <a:lstStyle/>
        <a:p>
          <a:endParaRPr lang="en-US"/>
        </a:p>
      </dgm:t>
    </dgm:pt>
    <dgm:pt modelId="{7EA63FC5-23EF-9244-866F-6E2811128B22}" type="pres">
      <dgm:prSet presAssocID="{DE4077E5-BFB9-9A41-AEBE-1B77E2E1B900}" presName="node" presStyleLbl="node1" presStyleIdx="3" presStyleCnt="5" custScaleX="140460" custScaleY="124434" custRadScaleRad="101356" custRadScaleInc="-1542">
        <dgm:presLayoutVars>
          <dgm:bulletEnabled val="1"/>
        </dgm:presLayoutVars>
      </dgm:prSet>
      <dgm:spPr/>
      <dgm:t>
        <a:bodyPr/>
        <a:lstStyle/>
        <a:p>
          <a:endParaRPr lang="en-US"/>
        </a:p>
      </dgm:t>
    </dgm:pt>
    <dgm:pt modelId="{B067B3A4-A136-7C47-85FA-18CE63CA5AE6}" type="pres">
      <dgm:prSet presAssocID="{837185C4-8B6F-DA41-A388-CAE209E32323}" presName="sibTrans" presStyleLbl="sibTrans2D1" presStyleIdx="3" presStyleCnt="5"/>
      <dgm:spPr/>
      <dgm:t>
        <a:bodyPr/>
        <a:lstStyle/>
        <a:p>
          <a:endParaRPr lang="en-US"/>
        </a:p>
      </dgm:t>
    </dgm:pt>
    <dgm:pt modelId="{A15C4064-D1E9-974D-9831-CA9A29520543}" type="pres">
      <dgm:prSet presAssocID="{837185C4-8B6F-DA41-A388-CAE209E32323}" presName="connectorText" presStyleLbl="sibTrans2D1" presStyleIdx="3" presStyleCnt="5"/>
      <dgm:spPr/>
      <dgm:t>
        <a:bodyPr/>
        <a:lstStyle/>
        <a:p>
          <a:endParaRPr lang="en-US"/>
        </a:p>
      </dgm:t>
    </dgm:pt>
    <dgm:pt modelId="{97E6CDDD-103B-8E46-A894-F82B9272078D}" type="pres">
      <dgm:prSet presAssocID="{CD01E3EE-0D28-0A45-B3FE-BCB406722094}" presName="node" presStyleLbl="node1" presStyleIdx="4" presStyleCnt="5" custScaleX="125888" custScaleY="120787" custRadScaleRad="99497" custRadScaleInc="-2541">
        <dgm:presLayoutVars>
          <dgm:bulletEnabled val="1"/>
        </dgm:presLayoutVars>
      </dgm:prSet>
      <dgm:spPr/>
      <dgm:t>
        <a:bodyPr/>
        <a:lstStyle/>
        <a:p>
          <a:endParaRPr lang="en-US"/>
        </a:p>
      </dgm:t>
    </dgm:pt>
    <dgm:pt modelId="{93B17331-BA8B-6D49-9230-5C24C755BA8D}" type="pres">
      <dgm:prSet presAssocID="{E03AA2A3-FDBA-AA43-A370-FA40665D7920}" presName="sibTrans" presStyleLbl="sibTrans2D1" presStyleIdx="4" presStyleCnt="5"/>
      <dgm:spPr/>
      <dgm:t>
        <a:bodyPr/>
        <a:lstStyle/>
        <a:p>
          <a:endParaRPr lang="en-US"/>
        </a:p>
      </dgm:t>
    </dgm:pt>
    <dgm:pt modelId="{602C174F-99AA-5A45-9733-17712C198C85}" type="pres">
      <dgm:prSet presAssocID="{E03AA2A3-FDBA-AA43-A370-FA40665D7920}" presName="connectorText" presStyleLbl="sibTrans2D1" presStyleIdx="4" presStyleCnt="5"/>
      <dgm:spPr/>
      <dgm:t>
        <a:bodyPr/>
        <a:lstStyle/>
        <a:p>
          <a:endParaRPr lang="en-US"/>
        </a:p>
      </dgm:t>
    </dgm:pt>
  </dgm:ptLst>
  <dgm:cxnLst>
    <dgm:cxn modelId="{4920A9A4-B659-AE42-A441-CB05C1176B54}" srcId="{2E9BF472-4537-1E43-ACBF-14B9FF2C06B5}" destId="{DE4077E5-BFB9-9A41-AEBE-1B77E2E1B900}" srcOrd="3" destOrd="0" parTransId="{7D71A010-CC02-704A-AD86-47A3AD1C0B9B}" sibTransId="{837185C4-8B6F-DA41-A388-CAE209E32323}"/>
    <dgm:cxn modelId="{0B18E64D-93C9-475E-8CA4-76242982D481}" type="presOf" srcId="{CD01E3EE-0D28-0A45-B3FE-BCB406722094}" destId="{97E6CDDD-103B-8E46-A894-F82B9272078D}" srcOrd="0" destOrd="0" presId="urn:microsoft.com/office/officeart/2005/8/layout/cycle2"/>
    <dgm:cxn modelId="{F915A618-4E49-4D47-A8B3-FF6D7EF50DA5}" type="presOf" srcId="{FC8DAE0D-E3EF-854C-8CDE-084C6D37AD72}" destId="{03823AA2-562E-BE45-AF5D-43E9FEBB0574}" srcOrd="0" destOrd="0" presId="urn:microsoft.com/office/officeart/2005/8/layout/cycle2"/>
    <dgm:cxn modelId="{B047B5B8-D7A4-4BA1-8659-67E6E2B728D8}" type="presOf" srcId="{E03AA2A3-FDBA-AA43-A370-FA40665D7920}" destId="{93B17331-BA8B-6D49-9230-5C24C755BA8D}" srcOrd="0" destOrd="0" presId="urn:microsoft.com/office/officeart/2005/8/layout/cycle2"/>
    <dgm:cxn modelId="{852572B4-8F53-4BA7-85C0-B8BD278158B9}" type="presOf" srcId="{CD8C7F2B-0BC8-284C-9474-542667D57DD6}" destId="{4C4A642D-86D9-394F-967B-24868D8A3861}" srcOrd="0" destOrd="0" presId="urn:microsoft.com/office/officeart/2005/8/layout/cycle2"/>
    <dgm:cxn modelId="{478C8FD5-1768-45AE-AD05-1FD52B3DEA59}" type="presOf" srcId="{B967D08D-FF4D-2F44-AFB6-3D9C81EB4A1D}" destId="{8FD48B7E-98F5-4E44-B4E1-145ECCFD6550}" srcOrd="1" destOrd="0" presId="urn:microsoft.com/office/officeart/2005/8/layout/cycle2"/>
    <dgm:cxn modelId="{78127D64-9D46-4707-86C4-86E1EDF3158D}" type="presOf" srcId="{2E9BF472-4537-1E43-ACBF-14B9FF2C06B5}" destId="{0194A1E0-407C-B74B-991B-0AC5BFBAF047}" srcOrd="0" destOrd="0" presId="urn:microsoft.com/office/officeart/2005/8/layout/cycle2"/>
    <dgm:cxn modelId="{E190316E-131D-EB41-B13F-5B48E0955726}" srcId="{2E9BF472-4537-1E43-ACBF-14B9FF2C06B5}" destId="{CD8C7F2B-0BC8-284C-9474-542667D57DD6}" srcOrd="0" destOrd="0" parTransId="{CF4D2086-AACF-0541-889E-B735559FADAE}" sibTransId="{BF7D1E26-2B7B-FA43-A8B3-A6A6A2BAD060}"/>
    <dgm:cxn modelId="{9C228849-9542-4D6F-855A-FE67BE612C8E}" type="presOf" srcId="{BF7D1E26-2B7B-FA43-A8B3-A6A6A2BAD060}" destId="{1ADB573F-D304-CC41-B366-93C6E863B6F9}" srcOrd="1" destOrd="0" presId="urn:microsoft.com/office/officeart/2005/8/layout/cycle2"/>
    <dgm:cxn modelId="{BB1C546C-4004-4572-B78A-672C5DE96675}" type="presOf" srcId="{B967D08D-FF4D-2F44-AFB6-3D9C81EB4A1D}" destId="{1195F51B-4A94-B54C-83AC-5C6D9216D4F3}" srcOrd="0" destOrd="0" presId="urn:microsoft.com/office/officeart/2005/8/layout/cycle2"/>
    <dgm:cxn modelId="{14E6A9B6-C3D4-4FA5-84DF-8AE22D8D712A}" type="presOf" srcId="{244DE047-A5F2-1A41-B1E9-C85158B366A0}" destId="{3D5EAD63-EEE6-7944-9BCC-6DE0AAC1DEDC}" srcOrd="0" destOrd="0" presId="urn:microsoft.com/office/officeart/2005/8/layout/cycle2"/>
    <dgm:cxn modelId="{58266F90-C282-4DD3-BF91-2D23481F8C28}" type="presOf" srcId="{5CDE63C0-3FF2-4540-AB44-A1AA13461963}" destId="{F480BFEB-5EAE-3844-923A-87572E767F02}" srcOrd="0" destOrd="0" presId="urn:microsoft.com/office/officeart/2005/8/layout/cycle2"/>
    <dgm:cxn modelId="{F34F6206-DE7B-4423-A4D6-477DD1E0E625}" type="presOf" srcId="{DE4077E5-BFB9-9A41-AEBE-1B77E2E1B900}" destId="{7EA63FC5-23EF-9244-866F-6E2811128B22}" srcOrd="0" destOrd="0" presId="urn:microsoft.com/office/officeart/2005/8/layout/cycle2"/>
    <dgm:cxn modelId="{A102FE97-7B62-4480-B805-6403A29D93F3}" type="presOf" srcId="{837185C4-8B6F-DA41-A388-CAE209E32323}" destId="{A15C4064-D1E9-974D-9831-CA9A29520543}" srcOrd="1" destOrd="0" presId="urn:microsoft.com/office/officeart/2005/8/layout/cycle2"/>
    <dgm:cxn modelId="{85F64574-F4B3-4886-9A8B-79EAA6889A9F}" type="presOf" srcId="{5CDE63C0-3FF2-4540-AB44-A1AA13461963}" destId="{4AD736BB-C38B-9347-A0B4-E810C0825F0B}" srcOrd="1" destOrd="0" presId="urn:microsoft.com/office/officeart/2005/8/layout/cycle2"/>
    <dgm:cxn modelId="{A18B3A03-B4A1-4748-8343-0A98B53A989F}" type="presOf" srcId="{BF7D1E26-2B7B-FA43-A8B3-A6A6A2BAD060}" destId="{7A59FAFA-CC52-B24F-85FC-E41FE767A930}" srcOrd="0" destOrd="0" presId="urn:microsoft.com/office/officeart/2005/8/layout/cycle2"/>
    <dgm:cxn modelId="{A6CC3F3D-6201-2948-90D4-857D4884A40C}" srcId="{2E9BF472-4537-1E43-ACBF-14B9FF2C06B5}" destId="{FC8DAE0D-E3EF-854C-8CDE-084C6D37AD72}" srcOrd="2" destOrd="0" parTransId="{DBCAFB94-77FF-404B-BB6D-55197F65083C}" sibTransId="{5CDE63C0-3FF2-4540-AB44-A1AA13461963}"/>
    <dgm:cxn modelId="{71E18719-018F-4001-9F4A-C1412EDB3B93}" type="presOf" srcId="{837185C4-8B6F-DA41-A388-CAE209E32323}" destId="{B067B3A4-A136-7C47-85FA-18CE63CA5AE6}" srcOrd="0" destOrd="0" presId="urn:microsoft.com/office/officeart/2005/8/layout/cycle2"/>
    <dgm:cxn modelId="{9F8B8D02-3850-478D-8803-6D2AAF2E8FD6}" type="presOf" srcId="{E03AA2A3-FDBA-AA43-A370-FA40665D7920}" destId="{602C174F-99AA-5A45-9733-17712C198C85}" srcOrd="1" destOrd="0" presId="urn:microsoft.com/office/officeart/2005/8/layout/cycle2"/>
    <dgm:cxn modelId="{EF1877ED-B0DD-C842-AB0C-07B2FA72BDFF}" srcId="{2E9BF472-4537-1E43-ACBF-14B9FF2C06B5}" destId="{CD01E3EE-0D28-0A45-B3FE-BCB406722094}" srcOrd="4" destOrd="0" parTransId="{52D75172-708B-8045-B3E0-9BC66EDB64AD}" sibTransId="{E03AA2A3-FDBA-AA43-A370-FA40665D7920}"/>
    <dgm:cxn modelId="{D5570A8C-52FC-1648-8636-9FA03564E60E}" srcId="{2E9BF472-4537-1E43-ACBF-14B9FF2C06B5}" destId="{244DE047-A5F2-1A41-B1E9-C85158B366A0}" srcOrd="1" destOrd="0" parTransId="{6B3A98FB-EBCF-2C47-8FA1-E2F8734D094C}" sibTransId="{B967D08D-FF4D-2F44-AFB6-3D9C81EB4A1D}"/>
    <dgm:cxn modelId="{5B78D2E3-757C-4A4E-B12B-82B13A1FBF2C}" type="presParOf" srcId="{0194A1E0-407C-B74B-991B-0AC5BFBAF047}" destId="{4C4A642D-86D9-394F-967B-24868D8A3861}" srcOrd="0" destOrd="0" presId="urn:microsoft.com/office/officeart/2005/8/layout/cycle2"/>
    <dgm:cxn modelId="{104EA326-9AD5-45FF-87F1-6599C9058796}" type="presParOf" srcId="{0194A1E0-407C-B74B-991B-0AC5BFBAF047}" destId="{7A59FAFA-CC52-B24F-85FC-E41FE767A930}" srcOrd="1" destOrd="0" presId="urn:microsoft.com/office/officeart/2005/8/layout/cycle2"/>
    <dgm:cxn modelId="{5C10D8EB-08B6-4742-AD84-F232A8671E58}" type="presParOf" srcId="{7A59FAFA-CC52-B24F-85FC-E41FE767A930}" destId="{1ADB573F-D304-CC41-B366-93C6E863B6F9}" srcOrd="0" destOrd="0" presId="urn:microsoft.com/office/officeart/2005/8/layout/cycle2"/>
    <dgm:cxn modelId="{C77224E3-26AF-4940-BEEF-91F02D91DC7F}" type="presParOf" srcId="{0194A1E0-407C-B74B-991B-0AC5BFBAF047}" destId="{3D5EAD63-EEE6-7944-9BCC-6DE0AAC1DEDC}" srcOrd="2" destOrd="0" presId="urn:microsoft.com/office/officeart/2005/8/layout/cycle2"/>
    <dgm:cxn modelId="{311E1CF3-2BE2-4319-998F-ADFBD4564F95}" type="presParOf" srcId="{0194A1E0-407C-B74B-991B-0AC5BFBAF047}" destId="{1195F51B-4A94-B54C-83AC-5C6D9216D4F3}" srcOrd="3" destOrd="0" presId="urn:microsoft.com/office/officeart/2005/8/layout/cycle2"/>
    <dgm:cxn modelId="{A536289B-7FC6-464F-BF36-14AD49968535}" type="presParOf" srcId="{1195F51B-4A94-B54C-83AC-5C6D9216D4F3}" destId="{8FD48B7E-98F5-4E44-B4E1-145ECCFD6550}" srcOrd="0" destOrd="0" presId="urn:microsoft.com/office/officeart/2005/8/layout/cycle2"/>
    <dgm:cxn modelId="{31F0D294-F1F6-4C6C-BBED-CE82E0470709}" type="presParOf" srcId="{0194A1E0-407C-B74B-991B-0AC5BFBAF047}" destId="{03823AA2-562E-BE45-AF5D-43E9FEBB0574}" srcOrd="4" destOrd="0" presId="urn:microsoft.com/office/officeart/2005/8/layout/cycle2"/>
    <dgm:cxn modelId="{3791A5B6-C185-4A2D-8074-E7AE5E31C90B}" type="presParOf" srcId="{0194A1E0-407C-B74B-991B-0AC5BFBAF047}" destId="{F480BFEB-5EAE-3844-923A-87572E767F02}" srcOrd="5" destOrd="0" presId="urn:microsoft.com/office/officeart/2005/8/layout/cycle2"/>
    <dgm:cxn modelId="{6088E4B5-FC81-4740-98AB-17A209EE94B5}" type="presParOf" srcId="{F480BFEB-5EAE-3844-923A-87572E767F02}" destId="{4AD736BB-C38B-9347-A0B4-E810C0825F0B}" srcOrd="0" destOrd="0" presId="urn:microsoft.com/office/officeart/2005/8/layout/cycle2"/>
    <dgm:cxn modelId="{B3EF4826-E1F2-4C7E-BD45-C6BB89969B0B}" type="presParOf" srcId="{0194A1E0-407C-B74B-991B-0AC5BFBAF047}" destId="{7EA63FC5-23EF-9244-866F-6E2811128B22}" srcOrd="6" destOrd="0" presId="urn:microsoft.com/office/officeart/2005/8/layout/cycle2"/>
    <dgm:cxn modelId="{E1122384-B3D5-4B3D-9077-79F785567187}" type="presParOf" srcId="{0194A1E0-407C-B74B-991B-0AC5BFBAF047}" destId="{B067B3A4-A136-7C47-85FA-18CE63CA5AE6}" srcOrd="7" destOrd="0" presId="urn:microsoft.com/office/officeart/2005/8/layout/cycle2"/>
    <dgm:cxn modelId="{FD0E9893-951B-4651-B25E-C5A4880B4619}" type="presParOf" srcId="{B067B3A4-A136-7C47-85FA-18CE63CA5AE6}" destId="{A15C4064-D1E9-974D-9831-CA9A29520543}" srcOrd="0" destOrd="0" presId="urn:microsoft.com/office/officeart/2005/8/layout/cycle2"/>
    <dgm:cxn modelId="{D9EDC4B1-1F0A-45EA-93D6-C06105060371}" type="presParOf" srcId="{0194A1E0-407C-B74B-991B-0AC5BFBAF047}" destId="{97E6CDDD-103B-8E46-A894-F82B9272078D}" srcOrd="8" destOrd="0" presId="urn:microsoft.com/office/officeart/2005/8/layout/cycle2"/>
    <dgm:cxn modelId="{99393B32-32B2-4780-B298-5C1BCF8B7074}" type="presParOf" srcId="{0194A1E0-407C-B74B-991B-0AC5BFBAF047}" destId="{93B17331-BA8B-6D49-9230-5C24C755BA8D}" srcOrd="9" destOrd="0" presId="urn:microsoft.com/office/officeart/2005/8/layout/cycle2"/>
    <dgm:cxn modelId="{DCC26E1A-19EC-4D1B-9C84-621D316886C9}" type="presParOf" srcId="{93B17331-BA8B-6D49-9230-5C24C755BA8D}" destId="{602C174F-99AA-5A45-9733-17712C198C85}" srcOrd="0" destOrd="0" presId="urn:microsoft.com/office/officeart/2005/8/layout/cycle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92FB952-FF03-194B-B0D1-F01BD6FE0D22}">
      <dsp:nvSpPr>
        <dsp:cNvPr id="0" name=""/>
        <dsp:cNvSpPr/>
      </dsp:nvSpPr>
      <dsp:spPr>
        <a:xfrm rot="16200000">
          <a:off x="640557" y="-571493"/>
          <a:ext cx="2667000" cy="3886183"/>
        </a:xfrm>
        <a:prstGeom prst="round1Rect">
          <a:avLst/>
        </a:prstGeom>
        <a:solidFill>
          <a:schemeClr val="accent1">
            <a:hueOff val="0"/>
            <a:satOff val="0"/>
            <a:lumOff val="0"/>
            <a:alphaOff val="0"/>
          </a:schemeClr>
        </a:solidFill>
        <a:ln w="38100" cap="flat" cmpd="sng" algn="ctr">
          <a:solidFill>
            <a:schemeClr val="lt1">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248920" tIns="248920" rIns="248920" bIns="248920" numCol="1" spcCol="1270" anchor="ctr" anchorCtr="0">
          <a:noAutofit/>
        </a:bodyPr>
        <a:lstStyle/>
        <a:p>
          <a:pPr lvl="0" algn="ctr" defTabSz="1555750">
            <a:lnSpc>
              <a:spcPct val="90000"/>
            </a:lnSpc>
            <a:spcBef>
              <a:spcPct val="0"/>
            </a:spcBef>
            <a:spcAft>
              <a:spcPct val="35000"/>
            </a:spcAft>
          </a:pPr>
          <a:r>
            <a:rPr lang="en-US" sz="3500" kern="1200" dirty="0" smtClean="0"/>
            <a:t>Characteristics</a:t>
          </a:r>
          <a:endParaRPr lang="en-US" sz="3500" kern="1200" dirty="0"/>
        </a:p>
      </dsp:txBody>
      <dsp:txXfrm rot="5400000">
        <a:off x="30966" y="38098"/>
        <a:ext cx="3886183" cy="2000250"/>
      </dsp:txXfrm>
    </dsp:sp>
    <dsp:sp modelId="{3E3C9C3F-EB41-B040-95F1-4A29DEA7642F}">
      <dsp:nvSpPr>
        <dsp:cNvPr id="0" name=""/>
        <dsp:cNvSpPr/>
      </dsp:nvSpPr>
      <dsp:spPr>
        <a:xfrm>
          <a:off x="3962401" y="38098"/>
          <a:ext cx="4054067" cy="2667000"/>
        </a:xfrm>
        <a:prstGeom prst="round1Rect">
          <a:avLst/>
        </a:prstGeom>
        <a:solidFill>
          <a:schemeClr val="accent1">
            <a:hueOff val="0"/>
            <a:satOff val="0"/>
            <a:lumOff val="0"/>
            <a:alphaOff val="0"/>
          </a:schemeClr>
        </a:solidFill>
        <a:ln w="38100" cap="flat" cmpd="sng" algn="ctr">
          <a:solidFill>
            <a:schemeClr val="lt1">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248920" tIns="248920" rIns="248920" bIns="248920" numCol="1" spcCol="1270" anchor="ctr" anchorCtr="0">
          <a:noAutofit/>
        </a:bodyPr>
        <a:lstStyle/>
        <a:p>
          <a:pPr lvl="0" algn="ctr" defTabSz="1555750">
            <a:lnSpc>
              <a:spcPct val="90000"/>
            </a:lnSpc>
            <a:spcBef>
              <a:spcPct val="0"/>
            </a:spcBef>
            <a:spcAft>
              <a:spcPct val="35000"/>
            </a:spcAft>
          </a:pPr>
          <a:r>
            <a:rPr lang="en-US" sz="3500" kern="1200" dirty="0" smtClean="0"/>
            <a:t>Connections to Teacher Effectiveness</a:t>
          </a:r>
          <a:endParaRPr lang="en-US" sz="3500" kern="1200" dirty="0"/>
        </a:p>
      </dsp:txBody>
      <dsp:txXfrm>
        <a:off x="3962401" y="38098"/>
        <a:ext cx="4054067" cy="2000250"/>
      </dsp:txXfrm>
    </dsp:sp>
    <dsp:sp modelId="{4B6C49B4-B6DA-DC47-8350-CA929998B0A6}">
      <dsp:nvSpPr>
        <dsp:cNvPr id="0" name=""/>
        <dsp:cNvSpPr/>
      </dsp:nvSpPr>
      <dsp:spPr>
        <a:xfrm rot="10800000">
          <a:off x="30965" y="2743209"/>
          <a:ext cx="3886183" cy="2514607"/>
        </a:xfrm>
        <a:prstGeom prst="round1Rect">
          <a:avLst/>
        </a:prstGeom>
        <a:solidFill>
          <a:schemeClr val="accent1">
            <a:hueOff val="0"/>
            <a:satOff val="0"/>
            <a:lumOff val="0"/>
            <a:alphaOff val="0"/>
          </a:schemeClr>
        </a:solidFill>
        <a:ln w="38100" cap="flat" cmpd="sng" algn="ctr">
          <a:solidFill>
            <a:schemeClr val="lt1">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248920" tIns="248920" rIns="248920" bIns="248920" numCol="1" spcCol="1270" anchor="ctr" anchorCtr="0">
          <a:noAutofit/>
        </a:bodyPr>
        <a:lstStyle/>
        <a:p>
          <a:pPr lvl="0" algn="ctr" defTabSz="1555750">
            <a:lnSpc>
              <a:spcPct val="90000"/>
            </a:lnSpc>
            <a:spcBef>
              <a:spcPct val="0"/>
            </a:spcBef>
            <a:spcAft>
              <a:spcPct val="35000"/>
            </a:spcAft>
          </a:pPr>
          <a:r>
            <a:rPr lang="en-US" sz="3500" kern="1200" dirty="0" smtClean="0"/>
            <a:t>Evidence of Proficient</a:t>
          </a:r>
          <a:endParaRPr lang="en-US" sz="3500" kern="1200" dirty="0"/>
        </a:p>
      </dsp:txBody>
      <dsp:txXfrm rot="10800000">
        <a:off x="30965" y="3371861"/>
        <a:ext cx="3886183" cy="1885955"/>
      </dsp:txXfrm>
    </dsp:sp>
    <dsp:sp modelId="{86D3A991-F49E-C24B-B3F6-30601B07561C}">
      <dsp:nvSpPr>
        <dsp:cNvPr id="0" name=""/>
        <dsp:cNvSpPr/>
      </dsp:nvSpPr>
      <dsp:spPr>
        <a:xfrm rot="5400000">
          <a:off x="4738674" y="1966936"/>
          <a:ext cx="2514607" cy="4067152"/>
        </a:xfrm>
        <a:prstGeom prst="round1Rect">
          <a:avLst/>
        </a:prstGeom>
        <a:solidFill>
          <a:schemeClr val="accent1">
            <a:hueOff val="0"/>
            <a:satOff val="0"/>
            <a:lumOff val="0"/>
            <a:alphaOff val="0"/>
          </a:schemeClr>
        </a:solidFill>
        <a:ln w="38100" cap="flat" cmpd="sng" algn="ctr">
          <a:solidFill>
            <a:schemeClr val="lt1">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248920" tIns="248920" rIns="248920" bIns="248920" numCol="1" spcCol="1270" anchor="ctr" anchorCtr="0">
          <a:noAutofit/>
        </a:bodyPr>
        <a:lstStyle/>
        <a:p>
          <a:pPr lvl="0" algn="ctr" defTabSz="1555750">
            <a:lnSpc>
              <a:spcPct val="90000"/>
            </a:lnSpc>
            <a:spcBef>
              <a:spcPct val="0"/>
            </a:spcBef>
            <a:spcAft>
              <a:spcPct val="35000"/>
            </a:spcAft>
          </a:pPr>
          <a:r>
            <a:rPr lang="en-US" sz="3500" kern="1200" dirty="0" smtClean="0"/>
            <a:t>Evidence of Distinguished</a:t>
          </a:r>
          <a:endParaRPr lang="en-US" sz="3500" kern="1200" dirty="0"/>
        </a:p>
      </dsp:txBody>
      <dsp:txXfrm rot="-5400000">
        <a:off x="3962402" y="3371860"/>
        <a:ext cx="4067152" cy="1885955"/>
      </dsp:txXfrm>
    </dsp:sp>
    <dsp:sp modelId="{36160F76-95BD-E749-8111-ECFDBED4A25E}">
      <dsp:nvSpPr>
        <dsp:cNvPr id="0" name=""/>
        <dsp:cNvSpPr/>
      </dsp:nvSpPr>
      <dsp:spPr>
        <a:xfrm>
          <a:off x="2827020" y="2000250"/>
          <a:ext cx="2423160" cy="1333500"/>
        </a:xfrm>
        <a:prstGeom prst="roundRect">
          <a:avLst/>
        </a:prstGeom>
        <a:solidFill>
          <a:schemeClr val="accent1">
            <a:tint val="60000"/>
            <a:hueOff val="0"/>
            <a:satOff val="0"/>
            <a:lumOff val="0"/>
            <a:alphaOff val="0"/>
          </a:schemeClr>
        </a:solidFill>
        <a:ln w="38100" cap="flat" cmpd="sng" algn="ctr">
          <a:solidFill>
            <a:schemeClr val="lt1">
              <a:hueOff val="0"/>
              <a:satOff val="0"/>
              <a:lumOff val="0"/>
              <a:alphaOff val="0"/>
            </a:schemeClr>
          </a:solidFill>
          <a:prstDash val="solid"/>
        </a:ln>
        <a:effectLst/>
      </dsp:spPr>
      <dsp:style>
        <a:lnRef idx="3">
          <a:scrgbClr r="0" g="0" b="0"/>
        </a:lnRef>
        <a:fillRef idx="1">
          <a:scrgbClr r="0" g="0" b="0"/>
        </a:fillRef>
        <a:effectRef idx="1">
          <a:scrgbClr r="0" g="0" b="0"/>
        </a:effectRef>
        <a:fontRef idx="minor"/>
      </dsp:style>
      <dsp:txBody>
        <a:bodyPr spcFirstLastPara="0" vert="horz" wrap="square" lIns="133350" tIns="133350" rIns="133350" bIns="133350" numCol="1" spcCol="1270" anchor="ctr" anchorCtr="0">
          <a:noAutofit/>
        </a:bodyPr>
        <a:lstStyle/>
        <a:p>
          <a:pPr lvl="0" algn="ctr" defTabSz="1555750">
            <a:lnSpc>
              <a:spcPct val="90000"/>
            </a:lnSpc>
            <a:spcBef>
              <a:spcPct val="0"/>
            </a:spcBef>
            <a:spcAft>
              <a:spcPct val="35000"/>
            </a:spcAft>
          </a:pPr>
          <a:r>
            <a:rPr lang="en-US" sz="3500" kern="1200" dirty="0" smtClean="0"/>
            <a:t>Domain</a:t>
          </a:r>
          <a:endParaRPr lang="en-US" sz="3500" kern="1200" dirty="0"/>
        </a:p>
      </dsp:txBody>
      <dsp:txXfrm>
        <a:off x="2892116" y="2065346"/>
        <a:ext cx="2292968" cy="1203308"/>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C4A642D-86D9-394F-967B-24868D8A3861}">
      <dsp:nvSpPr>
        <dsp:cNvPr id="0" name=""/>
        <dsp:cNvSpPr/>
      </dsp:nvSpPr>
      <dsp:spPr>
        <a:xfrm>
          <a:off x="1665404" y="-106251"/>
          <a:ext cx="1603706" cy="1583270"/>
        </a:xfrm>
        <a:prstGeom prst="ellipse">
          <a:avLst/>
        </a:prstGeom>
        <a:solidFill>
          <a:schemeClr val="accent1">
            <a:hueOff val="0"/>
            <a:satOff val="0"/>
            <a:lumOff val="0"/>
            <a:alphaOff val="0"/>
          </a:schemeClr>
        </a:solidFill>
        <a:ln>
          <a:noFill/>
        </a:ln>
        <a:effectLst>
          <a:outerShdw blurRad="50800" dist="25400" algn="bl"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21590" tIns="21590" rIns="21590" bIns="21590" numCol="1" spcCol="1270" anchor="ctr" anchorCtr="0">
          <a:noAutofit/>
        </a:bodyPr>
        <a:lstStyle/>
        <a:p>
          <a:pPr lvl="0" algn="ctr" defTabSz="755650">
            <a:lnSpc>
              <a:spcPct val="90000"/>
            </a:lnSpc>
            <a:spcBef>
              <a:spcPct val="0"/>
            </a:spcBef>
            <a:spcAft>
              <a:spcPct val="35000"/>
            </a:spcAft>
          </a:pPr>
          <a:r>
            <a:rPr lang="en-US" sz="1700" kern="1200" dirty="0" smtClean="0">
              <a:latin typeface="Calibri" pitchFamily="34" charset="0"/>
              <a:cs typeface="Calibri" pitchFamily="34" charset="0"/>
            </a:rPr>
            <a:t>Pre-Observation</a:t>
          </a:r>
          <a:endParaRPr lang="en-US" sz="1700" kern="1200" dirty="0">
            <a:latin typeface="Calibri" pitchFamily="34" charset="0"/>
            <a:cs typeface="Calibri" pitchFamily="34" charset="0"/>
          </a:endParaRPr>
        </a:p>
      </dsp:txBody>
      <dsp:txXfrm>
        <a:off x="1900261" y="125614"/>
        <a:ext cx="1133992" cy="1119540"/>
      </dsp:txXfrm>
    </dsp:sp>
    <dsp:sp modelId="{7A59FAFA-CC52-B24F-85FC-E41FE767A930}">
      <dsp:nvSpPr>
        <dsp:cNvPr id="0" name=""/>
        <dsp:cNvSpPr/>
      </dsp:nvSpPr>
      <dsp:spPr>
        <a:xfrm rot="2119264">
          <a:off x="3153011" y="1010837"/>
          <a:ext cx="139163" cy="419541"/>
        </a:xfrm>
        <a:prstGeom prst="rightArrow">
          <a:avLst>
            <a:gd name="adj1" fmla="val 60000"/>
            <a:gd name="adj2" fmla="val 50000"/>
          </a:avLst>
        </a:prstGeom>
        <a:solidFill>
          <a:schemeClr val="accent1">
            <a:tint val="60000"/>
            <a:hueOff val="0"/>
            <a:satOff val="0"/>
            <a:lumOff val="0"/>
            <a:alphaOff val="0"/>
          </a:schemeClr>
        </a:solidFill>
        <a:ln>
          <a:noFill/>
        </a:ln>
        <a:effectLst>
          <a:outerShdw blurRad="50800" dist="25400" algn="bl"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800100">
            <a:lnSpc>
              <a:spcPct val="90000"/>
            </a:lnSpc>
            <a:spcBef>
              <a:spcPct val="0"/>
            </a:spcBef>
            <a:spcAft>
              <a:spcPct val="35000"/>
            </a:spcAft>
          </a:pPr>
          <a:endParaRPr lang="en-US" sz="1800" kern="1200"/>
        </a:p>
      </dsp:txBody>
      <dsp:txXfrm>
        <a:off x="3156853" y="1082676"/>
        <a:ext cx="97414" cy="251725"/>
      </dsp:txXfrm>
    </dsp:sp>
    <dsp:sp modelId="{3D5EAD63-EEE6-7944-9BCC-6DE0AAC1DEDC}">
      <dsp:nvSpPr>
        <dsp:cNvPr id="0" name=""/>
        <dsp:cNvSpPr/>
      </dsp:nvSpPr>
      <dsp:spPr>
        <a:xfrm>
          <a:off x="3174856" y="990601"/>
          <a:ext cx="1601866" cy="1527430"/>
        </a:xfrm>
        <a:prstGeom prst="ellipse">
          <a:avLst/>
        </a:prstGeom>
        <a:solidFill>
          <a:schemeClr val="accent1">
            <a:hueOff val="0"/>
            <a:satOff val="0"/>
            <a:lumOff val="0"/>
            <a:alphaOff val="0"/>
          </a:schemeClr>
        </a:solidFill>
        <a:ln>
          <a:noFill/>
        </a:ln>
        <a:effectLst>
          <a:outerShdw blurRad="50800" dist="25400" algn="bl"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21590" tIns="21590" rIns="21590" bIns="21590" numCol="1" spcCol="1270" anchor="ctr" anchorCtr="0">
          <a:noAutofit/>
        </a:bodyPr>
        <a:lstStyle/>
        <a:p>
          <a:pPr lvl="0" algn="ctr" defTabSz="755650">
            <a:lnSpc>
              <a:spcPct val="90000"/>
            </a:lnSpc>
            <a:spcBef>
              <a:spcPct val="0"/>
            </a:spcBef>
            <a:spcAft>
              <a:spcPct val="35000"/>
            </a:spcAft>
          </a:pPr>
          <a:r>
            <a:rPr lang="en-US" sz="1700" kern="1200" dirty="0" smtClean="0">
              <a:latin typeface="Calibri" pitchFamily="34" charset="0"/>
              <a:cs typeface="Calibri" pitchFamily="34" charset="0"/>
            </a:rPr>
            <a:t>Observation</a:t>
          </a:r>
          <a:endParaRPr lang="en-US" sz="1700" kern="1200" dirty="0">
            <a:latin typeface="Calibri" pitchFamily="34" charset="0"/>
            <a:cs typeface="Calibri" pitchFamily="34" charset="0"/>
          </a:endParaRPr>
        </a:p>
      </dsp:txBody>
      <dsp:txXfrm>
        <a:off x="3409444" y="1214288"/>
        <a:ext cx="1132690" cy="1080056"/>
      </dsp:txXfrm>
    </dsp:sp>
    <dsp:sp modelId="{1195F51B-4A94-B54C-83AC-5C6D9216D4F3}">
      <dsp:nvSpPr>
        <dsp:cNvPr id="0" name=""/>
        <dsp:cNvSpPr/>
      </dsp:nvSpPr>
      <dsp:spPr>
        <a:xfrm rot="6342802">
          <a:off x="3655626" y="2414859"/>
          <a:ext cx="150619" cy="419541"/>
        </a:xfrm>
        <a:prstGeom prst="rightArrow">
          <a:avLst>
            <a:gd name="adj1" fmla="val 60000"/>
            <a:gd name="adj2" fmla="val 50000"/>
          </a:avLst>
        </a:prstGeom>
        <a:solidFill>
          <a:schemeClr val="accent1">
            <a:tint val="60000"/>
            <a:hueOff val="0"/>
            <a:satOff val="0"/>
            <a:lumOff val="0"/>
            <a:alphaOff val="0"/>
          </a:schemeClr>
        </a:solidFill>
        <a:ln>
          <a:noFill/>
        </a:ln>
        <a:effectLst>
          <a:outerShdw blurRad="50800" dist="25400" algn="bl"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800100">
            <a:lnSpc>
              <a:spcPct val="90000"/>
            </a:lnSpc>
            <a:spcBef>
              <a:spcPct val="0"/>
            </a:spcBef>
            <a:spcAft>
              <a:spcPct val="35000"/>
            </a:spcAft>
          </a:pPr>
          <a:endParaRPr lang="en-US" sz="1800" kern="1200"/>
        </a:p>
      </dsp:txBody>
      <dsp:txXfrm rot="10800000">
        <a:off x="3684338" y="2477018"/>
        <a:ext cx="105433" cy="251725"/>
      </dsp:txXfrm>
    </dsp:sp>
    <dsp:sp modelId="{03823AA2-562E-BE45-AF5D-43E9FEBB0574}">
      <dsp:nvSpPr>
        <dsp:cNvPr id="0" name=""/>
        <dsp:cNvSpPr/>
      </dsp:nvSpPr>
      <dsp:spPr>
        <a:xfrm>
          <a:off x="2643120" y="2743203"/>
          <a:ext cx="1687502" cy="1497870"/>
        </a:xfrm>
        <a:prstGeom prst="ellipse">
          <a:avLst/>
        </a:prstGeom>
        <a:solidFill>
          <a:schemeClr val="accent1">
            <a:hueOff val="0"/>
            <a:satOff val="0"/>
            <a:lumOff val="0"/>
            <a:alphaOff val="0"/>
          </a:schemeClr>
        </a:solidFill>
        <a:ln>
          <a:noFill/>
        </a:ln>
        <a:effectLst>
          <a:outerShdw blurRad="50800" dist="25400" algn="bl"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21590" tIns="21590" rIns="21590" bIns="21590" numCol="1" spcCol="1270" anchor="ctr" anchorCtr="0">
          <a:noAutofit/>
        </a:bodyPr>
        <a:lstStyle/>
        <a:p>
          <a:pPr lvl="0" algn="ctr" defTabSz="755650">
            <a:lnSpc>
              <a:spcPct val="90000"/>
            </a:lnSpc>
            <a:spcBef>
              <a:spcPct val="0"/>
            </a:spcBef>
            <a:spcAft>
              <a:spcPct val="35000"/>
            </a:spcAft>
          </a:pPr>
          <a:r>
            <a:rPr lang="en-US" sz="1700" kern="1200" dirty="0" smtClean="0">
              <a:latin typeface="Calibri" pitchFamily="34" charset="0"/>
              <a:cs typeface="Calibri" pitchFamily="34" charset="0"/>
            </a:rPr>
            <a:t>Preparing for Post-Observation conference</a:t>
          </a:r>
          <a:endParaRPr lang="en-US" sz="1700" kern="1200" dirty="0">
            <a:latin typeface="Calibri" pitchFamily="34" charset="0"/>
            <a:cs typeface="Calibri" pitchFamily="34" charset="0"/>
          </a:endParaRPr>
        </a:p>
      </dsp:txBody>
      <dsp:txXfrm>
        <a:off x="2890249" y="2962561"/>
        <a:ext cx="1193244" cy="1059154"/>
      </dsp:txXfrm>
    </dsp:sp>
    <dsp:sp modelId="{F480BFEB-5EAE-3844-923A-87572E767F02}">
      <dsp:nvSpPr>
        <dsp:cNvPr id="0" name=""/>
        <dsp:cNvSpPr/>
      </dsp:nvSpPr>
      <dsp:spPr>
        <a:xfrm rot="10784034">
          <a:off x="2466744" y="3286816"/>
          <a:ext cx="124648" cy="419541"/>
        </a:xfrm>
        <a:prstGeom prst="rightArrow">
          <a:avLst>
            <a:gd name="adj1" fmla="val 60000"/>
            <a:gd name="adj2" fmla="val 50000"/>
          </a:avLst>
        </a:prstGeom>
        <a:solidFill>
          <a:schemeClr val="accent1">
            <a:tint val="60000"/>
            <a:hueOff val="0"/>
            <a:satOff val="0"/>
            <a:lumOff val="0"/>
            <a:alphaOff val="0"/>
          </a:schemeClr>
        </a:solidFill>
        <a:ln>
          <a:noFill/>
        </a:ln>
        <a:effectLst>
          <a:outerShdw blurRad="50800" dist="25400" algn="bl"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800100">
            <a:lnSpc>
              <a:spcPct val="90000"/>
            </a:lnSpc>
            <a:spcBef>
              <a:spcPct val="0"/>
            </a:spcBef>
            <a:spcAft>
              <a:spcPct val="35000"/>
            </a:spcAft>
          </a:pPr>
          <a:endParaRPr lang="en-US" sz="1800" kern="1200"/>
        </a:p>
      </dsp:txBody>
      <dsp:txXfrm rot="10800000">
        <a:off x="2504138" y="3370637"/>
        <a:ext cx="87254" cy="251725"/>
      </dsp:txXfrm>
    </dsp:sp>
    <dsp:sp modelId="{7EA63FC5-23EF-9244-866F-6E2811128B22}">
      <dsp:nvSpPr>
        <dsp:cNvPr id="0" name=""/>
        <dsp:cNvSpPr/>
      </dsp:nvSpPr>
      <dsp:spPr>
        <a:xfrm>
          <a:off x="661921" y="2727793"/>
          <a:ext cx="1746039" cy="1546822"/>
        </a:xfrm>
        <a:prstGeom prst="ellipse">
          <a:avLst/>
        </a:prstGeom>
        <a:solidFill>
          <a:schemeClr val="accent1">
            <a:hueOff val="0"/>
            <a:satOff val="0"/>
            <a:lumOff val="0"/>
            <a:alphaOff val="0"/>
          </a:schemeClr>
        </a:solidFill>
        <a:ln>
          <a:noFill/>
        </a:ln>
        <a:effectLst>
          <a:outerShdw blurRad="50800" dist="25400" algn="bl"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21590" tIns="21590" rIns="21590" bIns="21590" numCol="1" spcCol="1270" anchor="ctr" anchorCtr="0">
          <a:noAutofit/>
        </a:bodyPr>
        <a:lstStyle/>
        <a:p>
          <a:pPr lvl="0" algn="ctr" defTabSz="755650">
            <a:lnSpc>
              <a:spcPct val="90000"/>
            </a:lnSpc>
            <a:spcBef>
              <a:spcPct val="0"/>
            </a:spcBef>
            <a:spcAft>
              <a:spcPct val="35000"/>
            </a:spcAft>
          </a:pPr>
          <a:r>
            <a:rPr lang="en-US" sz="1700" kern="1200" dirty="0" smtClean="0">
              <a:latin typeface="Calibri" pitchFamily="34" charset="0"/>
              <a:cs typeface="Calibri" pitchFamily="34" charset="0"/>
            </a:rPr>
            <a:t>Post-Conference Collaborative Assessment</a:t>
          </a:r>
          <a:endParaRPr lang="en-US" sz="1700" kern="1200" dirty="0">
            <a:latin typeface="Calibri" pitchFamily="34" charset="0"/>
            <a:cs typeface="Calibri" pitchFamily="34" charset="0"/>
          </a:endParaRPr>
        </a:p>
      </dsp:txBody>
      <dsp:txXfrm>
        <a:off x="917622" y="2954320"/>
        <a:ext cx="1234637" cy="1093768"/>
      </dsp:txXfrm>
    </dsp:sp>
    <dsp:sp modelId="{B067B3A4-A136-7C47-85FA-18CE63CA5AE6}">
      <dsp:nvSpPr>
        <dsp:cNvPr id="0" name=""/>
        <dsp:cNvSpPr/>
      </dsp:nvSpPr>
      <dsp:spPr>
        <a:xfrm rot="15104684">
          <a:off x="1163293" y="2409015"/>
          <a:ext cx="161159" cy="419541"/>
        </a:xfrm>
        <a:prstGeom prst="rightArrow">
          <a:avLst>
            <a:gd name="adj1" fmla="val 60000"/>
            <a:gd name="adj2" fmla="val 50000"/>
          </a:avLst>
        </a:prstGeom>
        <a:solidFill>
          <a:schemeClr val="accent1">
            <a:tint val="60000"/>
            <a:hueOff val="0"/>
            <a:satOff val="0"/>
            <a:lumOff val="0"/>
            <a:alphaOff val="0"/>
          </a:schemeClr>
        </a:solidFill>
        <a:ln>
          <a:noFill/>
        </a:ln>
        <a:effectLst>
          <a:outerShdw blurRad="50800" dist="25400" algn="bl"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800100">
            <a:lnSpc>
              <a:spcPct val="90000"/>
            </a:lnSpc>
            <a:spcBef>
              <a:spcPct val="0"/>
            </a:spcBef>
            <a:spcAft>
              <a:spcPct val="35000"/>
            </a:spcAft>
          </a:pPr>
          <a:endParaRPr lang="en-US" sz="1800" kern="1200"/>
        </a:p>
      </dsp:txBody>
      <dsp:txXfrm rot="10800000">
        <a:off x="1195040" y="2515880"/>
        <a:ext cx="112811" cy="251725"/>
      </dsp:txXfrm>
    </dsp:sp>
    <dsp:sp modelId="{97E6CDDD-103B-8E46-A894-F82B9272078D}">
      <dsp:nvSpPr>
        <dsp:cNvPr id="0" name=""/>
        <dsp:cNvSpPr/>
      </dsp:nvSpPr>
      <dsp:spPr>
        <a:xfrm>
          <a:off x="176277" y="1003573"/>
          <a:ext cx="1564897" cy="1501487"/>
        </a:xfrm>
        <a:prstGeom prst="ellipse">
          <a:avLst/>
        </a:prstGeom>
        <a:solidFill>
          <a:schemeClr val="accent5">
            <a:tint val="55000"/>
          </a:schemeClr>
        </a:solidFill>
        <a:ln w="12700" cap="flat" cmpd="sng" algn="ctr">
          <a:solidFill>
            <a:schemeClr val="accent5">
              <a:shade val="95000"/>
              <a:satMod val="105000"/>
            </a:schemeClr>
          </a:solidFill>
          <a:prstDash val="solid"/>
        </a:ln>
        <a:effectLst/>
      </dsp:spPr>
      <dsp:style>
        <a:lnRef idx="1">
          <a:schemeClr val="accent5"/>
        </a:lnRef>
        <a:fillRef idx="2">
          <a:schemeClr val="accent5"/>
        </a:fillRef>
        <a:effectRef idx="1">
          <a:schemeClr val="accent5"/>
        </a:effectRef>
        <a:fontRef idx="minor">
          <a:schemeClr val="dk1"/>
        </a:fontRef>
      </dsp:style>
      <dsp:txBody>
        <a:bodyPr spcFirstLastPara="0" vert="horz" wrap="square" lIns="21590" tIns="21590" rIns="21590" bIns="21590" numCol="1" spcCol="1270" anchor="ctr" anchorCtr="0">
          <a:noAutofit/>
        </a:bodyPr>
        <a:lstStyle/>
        <a:p>
          <a:pPr lvl="0" algn="ctr" defTabSz="755650">
            <a:lnSpc>
              <a:spcPct val="90000"/>
            </a:lnSpc>
            <a:spcBef>
              <a:spcPct val="0"/>
            </a:spcBef>
            <a:spcAft>
              <a:spcPct val="35000"/>
            </a:spcAft>
          </a:pPr>
          <a:r>
            <a:rPr lang="en-US" sz="1700" kern="1200" dirty="0" smtClean="0">
              <a:solidFill>
                <a:schemeClr val="tx1"/>
              </a:solidFill>
              <a:latin typeface="Calibri" pitchFamily="34" charset="0"/>
              <a:cs typeface="Calibri" pitchFamily="34" charset="0"/>
            </a:rPr>
            <a:t>Walk-</a:t>
          </a:r>
        </a:p>
        <a:p>
          <a:pPr lvl="0" algn="ctr" defTabSz="755650">
            <a:lnSpc>
              <a:spcPct val="90000"/>
            </a:lnSpc>
            <a:spcBef>
              <a:spcPct val="0"/>
            </a:spcBef>
            <a:spcAft>
              <a:spcPct val="35000"/>
            </a:spcAft>
          </a:pPr>
          <a:r>
            <a:rPr lang="en-US" sz="1700" kern="1200" dirty="0" smtClean="0">
              <a:solidFill>
                <a:schemeClr val="tx1"/>
              </a:solidFill>
              <a:latin typeface="Calibri" pitchFamily="34" charset="0"/>
              <a:cs typeface="Calibri" pitchFamily="34" charset="0"/>
            </a:rPr>
            <a:t>through</a:t>
          </a:r>
          <a:endParaRPr lang="en-US" sz="1700" kern="1200" dirty="0">
            <a:solidFill>
              <a:schemeClr val="tx1"/>
            </a:solidFill>
            <a:latin typeface="Calibri" pitchFamily="34" charset="0"/>
            <a:cs typeface="Calibri" pitchFamily="34" charset="0"/>
          </a:endParaRPr>
        </a:p>
      </dsp:txBody>
      <dsp:txXfrm>
        <a:off x="405451" y="1223461"/>
        <a:ext cx="1106549" cy="1061711"/>
      </dsp:txXfrm>
    </dsp:sp>
    <dsp:sp modelId="{93B17331-BA8B-6D49-9230-5C24C755BA8D}">
      <dsp:nvSpPr>
        <dsp:cNvPr id="0" name=""/>
        <dsp:cNvSpPr/>
      </dsp:nvSpPr>
      <dsp:spPr>
        <a:xfrm rot="19480736">
          <a:off x="1624616" y="1020300"/>
          <a:ext cx="147901" cy="419541"/>
        </a:xfrm>
        <a:prstGeom prst="rightArrow">
          <a:avLst>
            <a:gd name="adj1" fmla="val 60000"/>
            <a:gd name="adj2" fmla="val 50000"/>
          </a:avLst>
        </a:prstGeom>
        <a:solidFill>
          <a:schemeClr val="accent1">
            <a:tint val="60000"/>
            <a:hueOff val="0"/>
            <a:satOff val="0"/>
            <a:lumOff val="0"/>
            <a:alphaOff val="0"/>
          </a:schemeClr>
        </a:solidFill>
        <a:ln>
          <a:noFill/>
        </a:ln>
        <a:effectLst>
          <a:outerShdw blurRad="50800" dist="25400" algn="bl"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800100">
            <a:lnSpc>
              <a:spcPct val="90000"/>
            </a:lnSpc>
            <a:spcBef>
              <a:spcPct val="0"/>
            </a:spcBef>
            <a:spcAft>
              <a:spcPct val="35000"/>
            </a:spcAft>
          </a:pPr>
          <a:endParaRPr lang="en-US" sz="1800" kern="1200"/>
        </a:p>
      </dsp:txBody>
      <dsp:txXfrm>
        <a:off x="1628700" y="1117034"/>
        <a:ext cx="103531" cy="251725"/>
      </dsp:txXfrm>
    </dsp:sp>
  </dsp:spTree>
</dsp:drawing>
</file>

<file path=ppt/diagrams/layout1.xml><?xml version="1.0" encoding="utf-8"?>
<dgm:layoutDef xmlns:dgm="http://schemas.openxmlformats.org/drawingml/2006/diagram" xmlns:a="http://schemas.openxmlformats.org/drawingml/2006/main" uniqueId="urn:microsoft.com/office/officeart/2005/8/layout/matrix1">
  <dgm:title val=""/>
  <dgm:desc val=""/>
  <dgm:catLst>
    <dgm:cat type="matrix" pri="2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3" destOrd="0"/>
      </dgm:cxnLst>
      <dgm:bg/>
      <dgm:whole/>
    </dgm:dataModel>
  </dgm:styleData>
  <dgm:clrData>
    <dgm:dataModel>
      <dgm:ptLst>
        <dgm:pt modelId="0" type="doc"/>
        <dgm:pt modelId="1"/>
        <dgm:pt modelId="11"/>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3" destOrd="0"/>
      </dgm:cxnLst>
      <dgm:bg/>
      <dgm:whole/>
    </dgm:dataModel>
  </dgm:clrData>
  <dgm:layoutNode name="diagram">
    <dgm:varLst>
      <dgm:chMax val="1"/>
      <dgm:dir/>
      <dgm:animLvl val="ctr"/>
      <dgm:resizeHandles val="exact"/>
    </dgm:varLst>
    <dgm:alg type="composite"/>
    <dgm:shape xmlns:r="http://schemas.openxmlformats.org/officeDocument/2006/relationships" r:blip="">
      <dgm:adjLst/>
    </dgm:shape>
    <dgm:presOf/>
    <dgm:constrLst>
      <dgm:constr type="ctrX" for="ch" forName="matrix" refType="w" fact="0.5"/>
      <dgm:constr type="ctrY" for="ch" forName="matrix" refType="h" fact="0.5"/>
      <dgm:constr type="w" for="ch" forName="matrix" refType="w"/>
      <dgm:constr type="h" for="ch" forName="matrix" refType="h"/>
      <dgm:constr type="ctrX" for="ch" forName="centerTile" refType="w" fact="0.5"/>
      <dgm:constr type="ctrY" for="ch" forName="centerTile" refType="h" fact="0.5"/>
      <dgm:constr type="w" for="ch" forName="centerTile" refType="w" fact="0.3"/>
      <dgm:constr type="h" for="ch" forName="centerTile" refType="h" fact="0.25"/>
      <dgm:constr type="primFontSz" for="des" ptType="node" op="equ" val="65"/>
    </dgm:constrLst>
    <dgm:ruleLst/>
    <dgm:choose name="Name0">
      <dgm:if name="Name1" axis="ch" ptType="node" func="cnt" op="gte" val="1">
        <dgm:layoutNode name="matrix">
          <dgm:alg type="composite"/>
          <dgm:shape xmlns:r="http://schemas.openxmlformats.org/officeDocument/2006/relationships" r:blip="">
            <dgm:adjLst/>
          </dgm:shape>
          <dgm:presOf/>
          <dgm:constrLst>
            <dgm:constr type="l" for="ch" forName="tile1"/>
            <dgm:constr type="t" for="ch" forName="tile1"/>
            <dgm:constr type="r" for="ch" forName="tile1" refType="w" fact="0.5"/>
            <dgm:constr type="b" for="ch" forName="tile1" refType="h" fact="0.5"/>
            <dgm:constr type="l" for="ch" forName="tile1text" refType="l" refFor="ch" refForName="tile1"/>
            <dgm:constr type="t" for="ch" forName="tile1text" refType="t" refFor="ch" refForName="tile1"/>
            <dgm:constr type="w" for="ch" forName="tile1text" refType="w" refFor="ch" refForName="tile1"/>
            <dgm:constr type="h" for="ch" forName="tile1text" refType="h" refFor="ch" refForName="tile1" fact="0.75"/>
            <dgm:constr type="r" for="ch" forName="tile2" refType="w"/>
            <dgm:constr type="t" for="ch" forName="tile2"/>
            <dgm:constr type="l" for="ch" forName="tile2" refType="w" fact="0.5"/>
            <dgm:constr type="b" for="ch" forName="tile2" refType="h" fact="0.5"/>
            <dgm:constr type="r" for="ch" forName="tile2text" refType="r" refFor="ch" refForName="tile2"/>
            <dgm:constr type="t" for="ch" forName="tile2text" refType="t" refFor="ch" refForName="tile2"/>
            <dgm:constr type="w" for="ch" forName="tile2text" refType="w" refFor="ch" refForName="tile2"/>
            <dgm:constr type="h" for="ch" forName="tile2text" refType="h" refFor="ch" refForName="tile2" fact="0.75"/>
            <dgm:constr type="l" for="ch" forName="tile3"/>
            <dgm:constr type="b" for="ch" forName="tile3" refType="h"/>
            <dgm:constr type="r" for="ch" forName="tile3" refType="w" fact="0.5"/>
            <dgm:constr type="t" for="ch" forName="tile3" refType="h" fact="0.5"/>
            <dgm:constr type="l" for="ch" forName="tile3text" refType="l" refFor="ch" refForName="tile3"/>
            <dgm:constr type="b" for="ch" forName="tile3text" refType="b" refFor="ch" refForName="tile3"/>
            <dgm:constr type="w" for="ch" forName="tile3text" refType="w" refFor="ch" refForName="tile3"/>
            <dgm:constr type="h" for="ch" forName="tile3text" refType="h" refFor="ch" refForName="tile3" fact="0.75"/>
            <dgm:constr type="r" for="ch" forName="tile4" refType="w"/>
            <dgm:constr type="b" for="ch" forName="tile4" refType="h"/>
            <dgm:constr type="l" for="ch" forName="tile4" refType="w" fact="0.5"/>
            <dgm:constr type="t" for="ch" forName="tile4" refType="h" fact="0.5"/>
            <dgm:constr type="r" for="ch" forName="tile4text" refType="r" refFor="ch" refForName="tile4"/>
            <dgm:constr type="b" for="ch" forName="tile4text" refType="b" refFor="ch" refForName="tile4"/>
            <dgm:constr type="w" for="ch" forName="tile4text" refType="w" refFor="ch" refForName="tile4"/>
            <dgm:constr type="h" for="ch" forName="tile4text" refType="h" refFor="ch" refForName="tile4" fact="0.75"/>
          </dgm:constrLst>
          <dgm:ruleLst/>
          <dgm:layoutNode name="tile1" styleLbl="node1">
            <dgm:alg type="sp"/>
            <dgm:shape xmlns:r="http://schemas.openxmlformats.org/officeDocument/2006/relationships" rot="270" type="round1Rect" r:blip="">
              <dgm:adjLst/>
            </dgm:shape>
            <dgm:choose name="Name2">
              <dgm:if name="Name3" func="var" arg="dir" op="equ" val="norm">
                <dgm:presOf axis="ch ch desOrSelf" ptType="node node node" st="1 1 1" cnt="1 1 0"/>
              </dgm:if>
              <dgm:else name="Name4">
                <dgm:presOf axis="ch ch desOrSelf" ptType="node node node" st="1 2 1" cnt="1 1 0"/>
              </dgm:else>
            </dgm:choose>
            <dgm:constrLst/>
            <dgm:ruleLst/>
          </dgm:layoutNode>
          <dgm:layoutNode name="tile1text" styleLbl="node1">
            <dgm:varLst>
              <dgm:chMax val="0"/>
              <dgm:chPref val="0"/>
              <dgm:bulletEnabled val="1"/>
            </dgm:varLst>
            <dgm:choose name="Name5">
              <dgm:if name="Name6" axis="root des" func="maxDepth" op="gte" val="3">
                <dgm:alg type="tx">
                  <dgm:param type="txAnchorVert" val="t"/>
                  <dgm:param type="parTxLTRAlign" val="l"/>
                  <dgm:param type="parTxRTLAlign" val="r"/>
                </dgm:alg>
              </dgm:if>
              <dgm:else name="Name7">
                <dgm:alg type="tx"/>
              </dgm:else>
            </dgm:choose>
            <dgm:shape xmlns:r="http://schemas.openxmlformats.org/officeDocument/2006/relationships" rot="270" type="rect" r:blip="" hideGeom="1">
              <dgm:adjLst>
                <dgm:adj idx="1" val="0.2"/>
              </dgm:adjLst>
            </dgm:shape>
            <dgm:choose name="Name8">
              <dgm:if name="Name9" func="var" arg="dir" op="equ" val="norm">
                <dgm:presOf axis="ch ch desOrSelf" ptType="node node node" st="1 1 1" cnt="1 1 0"/>
              </dgm:if>
              <dgm:else name="Name10">
                <dgm:presOf axis="ch ch desOrSelf" ptType="node node node" st="1 2 1" cnt="1 1 0"/>
              </dgm:else>
            </dgm:choose>
            <dgm:constrLst/>
            <dgm:ruleLst>
              <dgm:rule type="primFontSz" val="5" fact="NaN" max="NaN"/>
            </dgm:ruleLst>
          </dgm:layoutNode>
          <dgm:layoutNode name="tile2" styleLbl="node1">
            <dgm:alg type="sp"/>
            <dgm:shape xmlns:r="http://schemas.openxmlformats.org/officeDocument/2006/relationships" type="round1Rect" r:blip="">
              <dgm:adjLst/>
            </dgm:shape>
            <dgm:choose name="Name11">
              <dgm:if name="Name12" func="var" arg="dir" op="equ" val="norm">
                <dgm:presOf axis="ch ch desOrSelf" ptType="node node node" st="1 2 1" cnt="1 1 0"/>
              </dgm:if>
              <dgm:else name="Name13">
                <dgm:presOf axis="ch ch desOrSelf" ptType="node node node" st="1 1 1" cnt="1 1 0"/>
              </dgm:else>
            </dgm:choose>
            <dgm:constrLst/>
            <dgm:ruleLst/>
          </dgm:layoutNode>
          <dgm:layoutNode name="tile2text" styleLbl="node1">
            <dgm:varLst>
              <dgm:chMax val="0"/>
              <dgm:chPref val="0"/>
              <dgm:bulletEnabled val="1"/>
            </dgm:varLst>
            <dgm:choose name="Name14">
              <dgm:if name="Name15" axis="root des" func="maxDepth" op="gte" val="3">
                <dgm:alg type="tx">
                  <dgm:param type="txAnchorVert" val="t"/>
                  <dgm:param type="parTxLTRAlign" val="l"/>
                  <dgm:param type="parTxRTLAlign" val="r"/>
                </dgm:alg>
              </dgm:if>
              <dgm:else name="Name16">
                <dgm:alg type="tx"/>
              </dgm:else>
            </dgm:choose>
            <dgm:shape xmlns:r="http://schemas.openxmlformats.org/officeDocument/2006/relationships" type="rect" r:blip="" hideGeom="1">
              <dgm:adjLst/>
            </dgm:shape>
            <dgm:choose name="Name17">
              <dgm:if name="Name18" func="var" arg="dir" op="equ" val="norm">
                <dgm:presOf axis="ch ch desOrSelf" ptType="node node node" st="1 2 1" cnt="1 1 0"/>
              </dgm:if>
              <dgm:else name="Name19">
                <dgm:presOf axis="ch ch desOrSelf" ptType="node node node" st="1 1 1" cnt="1 1 0"/>
              </dgm:else>
            </dgm:choose>
            <dgm:constrLst/>
            <dgm:ruleLst>
              <dgm:rule type="primFontSz" val="5" fact="NaN" max="NaN"/>
            </dgm:ruleLst>
          </dgm:layoutNode>
          <dgm:layoutNode name="tile3" styleLbl="node1">
            <dgm:alg type="sp"/>
            <dgm:shape xmlns:r="http://schemas.openxmlformats.org/officeDocument/2006/relationships" rot="180" type="round1Rect" r:blip="">
              <dgm:adjLst/>
            </dgm:shape>
            <dgm:choose name="Name20">
              <dgm:if name="Name21" func="var" arg="dir" op="equ" val="norm">
                <dgm:presOf axis="ch ch desOrSelf" ptType="node node node" st="1 3 1" cnt="1 1 0"/>
              </dgm:if>
              <dgm:else name="Name22">
                <dgm:presOf axis="ch ch desOrSelf" ptType="node node node" st="1 4 1" cnt="1 1 0"/>
              </dgm:else>
            </dgm:choose>
            <dgm:constrLst/>
            <dgm:ruleLst/>
          </dgm:layoutNode>
          <dgm:layoutNode name="tile3text" styleLbl="node1">
            <dgm:varLst>
              <dgm:chMax val="0"/>
              <dgm:chPref val="0"/>
              <dgm:bulletEnabled val="1"/>
            </dgm:varLst>
            <dgm:choose name="Name23">
              <dgm:if name="Name24" axis="root des" func="maxDepth" op="gte" val="3">
                <dgm:alg type="tx">
                  <dgm:param type="txAnchorVert" val="t"/>
                  <dgm:param type="parTxLTRAlign" val="l"/>
                  <dgm:param type="parTxRTLAlign" val="r"/>
                </dgm:alg>
              </dgm:if>
              <dgm:else name="Name25">
                <dgm:alg type="tx"/>
              </dgm:else>
            </dgm:choose>
            <dgm:shape xmlns:r="http://schemas.openxmlformats.org/officeDocument/2006/relationships" rot="180" type="rect" r:blip="" hideGeom="1">
              <dgm:adjLst/>
            </dgm:shape>
            <dgm:choose name="Name26">
              <dgm:if name="Name27" func="var" arg="dir" op="equ" val="norm">
                <dgm:presOf axis="ch ch desOrSelf" ptType="node node node" st="1 3 1" cnt="1 1 0"/>
              </dgm:if>
              <dgm:else name="Name28">
                <dgm:presOf axis="ch ch desOrSelf" ptType="node node node" st="1 4 1" cnt="1 1 0"/>
              </dgm:else>
            </dgm:choose>
            <dgm:constrLst/>
            <dgm:ruleLst>
              <dgm:rule type="primFontSz" val="5" fact="NaN" max="NaN"/>
            </dgm:ruleLst>
          </dgm:layoutNode>
          <dgm:layoutNode name="tile4" styleLbl="node1">
            <dgm:alg type="sp"/>
            <dgm:shape xmlns:r="http://schemas.openxmlformats.org/officeDocument/2006/relationships" rot="90" type="round1Rect" r:blip="">
              <dgm:adjLst/>
            </dgm:shape>
            <dgm:choose name="Name29">
              <dgm:if name="Name30" func="var" arg="dir" op="equ" val="norm">
                <dgm:presOf axis="ch ch desOrSelf" ptType="node node node" st="1 4 1" cnt="1 1 0"/>
              </dgm:if>
              <dgm:else name="Name31">
                <dgm:presOf axis="ch ch desOrSelf" ptType="node node node" st="1 3 1" cnt="1 1 0"/>
              </dgm:else>
            </dgm:choose>
            <dgm:constrLst/>
            <dgm:ruleLst/>
          </dgm:layoutNode>
          <dgm:layoutNode name="tile4text" styleLbl="node1">
            <dgm:varLst>
              <dgm:chMax val="0"/>
              <dgm:chPref val="0"/>
              <dgm:bulletEnabled val="1"/>
            </dgm:varLst>
            <dgm:choose name="Name32">
              <dgm:if name="Name33" axis="root des" func="maxDepth" op="gte" val="3">
                <dgm:alg type="tx">
                  <dgm:param type="txAnchorVert" val="t"/>
                  <dgm:param type="parTxLTRAlign" val="l"/>
                  <dgm:param type="parTxRTLAlign" val="r"/>
                </dgm:alg>
              </dgm:if>
              <dgm:else name="Name34">
                <dgm:alg type="tx"/>
              </dgm:else>
            </dgm:choose>
            <dgm:shape xmlns:r="http://schemas.openxmlformats.org/officeDocument/2006/relationships" rot="90" type="rect" r:blip="" hideGeom="1">
              <dgm:adjLst/>
            </dgm:shape>
            <dgm:choose name="Name35">
              <dgm:if name="Name36" func="var" arg="dir" op="equ" val="norm">
                <dgm:presOf axis="ch ch desOrSelf" ptType="node node node" st="1 4 1" cnt="1 1 0"/>
              </dgm:if>
              <dgm:else name="Name37">
                <dgm:presOf axis="ch ch desOrSelf" ptType="node node node" st="1 3 1" cnt="1 1 0"/>
              </dgm:else>
            </dgm:choose>
            <dgm:constrLst/>
            <dgm:ruleLst>
              <dgm:rule type="primFontSz" val="5" fact="NaN" max="NaN"/>
            </dgm:ruleLst>
          </dgm:layoutNode>
        </dgm:layoutNode>
        <dgm:layoutNode name="centerTile" styleLbl="fgShp">
          <dgm:varLst>
            <dgm:chMax val="0"/>
            <dgm:chPref val="0"/>
          </dgm:varLst>
          <dgm:alg type="tx"/>
          <dgm:shape xmlns:r="http://schemas.openxmlformats.org/officeDocument/2006/relationships" type="roundRect" r:blip="">
            <dgm:adjLst/>
          </dgm:shape>
          <dgm:presOf axis="ch" ptType="node" cnt="1"/>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38"/>
    </dgm:choose>
  </dgm:layoutNode>
</dgm:layoutDef>
</file>

<file path=ppt/diagrams/layout2.xml><?xml version="1.0" encoding="utf-8"?>
<dgm:layoutDef xmlns:dgm="http://schemas.openxmlformats.org/drawingml/2006/diagram" xmlns:a="http://schemas.openxmlformats.org/drawingml/2006/main" uniqueId="urn:microsoft.com/office/officeart/2005/8/layout/cycle2">
  <dgm:title val=""/>
  <dgm:desc val=""/>
  <dgm:catLst>
    <dgm:cat type="cycle" pri="1000"/>
    <dgm:cat type="convert" pri="10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onstrLst>
      <dgm:constr type="w" for="ch" ptType="node" refType="w"/>
      <dgm:constr type="w" for="ch" ptType="sibTrans" refType="w" refFor="ch" refPtType="node" op="equ" fact="0.25"/>
      <dgm:constr type="sibSp" refType="w" refFor="ch" refPtType="node" fact="0.5"/>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sibTransForEach" axis="followSib" ptType="sibTrans" hideLastTrans="0" cnt="1">
            <dgm:layoutNode name="sibTrans">
              <dgm:choose name="Name11">
                <dgm:if name="Name12" axis="par ch" ptType="doc node" func="cnt" op="lt" val="3">
                  <dgm:alg type="conn">
                    <dgm:param type="begPts" val="radial"/>
                    <dgm:param type="endPts" val="radial"/>
                  </dgm:alg>
                </dgm:if>
                <dgm:else name="Name13">
                  <dgm:alg type="conn">
                    <dgm:param type="begPts" val="auto"/>
                    <dgm:param type="endPts" val="auto"/>
                  </dgm:alg>
                </dgm:else>
              </dgm:choose>
              <dgm:shape xmlns:r="http://schemas.openxmlformats.org/officeDocument/2006/relationships" type="conn" r:blip="">
                <dgm:adjLst/>
              </dgm:shape>
              <dgm:presOf axis="self"/>
              <dgm:constrLst>
                <dgm:constr type="h" refType="w" fact="1.35"/>
                <dgm:constr type="connDist"/>
                <dgm:constr type="w" for="ch" refType="connDist" fact="0.45"/>
                <dgm:constr type="h" for="ch" refType="h"/>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14"/>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93B3E616-FDD8-43F5-81DD-4F2EF9C25827}" type="datetimeFigureOut">
              <a:rPr lang="en-US" smtClean="0"/>
              <a:t>11/28/12</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r>
              <a:rPr lang="en-US" smtClean="0"/>
              <a:t>Region 5</a:t>
            </a: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D901AA68-3B2F-4331-AC88-D8006ED53951}" type="slidenum">
              <a:rPr lang="en-US" smtClean="0"/>
              <a:t>‹#›</a:t>
            </a:fld>
            <a:endParaRPr lang="en-US"/>
          </a:p>
        </p:txBody>
      </p:sp>
    </p:spTree>
    <p:extLst>
      <p:ext uri="{BB962C8B-B14F-4D97-AF65-F5344CB8AC3E}">
        <p14:creationId xmlns:p14="http://schemas.microsoft.com/office/powerpoint/2010/main" val="227826981"/>
      </p:ext>
    </p:extLst>
  </p:cSld>
  <p:clrMap bg1="lt1" tx1="dk1" bg2="lt2" tx2="dk2" accent1="accent1" accent2="accent2" accent3="accent3" accent4="accent4" accent5="accent5" accent6="accent6" hlink="hlink" folHlink="folHlink"/>
  <p:hf hd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202A870-D173-4536-B334-37E7F42ACB50}" type="datetimeFigureOut">
              <a:rPr lang="en-US" smtClean="0"/>
              <a:t>11/28/12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r>
              <a:rPr lang="en-US" smtClean="0"/>
              <a:t>Region 5</a:t>
            </a: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6B33511-2C9B-4030-8E85-37CFFE72358F}" type="slidenum">
              <a:rPr lang="en-US" smtClean="0"/>
              <a:t>‹#›</a:t>
            </a:fld>
            <a:endParaRPr lang="en-US"/>
          </a:p>
        </p:txBody>
      </p:sp>
    </p:spTree>
    <p:extLst>
      <p:ext uri="{BB962C8B-B14F-4D97-AF65-F5344CB8AC3E}">
        <p14:creationId xmlns:p14="http://schemas.microsoft.com/office/powerpoint/2010/main" val="4081507198"/>
      </p:ext>
    </p:extLst>
  </p:cSld>
  <p:clrMap bg1="lt1" tx1="dk1" bg2="lt2" tx2="dk2" accent1="accent1" accent2="accent2" accent3="accent3" accent4="accent4" accent5="accent5" accent6="accent6" hlink="hlink" folHlink="folHlink"/>
  <p:hf hdr="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3" Type="http://schemas.openxmlformats.org/officeDocument/2006/relationships/image" Target="../media/image9.png"/><Relationship Id="rId4" Type="http://schemas.openxmlformats.org/officeDocument/2006/relationships/image" Target="../media/image10.png"/><Relationship Id="rId5" Type="http://schemas.openxmlformats.org/officeDocument/2006/relationships/image" Target="../media/image11.png"/><Relationship Id="rId6" Type="http://schemas.openxmlformats.org/officeDocument/2006/relationships/image" Target="../media/image12.png"/><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0.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2.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3.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4.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5.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6.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7.xml"/></Relationships>
</file>

<file path=ppt/notesSlides/_rels/notesSlide3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8.xml"/></Relationships>
</file>

<file path=ppt/notesSlides/_rels/notesSlide3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9.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4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0.xml"/></Relationships>
</file>

<file path=ppt/notesSlides/_rels/notesSlide4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1.xml"/></Relationships>
</file>

<file path=ppt/notesSlides/_rels/notesSlide4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2.xml"/></Relationships>
</file>

<file path=ppt/notesSlides/_rels/notesSlide4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3.xml"/></Relationships>
</file>

<file path=ppt/notesSlides/_rels/notesSlide4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4.xml"/></Relationships>
</file>

<file path=ppt/notesSlides/_rels/notesSlide4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5.xml"/></Relationships>
</file>

<file path=ppt/notesSlides/_rels/notesSlide4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6.xml"/></Relationships>
</file>

<file path=ppt/notesSlides/_rels/notesSlide4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7.xml"/></Relationships>
</file>

<file path=ppt/notesSlides/_rels/notesSlide4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8.xml"/></Relationships>
</file>

<file path=ppt/notesSlides/_rels/notesSlide4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9.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5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0.xml"/></Relationships>
</file>

<file path=ppt/notesSlides/_rels/notesSlide5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1.xml"/></Relationships>
</file>

<file path=ppt/notesSlides/_rels/notesSlide5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2.xml"/></Relationships>
</file>

<file path=ppt/notesSlides/_rels/notesSlide5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3.xml"/></Relationships>
</file>

<file path=ppt/notesSlides/_rels/notesSlide5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4.xml"/></Relationships>
</file>

<file path=ppt/notesSlides/_rels/notesSlide5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5.xml"/></Relationships>
</file>

<file path=ppt/notesSlides/_rels/notesSlide5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6.xml"/></Relationships>
</file>

<file path=ppt/notesSlides/_rels/notesSlide5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7.xml"/></Relationships>
</file>

<file path=ppt/notesSlides/_rels/notesSlide5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8.xml"/></Relationships>
</file>

<file path=ppt/notesSlides/_rels/notesSlide5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9.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Welcome to PDE’s Phase</a:t>
            </a:r>
            <a:r>
              <a:rPr lang="en-US" baseline="0" dirty="0" smtClean="0"/>
              <a:t> II Principal Effectiveness Pilot.</a:t>
            </a:r>
          </a:p>
          <a:p>
            <a:endParaRPr lang="en-US" baseline="0" dirty="0" smtClean="0"/>
          </a:p>
          <a:p>
            <a:r>
              <a:rPr lang="en-US" baseline="0" dirty="0" smtClean="0"/>
              <a:t>Introduce facilitators and have participants introduce themselves by giving name, role, and years of experience in current role.</a:t>
            </a:r>
            <a:endParaRPr lang="en-US" dirty="0"/>
          </a:p>
        </p:txBody>
      </p:sp>
      <p:sp>
        <p:nvSpPr>
          <p:cNvPr id="4" name="Slide Number Placeholder 3"/>
          <p:cNvSpPr>
            <a:spLocks noGrp="1"/>
          </p:cNvSpPr>
          <p:nvPr>
            <p:ph type="sldNum" sz="quarter" idx="10"/>
          </p:nvPr>
        </p:nvSpPr>
        <p:spPr/>
        <p:txBody>
          <a:bodyPr/>
          <a:lstStyle/>
          <a:p>
            <a:fld id="{A6B33511-2C9B-4030-8E85-37CFFE72358F}" type="slidenum">
              <a:rPr lang="en-US" smtClean="0"/>
              <a:t>1</a:t>
            </a:fld>
            <a:endParaRPr lang="en-US"/>
          </a:p>
        </p:txBody>
      </p:sp>
      <p:sp>
        <p:nvSpPr>
          <p:cNvPr id="5" name="Date Placeholder 4"/>
          <p:cNvSpPr>
            <a:spLocks noGrp="1"/>
          </p:cNvSpPr>
          <p:nvPr>
            <p:ph type="dt" idx="11"/>
          </p:nvPr>
        </p:nvSpPr>
        <p:spPr/>
        <p:txBody>
          <a:bodyPr/>
          <a:lstStyle/>
          <a:p>
            <a:fld id="{F80889AC-B745-49D9-B125-01088D8BBC11}" type="datetime1">
              <a:rPr lang="en-US" smtClean="0"/>
              <a:t>11/28/12</a:t>
            </a:fld>
            <a:endParaRPr lang="en-US"/>
          </a:p>
        </p:txBody>
      </p:sp>
      <p:sp>
        <p:nvSpPr>
          <p:cNvPr id="6" name="Footer Placeholder 5"/>
          <p:cNvSpPr>
            <a:spLocks noGrp="1"/>
          </p:cNvSpPr>
          <p:nvPr>
            <p:ph type="ftr" sz="quarter" idx="12"/>
          </p:nvPr>
        </p:nvSpPr>
        <p:spPr/>
        <p:txBody>
          <a:bodyPr/>
          <a:lstStyle/>
          <a:p>
            <a:r>
              <a:rPr lang="en-US" smtClean="0"/>
              <a:t>Region 5</a:t>
            </a:r>
            <a:endParaRPr lang="en-US"/>
          </a:p>
        </p:txBody>
      </p:sp>
    </p:spTree>
    <p:extLst>
      <p:ext uri="{BB962C8B-B14F-4D97-AF65-F5344CB8AC3E}">
        <p14:creationId xmlns:p14="http://schemas.microsoft.com/office/powerpoint/2010/main" val="207458399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6386"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indent="0" eaLnBrk="1" hangingPunct="1">
              <a:spcBef>
                <a:spcPct val="0"/>
              </a:spcBef>
              <a:buFontTx/>
              <a:buNone/>
            </a:pPr>
            <a:r>
              <a:rPr lang="en-US" dirty="0" smtClean="0"/>
              <a:t>As</a:t>
            </a:r>
            <a:r>
              <a:rPr lang="en-US" baseline="0" dirty="0" smtClean="0"/>
              <a:t> we begin today’s training, we’d like to provide some background on the project.  </a:t>
            </a:r>
            <a:endParaRPr lang="en-US" dirty="0" smtClean="0"/>
          </a:p>
        </p:txBody>
      </p:sp>
      <p:sp>
        <p:nvSpPr>
          <p:cNvPr id="2" name="Date Placeholder 1"/>
          <p:cNvSpPr>
            <a:spLocks noGrp="1"/>
          </p:cNvSpPr>
          <p:nvPr>
            <p:ph type="dt" idx="10"/>
          </p:nvPr>
        </p:nvSpPr>
        <p:spPr/>
        <p:txBody>
          <a:bodyPr/>
          <a:lstStyle/>
          <a:p>
            <a:fld id="{884935C7-DE7E-4A41-B621-367BE79710E6}" type="datetime1">
              <a:rPr lang="en-US" smtClean="0"/>
              <a:t>11/28/12</a:t>
            </a:fld>
            <a:endParaRPr lang="en-US"/>
          </a:p>
        </p:txBody>
      </p:sp>
      <p:sp>
        <p:nvSpPr>
          <p:cNvPr id="3" name="Footer Placeholder 2"/>
          <p:cNvSpPr>
            <a:spLocks noGrp="1"/>
          </p:cNvSpPr>
          <p:nvPr>
            <p:ph type="ftr" sz="quarter" idx="11"/>
          </p:nvPr>
        </p:nvSpPr>
        <p:spPr/>
        <p:txBody>
          <a:bodyPr/>
          <a:lstStyle/>
          <a:p>
            <a:r>
              <a:rPr lang="en-US" smtClean="0"/>
              <a:t>Region 5</a:t>
            </a:r>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As we take a look at PDE’s Educator Effectiveness Project, we can see where</a:t>
            </a:r>
            <a:r>
              <a:rPr lang="en-US" baseline="0" dirty="0" smtClean="0"/>
              <a:t> we are in 2012-2013 and when we can anticipate statewide implementation.</a:t>
            </a:r>
            <a:endParaRPr lang="en-US" dirty="0"/>
          </a:p>
        </p:txBody>
      </p:sp>
      <p:sp>
        <p:nvSpPr>
          <p:cNvPr id="4" name="Date Placeholder 3"/>
          <p:cNvSpPr>
            <a:spLocks noGrp="1"/>
          </p:cNvSpPr>
          <p:nvPr>
            <p:ph type="dt" idx="10"/>
          </p:nvPr>
        </p:nvSpPr>
        <p:spPr/>
        <p:txBody>
          <a:bodyPr/>
          <a:lstStyle/>
          <a:p>
            <a:fld id="{026A75B9-667D-4AD6-98B0-122E8BA2E12D}" type="datetime1">
              <a:rPr lang="en-US" smtClean="0"/>
              <a:t>11/28/12</a:t>
            </a:fld>
            <a:endParaRPr lang="en-US"/>
          </a:p>
        </p:txBody>
      </p:sp>
      <p:sp>
        <p:nvSpPr>
          <p:cNvPr id="5" name="Footer Placeholder 4"/>
          <p:cNvSpPr>
            <a:spLocks noGrp="1"/>
          </p:cNvSpPr>
          <p:nvPr>
            <p:ph type="ftr" sz="quarter" idx="11"/>
          </p:nvPr>
        </p:nvSpPr>
        <p:spPr/>
        <p:txBody>
          <a:bodyPr/>
          <a:lstStyle/>
          <a:p>
            <a:r>
              <a:rPr lang="en-US" smtClean="0"/>
              <a:t>Region 5</a:t>
            </a:r>
            <a:endParaRPr lang="en-US"/>
          </a:p>
        </p:txBody>
      </p:sp>
      <p:sp>
        <p:nvSpPr>
          <p:cNvPr id="6" name="Slide Number Placeholder 5"/>
          <p:cNvSpPr>
            <a:spLocks noGrp="1"/>
          </p:cNvSpPr>
          <p:nvPr>
            <p:ph type="sldNum" sz="quarter" idx="12"/>
          </p:nvPr>
        </p:nvSpPr>
        <p:spPr/>
        <p:txBody>
          <a:bodyPr/>
          <a:lstStyle/>
          <a:p>
            <a:fld id="{A6B33511-2C9B-4030-8E85-37CFFE72358F}" type="slidenum">
              <a:rPr lang="en-US" smtClean="0"/>
              <a:t>11</a:t>
            </a:fld>
            <a:endParaRPr lang="en-US"/>
          </a:p>
        </p:txBody>
      </p:sp>
    </p:spTree>
    <p:extLst>
      <p:ext uri="{BB962C8B-B14F-4D97-AF65-F5344CB8AC3E}">
        <p14:creationId xmlns:p14="http://schemas.microsoft.com/office/powerpoint/2010/main" val="58661601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itchFamily="34" charset="0"/>
              <a:buNone/>
            </a:pPr>
            <a:r>
              <a:rPr lang="en-US" dirty="0" smtClean="0"/>
              <a:t>When</a:t>
            </a:r>
            <a:r>
              <a:rPr lang="en-US" baseline="0" dirty="0" smtClean="0"/>
              <a:t> we take a look at current evaluation processes, they </a:t>
            </a:r>
            <a:r>
              <a:rPr lang="en-US" dirty="0" smtClean="0"/>
              <a:t>are not always fair and objective.  With all of the headway we’ve made with teacher effectiveness up to this point, it only makes sense for the next logical step to involve principal</a:t>
            </a:r>
            <a:r>
              <a:rPr lang="en-US" baseline="0" dirty="0" smtClean="0"/>
              <a:t> effectiveness.</a:t>
            </a:r>
            <a:endParaRPr lang="en-US" dirty="0"/>
          </a:p>
        </p:txBody>
      </p:sp>
      <p:sp>
        <p:nvSpPr>
          <p:cNvPr id="5" name="Slide Number Placeholder 4"/>
          <p:cNvSpPr>
            <a:spLocks noGrp="1"/>
          </p:cNvSpPr>
          <p:nvPr>
            <p:ph type="sldNum" sz="quarter" idx="11"/>
          </p:nvPr>
        </p:nvSpPr>
        <p:spPr/>
        <p:txBody>
          <a:bodyPr/>
          <a:lstStyle/>
          <a:p>
            <a:pPr>
              <a:defRPr/>
            </a:pPr>
            <a:fld id="{9BC96B64-954D-4C90-AD4D-BC7CF4F1DC2F}" type="slidenum">
              <a:rPr lang="en-US" smtClean="0"/>
              <a:pPr>
                <a:defRPr/>
              </a:pPr>
              <a:t>12</a:t>
            </a:fld>
            <a:endParaRPr lang="en-US" dirty="0"/>
          </a:p>
        </p:txBody>
      </p:sp>
      <p:sp>
        <p:nvSpPr>
          <p:cNvPr id="4" name="Date Placeholder 3"/>
          <p:cNvSpPr>
            <a:spLocks noGrp="1"/>
          </p:cNvSpPr>
          <p:nvPr>
            <p:ph type="dt" idx="12"/>
          </p:nvPr>
        </p:nvSpPr>
        <p:spPr/>
        <p:txBody>
          <a:bodyPr/>
          <a:lstStyle/>
          <a:p>
            <a:fld id="{66FD9288-8122-4DF8-957B-CFDF1F9A17D2}" type="datetime1">
              <a:rPr lang="en-US" smtClean="0"/>
              <a:t>11/28/12</a:t>
            </a:fld>
            <a:endParaRPr lang="en-US"/>
          </a:p>
        </p:txBody>
      </p:sp>
      <p:sp>
        <p:nvSpPr>
          <p:cNvPr id="6" name="Footer Placeholder 5"/>
          <p:cNvSpPr>
            <a:spLocks noGrp="1"/>
          </p:cNvSpPr>
          <p:nvPr>
            <p:ph type="ftr" sz="quarter" idx="13"/>
          </p:nvPr>
        </p:nvSpPr>
        <p:spPr/>
        <p:txBody>
          <a:bodyPr/>
          <a:lstStyle/>
          <a:p>
            <a:r>
              <a:rPr lang="en-US" smtClean="0"/>
              <a:t>Region 5</a:t>
            </a:r>
            <a:endParaRPr lang="en-US"/>
          </a:p>
        </p:txBody>
      </p:sp>
    </p:spTree>
    <p:extLst>
      <p:ext uri="{BB962C8B-B14F-4D97-AF65-F5344CB8AC3E}">
        <p14:creationId xmlns:p14="http://schemas.microsoft.com/office/powerpoint/2010/main" val="396147589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68244" indent="-168244">
              <a:buFont typeface="Arial" pitchFamily="34" charset="0"/>
              <a:buChar char="•"/>
            </a:pPr>
            <a:r>
              <a:rPr lang="en-US" dirty="0" smtClean="0"/>
              <a:t>This will be the 1</a:t>
            </a:r>
            <a:r>
              <a:rPr lang="en-US" baseline="30000" dirty="0" smtClean="0"/>
              <a:t>st</a:t>
            </a:r>
            <a:r>
              <a:rPr lang="en-US" dirty="0" smtClean="0"/>
              <a:t> universal evaluation instrument for principals in Pennsylvania. </a:t>
            </a:r>
          </a:p>
          <a:p>
            <a:pPr marL="168244" indent="-168244">
              <a:buFont typeface="Arial" pitchFamily="34" charset="0"/>
              <a:buChar char="•"/>
            </a:pPr>
            <a:r>
              <a:rPr lang="en-US" dirty="0" smtClean="0"/>
              <a:t>Sustainability will be addressed through the PIL program for both principals and teachers.</a:t>
            </a:r>
          </a:p>
          <a:p>
            <a:pPr marL="168244" indent="-168244">
              <a:buFont typeface="Arial" pitchFamily="34" charset="0"/>
              <a:buChar char="•"/>
            </a:pPr>
            <a:r>
              <a:rPr lang="en-US" dirty="0" smtClean="0"/>
              <a:t>Reliability and validity can be a challenge, although we now have the research firm Mathematica working with us to address these issues during the various roll-out phases.</a:t>
            </a:r>
          </a:p>
          <a:p>
            <a:pPr marL="168244" indent="-168244">
              <a:buFont typeface="Arial" pitchFamily="34" charset="0"/>
              <a:buChar char="•"/>
            </a:pPr>
            <a:r>
              <a:rPr lang="en-US" dirty="0" smtClean="0"/>
              <a:t>Note that we do not have a “Teachscape-like” inter-rater reliability tool; however, much time is being spent developing training and other resources to help in the calibration of various evaluators.  </a:t>
            </a:r>
          </a:p>
          <a:p>
            <a:pPr marL="168244" indent="-168244">
              <a:buFont typeface="Arial" pitchFamily="34" charset="0"/>
              <a:buChar char="•"/>
            </a:pPr>
            <a:endParaRPr lang="en-US" dirty="0" smtClean="0"/>
          </a:p>
          <a:p>
            <a:pPr marL="0" indent="0">
              <a:buFont typeface="Arial" pitchFamily="34" charset="0"/>
              <a:buNone/>
            </a:pPr>
            <a:r>
              <a:rPr lang="en-US" dirty="0" smtClean="0"/>
              <a:t>Note for facilitators:</a:t>
            </a:r>
            <a:r>
              <a:rPr lang="en-US" baseline="0" dirty="0" smtClean="0"/>
              <a:t>  Show video clip entitled “Leadership Matters” from the Wallace Foundation (beginning to 3:02)  *Whole clip is 12:43.</a:t>
            </a:r>
            <a:endParaRPr lang="en-US" dirty="0" smtClean="0"/>
          </a:p>
        </p:txBody>
      </p:sp>
      <p:sp>
        <p:nvSpPr>
          <p:cNvPr id="5" name="Slide Number Placeholder 4"/>
          <p:cNvSpPr>
            <a:spLocks noGrp="1"/>
          </p:cNvSpPr>
          <p:nvPr>
            <p:ph type="sldNum" sz="quarter" idx="11"/>
          </p:nvPr>
        </p:nvSpPr>
        <p:spPr/>
        <p:txBody>
          <a:bodyPr/>
          <a:lstStyle/>
          <a:p>
            <a:pPr>
              <a:defRPr/>
            </a:pPr>
            <a:fld id="{9BC96B64-954D-4C90-AD4D-BC7CF4F1DC2F}" type="slidenum">
              <a:rPr lang="en-US" smtClean="0"/>
              <a:pPr>
                <a:defRPr/>
              </a:pPr>
              <a:t>13</a:t>
            </a:fld>
            <a:endParaRPr lang="en-US" dirty="0"/>
          </a:p>
        </p:txBody>
      </p:sp>
      <p:sp>
        <p:nvSpPr>
          <p:cNvPr id="4" name="Date Placeholder 3"/>
          <p:cNvSpPr>
            <a:spLocks noGrp="1"/>
          </p:cNvSpPr>
          <p:nvPr>
            <p:ph type="dt" idx="12"/>
          </p:nvPr>
        </p:nvSpPr>
        <p:spPr/>
        <p:txBody>
          <a:bodyPr/>
          <a:lstStyle/>
          <a:p>
            <a:fld id="{607F50DA-2507-44B2-9F28-9121E4952E03}" type="datetime1">
              <a:rPr lang="en-US" smtClean="0"/>
              <a:t>11/28/12</a:t>
            </a:fld>
            <a:endParaRPr lang="en-US"/>
          </a:p>
        </p:txBody>
      </p:sp>
      <p:sp>
        <p:nvSpPr>
          <p:cNvPr id="6" name="Footer Placeholder 5"/>
          <p:cNvSpPr>
            <a:spLocks noGrp="1"/>
          </p:cNvSpPr>
          <p:nvPr>
            <p:ph type="ftr" sz="quarter" idx="13"/>
          </p:nvPr>
        </p:nvSpPr>
        <p:spPr/>
        <p:txBody>
          <a:bodyPr/>
          <a:lstStyle/>
          <a:p>
            <a:r>
              <a:rPr lang="en-US" smtClean="0"/>
              <a:t>Region 5</a:t>
            </a:r>
            <a:endParaRPr lang="en-US"/>
          </a:p>
        </p:txBody>
      </p:sp>
    </p:spTree>
    <p:extLst>
      <p:ext uri="{BB962C8B-B14F-4D97-AF65-F5344CB8AC3E}">
        <p14:creationId xmlns:p14="http://schemas.microsoft.com/office/powerpoint/2010/main" val="148432016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68244" indent="-168244">
              <a:buFont typeface="Arial" pitchFamily="34" charset="0"/>
              <a:buChar char="•"/>
            </a:pPr>
            <a:r>
              <a:rPr lang="en-US" dirty="0" smtClean="0"/>
              <a:t>Note that we also used the state level principal management scorecard to develop the criteria and outcomes for the evaluation.</a:t>
            </a:r>
          </a:p>
          <a:p>
            <a:pPr marL="168244" indent="-168244">
              <a:buFont typeface="Arial" pitchFamily="34" charset="0"/>
              <a:buChar char="•"/>
            </a:pPr>
            <a:r>
              <a:rPr lang="en-US" dirty="0" smtClean="0"/>
              <a:t>The Core and Corollary Leadership Standards are tied directly into the PIL Program.</a:t>
            </a:r>
          </a:p>
          <a:p>
            <a:pPr marL="168244" indent="-168244">
              <a:buFont typeface="Arial" pitchFamily="34" charset="0"/>
              <a:buChar char="•"/>
            </a:pPr>
            <a:r>
              <a:rPr lang="en-US" dirty="0" smtClean="0"/>
              <a:t>Extensive Research </a:t>
            </a:r>
            <a:r>
              <a:rPr lang="en-US" dirty="0" smtClean="0">
                <a:sym typeface="Wingdings" pitchFamily="2" charset="2"/>
              </a:rPr>
              <a:t>  There was a dearth of research to guide our work in looking at policies and practices of principals.</a:t>
            </a:r>
          </a:p>
          <a:p>
            <a:pPr marL="168244" indent="-168244">
              <a:buFont typeface="Arial" pitchFamily="34" charset="0"/>
              <a:buChar char="•"/>
            </a:pPr>
            <a:r>
              <a:rPr lang="en-US" dirty="0" smtClean="0">
                <a:sym typeface="Wingdings" pitchFamily="2" charset="2"/>
              </a:rPr>
              <a:t>We are hopeful that this new evaluative tool will lead to greater interactions between superintendents and principals.  In turn, this opens the door for ongoing professional development opportunities.  </a:t>
            </a:r>
            <a:endParaRPr lang="en-US" dirty="0"/>
          </a:p>
        </p:txBody>
      </p:sp>
      <p:sp>
        <p:nvSpPr>
          <p:cNvPr id="5" name="Slide Number Placeholder 4"/>
          <p:cNvSpPr>
            <a:spLocks noGrp="1"/>
          </p:cNvSpPr>
          <p:nvPr>
            <p:ph type="sldNum" sz="quarter" idx="11"/>
          </p:nvPr>
        </p:nvSpPr>
        <p:spPr/>
        <p:txBody>
          <a:bodyPr/>
          <a:lstStyle/>
          <a:p>
            <a:pPr>
              <a:defRPr/>
            </a:pPr>
            <a:fld id="{9BC96B64-954D-4C90-AD4D-BC7CF4F1DC2F}" type="slidenum">
              <a:rPr lang="en-US" smtClean="0"/>
              <a:pPr>
                <a:defRPr/>
              </a:pPr>
              <a:t>14</a:t>
            </a:fld>
            <a:endParaRPr lang="en-US" dirty="0"/>
          </a:p>
        </p:txBody>
      </p:sp>
      <p:sp>
        <p:nvSpPr>
          <p:cNvPr id="4" name="Date Placeholder 3"/>
          <p:cNvSpPr>
            <a:spLocks noGrp="1"/>
          </p:cNvSpPr>
          <p:nvPr>
            <p:ph type="dt" idx="12"/>
          </p:nvPr>
        </p:nvSpPr>
        <p:spPr/>
        <p:txBody>
          <a:bodyPr/>
          <a:lstStyle/>
          <a:p>
            <a:fld id="{A0EFD00E-80EB-406B-81F8-C46C63160918}" type="datetime1">
              <a:rPr lang="en-US" smtClean="0"/>
              <a:t>11/28/12</a:t>
            </a:fld>
            <a:endParaRPr lang="en-US"/>
          </a:p>
        </p:txBody>
      </p:sp>
      <p:sp>
        <p:nvSpPr>
          <p:cNvPr id="6" name="Footer Placeholder 5"/>
          <p:cNvSpPr>
            <a:spLocks noGrp="1"/>
          </p:cNvSpPr>
          <p:nvPr>
            <p:ph type="ftr" sz="quarter" idx="13"/>
          </p:nvPr>
        </p:nvSpPr>
        <p:spPr/>
        <p:txBody>
          <a:bodyPr/>
          <a:lstStyle/>
          <a:p>
            <a:r>
              <a:rPr lang="en-US" smtClean="0"/>
              <a:t>Region 5</a:t>
            </a:r>
            <a:endParaRPr lang="en-US"/>
          </a:p>
        </p:txBody>
      </p:sp>
    </p:spTree>
    <p:extLst>
      <p:ext uri="{BB962C8B-B14F-4D97-AF65-F5344CB8AC3E}">
        <p14:creationId xmlns:p14="http://schemas.microsoft.com/office/powerpoint/2010/main" val="334933573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68244" indent="-168244">
              <a:buFont typeface="Arial" pitchFamily="34" charset="0"/>
              <a:buChar char="•"/>
            </a:pPr>
            <a:r>
              <a:rPr lang="en-US" dirty="0" smtClean="0"/>
              <a:t>Multiple Observers </a:t>
            </a:r>
            <a:r>
              <a:rPr lang="en-US" dirty="0" smtClean="0">
                <a:sym typeface="Wingdings" pitchFamily="2" charset="2"/>
              </a:rPr>
              <a:t>  Can be a challenge for smaller districts.</a:t>
            </a:r>
          </a:p>
          <a:p>
            <a:pPr marL="168244" indent="-168244">
              <a:buFont typeface="Arial" pitchFamily="34" charset="0"/>
              <a:buChar char="•"/>
            </a:pPr>
            <a:r>
              <a:rPr lang="en-US" dirty="0" smtClean="0">
                <a:sym typeface="Wingdings" pitchFamily="2" charset="2"/>
              </a:rPr>
              <a:t>MET Study  It also discusses the importance of student feedback as an integral measure of teacher effectiveness, which could be part of the 360 feedback loop (inclusive of all stakeholders).</a:t>
            </a:r>
          </a:p>
        </p:txBody>
      </p:sp>
      <p:sp>
        <p:nvSpPr>
          <p:cNvPr id="5" name="Slide Number Placeholder 4"/>
          <p:cNvSpPr>
            <a:spLocks noGrp="1"/>
          </p:cNvSpPr>
          <p:nvPr>
            <p:ph type="sldNum" sz="quarter" idx="11"/>
          </p:nvPr>
        </p:nvSpPr>
        <p:spPr/>
        <p:txBody>
          <a:bodyPr/>
          <a:lstStyle/>
          <a:p>
            <a:pPr>
              <a:defRPr/>
            </a:pPr>
            <a:fld id="{9BC96B64-954D-4C90-AD4D-BC7CF4F1DC2F}" type="slidenum">
              <a:rPr lang="en-US" smtClean="0"/>
              <a:pPr>
                <a:defRPr/>
              </a:pPr>
              <a:t>15</a:t>
            </a:fld>
            <a:endParaRPr lang="en-US" dirty="0"/>
          </a:p>
        </p:txBody>
      </p:sp>
      <p:sp>
        <p:nvSpPr>
          <p:cNvPr id="4" name="Date Placeholder 3"/>
          <p:cNvSpPr>
            <a:spLocks noGrp="1"/>
          </p:cNvSpPr>
          <p:nvPr>
            <p:ph type="dt" idx="12"/>
          </p:nvPr>
        </p:nvSpPr>
        <p:spPr/>
        <p:txBody>
          <a:bodyPr/>
          <a:lstStyle/>
          <a:p>
            <a:fld id="{310FEC1C-179E-4915-81F8-A6A0D6D5817C}" type="datetime1">
              <a:rPr lang="en-US" smtClean="0"/>
              <a:t>11/28/12</a:t>
            </a:fld>
            <a:endParaRPr lang="en-US"/>
          </a:p>
        </p:txBody>
      </p:sp>
      <p:sp>
        <p:nvSpPr>
          <p:cNvPr id="6" name="Footer Placeholder 5"/>
          <p:cNvSpPr>
            <a:spLocks noGrp="1"/>
          </p:cNvSpPr>
          <p:nvPr>
            <p:ph type="ftr" sz="quarter" idx="13"/>
          </p:nvPr>
        </p:nvSpPr>
        <p:spPr/>
        <p:txBody>
          <a:bodyPr/>
          <a:lstStyle/>
          <a:p>
            <a:r>
              <a:rPr lang="en-US" smtClean="0"/>
              <a:t>Region 5</a:t>
            </a:r>
            <a:endParaRPr lang="en-US"/>
          </a:p>
        </p:txBody>
      </p:sp>
    </p:spTree>
    <p:extLst>
      <p:ext uri="{BB962C8B-B14F-4D97-AF65-F5344CB8AC3E}">
        <p14:creationId xmlns:p14="http://schemas.microsoft.com/office/powerpoint/2010/main" val="426472143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Additional notes from the CALDER report include:</a:t>
            </a:r>
          </a:p>
          <a:p>
            <a:pPr marL="168244" indent="-168244">
              <a:buFont typeface="Arial" pitchFamily="34" charset="0"/>
              <a:buChar char="•"/>
            </a:pPr>
            <a:r>
              <a:rPr lang="en-US" dirty="0" smtClean="0"/>
              <a:t>Principals play a critical role in retaining teachers.</a:t>
            </a:r>
          </a:p>
          <a:p>
            <a:pPr marL="168244" indent="-168244">
              <a:buFont typeface="Arial" pitchFamily="34" charset="0"/>
              <a:buChar char="•"/>
            </a:pPr>
            <a:r>
              <a:rPr lang="en-US" dirty="0" smtClean="0"/>
              <a:t>Teachers in schools with more effective principals improve more rapidly than those in schools with less effective principals.</a:t>
            </a:r>
          </a:p>
          <a:p>
            <a:pPr marL="168244" indent="-168244">
              <a:buFont typeface="Arial" pitchFamily="34" charset="0"/>
              <a:buChar char="•"/>
            </a:pPr>
            <a:r>
              <a:rPr lang="en-US" dirty="0" smtClean="0"/>
              <a:t>Effective principals recruit, retain, and develop high quality teachers.</a:t>
            </a:r>
          </a:p>
          <a:p>
            <a:pPr marL="168244" indent="-168244">
              <a:buFont typeface="Arial" pitchFamily="34" charset="0"/>
              <a:buChar char="•"/>
            </a:pPr>
            <a:r>
              <a:rPr lang="en-US" dirty="0" smtClean="0"/>
              <a:t>Experience as an assistant principal positively impacts test scores and suspension rates.</a:t>
            </a:r>
            <a:endParaRPr lang="en-US" dirty="0"/>
          </a:p>
        </p:txBody>
      </p:sp>
      <p:sp>
        <p:nvSpPr>
          <p:cNvPr id="5" name="Slide Number Placeholder 4"/>
          <p:cNvSpPr>
            <a:spLocks noGrp="1"/>
          </p:cNvSpPr>
          <p:nvPr>
            <p:ph type="sldNum" sz="quarter" idx="11"/>
          </p:nvPr>
        </p:nvSpPr>
        <p:spPr/>
        <p:txBody>
          <a:bodyPr/>
          <a:lstStyle/>
          <a:p>
            <a:pPr>
              <a:defRPr/>
            </a:pPr>
            <a:fld id="{9BC96B64-954D-4C90-AD4D-BC7CF4F1DC2F}" type="slidenum">
              <a:rPr lang="en-US" smtClean="0"/>
              <a:pPr>
                <a:defRPr/>
              </a:pPr>
              <a:t>16</a:t>
            </a:fld>
            <a:endParaRPr lang="en-US" dirty="0"/>
          </a:p>
        </p:txBody>
      </p:sp>
      <p:sp>
        <p:nvSpPr>
          <p:cNvPr id="4" name="Date Placeholder 3"/>
          <p:cNvSpPr>
            <a:spLocks noGrp="1"/>
          </p:cNvSpPr>
          <p:nvPr>
            <p:ph type="dt" idx="12"/>
          </p:nvPr>
        </p:nvSpPr>
        <p:spPr/>
        <p:txBody>
          <a:bodyPr/>
          <a:lstStyle/>
          <a:p>
            <a:fld id="{9E868CD1-F90D-4B15-90CA-6668A455A679}" type="datetime1">
              <a:rPr lang="en-US" smtClean="0"/>
              <a:t>11/28/12</a:t>
            </a:fld>
            <a:endParaRPr lang="en-US"/>
          </a:p>
        </p:txBody>
      </p:sp>
      <p:sp>
        <p:nvSpPr>
          <p:cNvPr id="6" name="Footer Placeholder 5"/>
          <p:cNvSpPr>
            <a:spLocks noGrp="1"/>
          </p:cNvSpPr>
          <p:nvPr>
            <p:ph type="ftr" sz="quarter" idx="13"/>
          </p:nvPr>
        </p:nvSpPr>
        <p:spPr/>
        <p:txBody>
          <a:bodyPr/>
          <a:lstStyle/>
          <a:p>
            <a:r>
              <a:rPr lang="en-US" smtClean="0"/>
              <a:t>Region 5</a:t>
            </a:r>
            <a:endParaRPr lang="en-US"/>
          </a:p>
        </p:txBody>
      </p:sp>
    </p:spTree>
    <p:extLst>
      <p:ext uri="{BB962C8B-B14F-4D97-AF65-F5344CB8AC3E}">
        <p14:creationId xmlns:p14="http://schemas.microsoft.com/office/powerpoint/2010/main" val="11495091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68244" indent="-168244">
              <a:buFont typeface="Arial" pitchFamily="34" charset="0"/>
              <a:buChar char="•"/>
            </a:pPr>
            <a:r>
              <a:rPr lang="en-US" dirty="0"/>
              <a:t>No additional notes </a:t>
            </a:r>
            <a:r>
              <a:rPr lang="en-US" dirty="0" smtClean="0"/>
              <a:t>provided.</a:t>
            </a:r>
            <a:endParaRPr lang="en-US" dirty="0"/>
          </a:p>
          <a:p>
            <a:endParaRPr lang="en-US" dirty="0"/>
          </a:p>
        </p:txBody>
      </p:sp>
      <p:sp>
        <p:nvSpPr>
          <p:cNvPr id="5" name="Slide Number Placeholder 4"/>
          <p:cNvSpPr>
            <a:spLocks noGrp="1"/>
          </p:cNvSpPr>
          <p:nvPr>
            <p:ph type="sldNum" sz="quarter" idx="11"/>
          </p:nvPr>
        </p:nvSpPr>
        <p:spPr/>
        <p:txBody>
          <a:bodyPr/>
          <a:lstStyle/>
          <a:p>
            <a:pPr>
              <a:defRPr/>
            </a:pPr>
            <a:fld id="{9BC96B64-954D-4C90-AD4D-BC7CF4F1DC2F}" type="slidenum">
              <a:rPr lang="en-US" smtClean="0"/>
              <a:pPr>
                <a:defRPr/>
              </a:pPr>
              <a:t>17</a:t>
            </a:fld>
            <a:endParaRPr lang="en-US" dirty="0"/>
          </a:p>
        </p:txBody>
      </p:sp>
      <p:sp>
        <p:nvSpPr>
          <p:cNvPr id="4" name="Date Placeholder 3"/>
          <p:cNvSpPr>
            <a:spLocks noGrp="1"/>
          </p:cNvSpPr>
          <p:nvPr>
            <p:ph type="dt" idx="12"/>
          </p:nvPr>
        </p:nvSpPr>
        <p:spPr/>
        <p:txBody>
          <a:bodyPr/>
          <a:lstStyle/>
          <a:p>
            <a:fld id="{5976EE17-0562-48E8-8D14-AF0BC1A11F05}" type="datetime1">
              <a:rPr lang="en-US" smtClean="0"/>
              <a:t>11/28/12</a:t>
            </a:fld>
            <a:endParaRPr lang="en-US"/>
          </a:p>
        </p:txBody>
      </p:sp>
      <p:sp>
        <p:nvSpPr>
          <p:cNvPr id="6" name="Footer Placeholder 5"/>
          <p:cNvSpPr>
            <a:spLocks noGrp="1"/>
          </p:cNvSpPr>
          <p:nvPr>
            <p:ph type="ftr" sz="quarter" idx="13"/>
          </p:nvPr>
        </p:nvSpPr>
        <p:spPr/>
        <p:txBody>
          <a:bodyPr/>
          <a:lstStyle/>
          <a:p>
            <a:r>
              <a:rPr lang="en-US" smtClean="0"/>
              <a:t>Region 5</a:t>
            </a:r>
            <a:endParaRPr lang="en-US"/>
          </a:p>
        </p:txBody>
      </p:sp>
    </p:spTree>
    <p:extLst>
      <p:ext uri="{BB962C8B-B14F-4D97-AF65-F5344CB8AC3E}">
        <p14:creationId xmlns:p14="http://schemas.microsoft.com/office/powerpoint/2010/main" val="297675418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68244" indent="-168244">
              <a:buFont typeface="Arial" pitchFamily="34" charset="0"/>
              <a:buChar char="•"/>
            </a:pPr>
            <a:r>
              <a:rPr lang="en-US" dirty="0" smtClean="0"/>
              <a:t>The categories provided are within the specific language of the law. </a:t>
            </a:r>
            <a:endParaRPr lang="en-US" dirty="0"/>
          </a:p>
        </p:txBody>
      </p:sp>
      <p:sp>
        <p:nvSpPr>
          <p:cNvPr id="5" name="Slide Number Placeholder 4"/>
          <p:cNvSpPr>
            <a:spLocks noGrp="1"/>
          </p:cNvSpPr>
          <p:nvPr>
            <p:ph type="sldNum" sz="quarter" idx="11"/>
          </p:nvPr>
        </p:nvSpPr>
        <p:spPr/>
        <p:txBody>
          <a:bodyPr/>
          <a:lstStyle/>
          <a:p>
            <a:pPr>
              <a:defRPr/>
            </a:pPr>
            <a:fld id="{9BC96B64-954D-4C90-AD4D-BC7CF4F1DC2F}" type="slidenum">
              <a:rPr lang="en-US" smtClean="0"/>
              <a:pPr>
                <a:defRPr/>
              </a:pPr>
              <a:t>18</a:t>
            </a:fld>
            <a:endParaRPr lang="en-US" dirty="0"/>
          </a:p>
        </p:txBody>
      </p:sp>
      <p:sp>
        <p:nvSpPr>
          <p:cNvPr id="4" name="Date Placeholder 3"/>
          <p:cNvSpPr>
            <a:spLocks noGrp="1"/>
          </p:cNvSpPr>
          <p:nvPr>
            <p:ph type="dt" idx="12"/>
          </p:nvPr>
        </p:nvSpPr>
        <p:spPr/>
        <p:txBody>
          <a:bodyPr/>
          <a:lstStyle/>
          <a:p>
            <a:fld id="{FBAC68F8-2441-459F-9959-BC53BF6B1BAC}" type="datetime1">
              <a:rPr lang="en-US" smtClean="0"/>
              <a:t>11/28/12</a:t>
            </a:fld>
            <a:endParaRPr lang="en-US"/>
          </a:p>
        </p:txBody>
      </p:sp>
      <p:sp>
        <p:nvSpPr>
          <p:cNvPr id="6" name="Footer Placeholder 5"/>
          <p:cNvSpPr>
            <a:spLocks noGrp="1"/>
          </p:cNvSpPr>
          <p:nvPr>
            <p:ph type="ftr" sz="quarter" idx="13"/>
          </p:nvPr>
        </p:nvSpPr>
        <p:spPr/>
        <p:txBody>
          <a:bodyPr/>
          <a:lstStyle/>
          <a:p>
            <a:r>
              <a:rPr lang="en-US" smtClean="0"/>
              <a:t>Region 5</a:t>
            </a:r>
            <a:endParaRPr lang="en-US"/>
          </a:p>
        </p:txBody>
      </p:sp>
    </p:spTree>
    <p:extLst>
      <p:ext uri="{BB962C8B-B14F-4D97-AF65-F5344CB8AC3E}">
        <p14:creationId xmlns:p14="http://schemas.microsoft.com/office/powerpoint/2010/main" val="59812012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506663" y="60325"/>
            <a:ext cx="2016125" cy="1512888"/>
          </a:xfrm>
        </p:spPr>
      </p:sp>
      <p:sp>
        <p:nvSpPr>
          <p:cNvPr id="3" name="Notes Placeholder 2"/>
          <p:cNvSpPr>
            <a:spLocks noGrp="1"/>
          </p:cNvSpPr>
          <p:nvPr>
            <p:ph type="body" idx="1"/>
          </p:nvPr>
        </p:nvSpPr>
        <p:spPr>
          <a:xfrm>
            <a:off x="208722" y="1566472"/>
            <a:ext cx="6470374" cy="6877987"/>
          </a:xfrm>
        </p:spPr>
        <p:txBody>
          <a:bodyPr/>
          <a:lstStyle/>
          <a:p>
            <a:r>
              <a:rPr lang="en-US" dirty="0" smtClean="0"/>
              <a:t>Language within HB 1901 (pages 42 -44)</a:t>
            </a:r>
            <a:r>
              <a:rPr lang="en-US" dirty="0" smtClean="0">
                <a:sym typeface="Wingdings" pitchFamily="2" charset="2"/>
              </a:rPr>
              <a:t> </a:t>
            </a:r>
            <a:r>
              <a:rPr lang="en-US" dirty="0" smtClean="0"/>
              <a:t>For professional employees and temporary professional employees serving as principals, the following shall apply:</a:t>
            </a:r>
          </a:p>
          <a:p>
            <a:endParaRPr lang="en-US" dirty="0" smtClean="0"/>
          </a:p>
          <a:p>
            <a:endParaRPr lang="en-US" dirty="0"/>
          </a:p>
        </p:txBody>
      </p:sp>
      <p:sp>
        <p:nvSpPr>
          <p:cNvPr id="5" name="Slide Number Placeholder 4"/>
          <p:cNvSpPr>
            <a:spLocks noGrp="1"/>
          </p:cNvSpPr>
          <p:nvPr>
            <p:ph type="sldNum" sz="quarter" idx="11"/>
          </p:nvPr>
        </p:nvSpPr>
        <p:spPr/>
        <p:txBody>
          <a:bodyPr/>
          <a:lstStyle/>
          <a:p>
            <a:pPr>
              <a:defRPr/>
            </a:pPr>
            <a:fld id="{9BC96B64-954D-4C90-AD4D-BC7CF4F1DC2F}" type="slidenum">
              <a:rPr lang="en-US" smtClean="0"/>
              <a:pPr>
                <a:defRPr/>
              </a:pPr>
              <a:t>19</a:t>
            </a:fld>
            <a:endParaRPr lang="en-US" dirty="0"/>
          </a:p>
        </p:txBody>
      </p:sp>
      <p:pic>
        <p:nvPicPr>
          <p:cNvPr id="2052"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31085" y="2037884"/>
            <a:ext cx="3102871" cy="4215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4" name="Picture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29223" y="6273384"/>
            <a:ext cx="3378930" cy="26382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5" name="Picture 7"/>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484907" y="2038662"/>
            <a:ext cx="3280827" cy="222603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6" name="Picture 8"/>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508204" y="4285314"/>
            <a:ext cx="3148529" cy="17633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 name="Rectangle 9"/>
          <p:cNvSpPr/>
          <p:nvPr/>
        </p:nvSpPr>
        <p:spPr>
          <a:xfrm>
            <a:off x="199405" y="2037883"/>
            <a:ext cx="3255685" cy="6873769"/>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lIns="89730" tIns="44865" rIns="89730" bIns="44865" rtlCol="0" anchor="ctr"/>
          <a:lstStyle/>
          <a:p>
            <a:pPr algn="ctr"/>
            <a:endParaRPr lang="en-US" dirty="0"/>
          </a:p>
        </p:txBody>
      </p:sp>
      <p:sp>
        <p:nvSpPr>
          <p:cNvPr id="18" name="Rectangle 17"/>
          <p:cNvSpPr/>
          <p:nvPr/>
        </p:nvSpPr>
        <p:spPr>
          <a:xfrm>
            <a:off x="3509135" y="2037883"/>
            <a:ext cx="3255685" cy="6873769"/>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lIns="89730" tIns="44865" rIns="89730" bIns="44865" rtlCol="0" anchor="ctr"/>
          <a:lstStyle/>
          <a:p>
            <a:pPr algn="ctr"/>
            <a:endParaRPr lang="en-US" dirty="0"/>
          </a:p>
        </p:txBody>
      </p:sp>
      <p:sp>
        <p:nvSpPr>
          <p:cNvPr id="4" name="Date Placeholder 3"/>
          <p:cNvSpPr>
            <a:spLocks noGrp="1"/>
          </p:cNvSpPr>
          <p:nvPr>
            <p:ph type="dt" idx="12"/>
          </p:nvPr>
        </p:nvSpPr>
        <p:spPr/>
        <p:txBody>
          <a:bodyPr/>
          <a:lstStyle/>
          <a:p>
            <a:fld id="{5B6619E3-E8DF-46F7-A2EB-9B072C083CB7}" type="datetime1">
              <a:rPr lang="en-US" smtClean="0"/>
              <a:t>11/28/12</a:t>
            </a:fld>
            <a:endParaRPr lang="en-US"/>
          </a:p>
        </p:txBody>
      </p:sp>
      <p:sp>
        <p:nvSpPr>
          <p:cNvPr id="6" name="Footer Placeholder 5"/>
          <p:cNvSpPr>
            <a:spLocks noGrp="1"/>
          </p:cNvSpPr>
          <p:nvPr>
            <p:ph type="ftr" sz="quarter" idx="13"/>
          </p:nvPr>
        </p:nvSpPr>
        <p:spPr/>
        <p:txBody>
          <a:bodyPr/>
          <a:lstStyle/>
          <a:p>
            <a:r>
              <a:rPr lang="en-US" smtClean="0"/>
              <a:t>Region 5</a:t>
            </a:r>
            <a:endParaRPr lang="en-US"/>
          </a:p>
        </p:txBody>
      </p:sp>
    </p:spTree>
    <p:extLst>
      <p:ext uri="{BB962C8B-B14F-4D97-AF65-F5344CB8AC3E}">
        <p14:creationId xmlns:p14="http://schemas.microsoft.com/office/powerpoint/2010/main" val="116692798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Here</a:t>
            </a:r>
            <a:r>
              <a:rPr lang="en-US" baseline="0" dirty="0" smtClean="0"/>
              <a:t> are our today’s learning intentions:</a:t>
            </a:r>
          </a:p>
          <a:p>
            <a:endParaRPr lang="en-US" baseline="0" dirty="0" smtClean="0"/>
          </a:p>
          <a:p>
            <a:pPr marL="0" indent="0" eaLnBrk="1" hangingPunct="1">
              <a:lnSpc>
                <a:spcPct val="80000"/>
              </a:lnSpc>
              <a:buFont typeface="Arial" pitchFamily="34" charset="0"/>
              <a:buNone/>
            </a:pPr>
            <a:r>
              <a:rPr lang="en-US" sz="1200" dirty="0" smtClean="0">
                <a:solidFill>
                  <a:srgbClr val="404040"/>
                </a:solidFill>
              </a:rPr>
              <a:t>Participants will…</a:t>
            </a:r>
          </a:p>
          <a:p>
            <a:pPr marL="0" indent="0" eaLnBrk="1" hangingPunct="1">
              <a:lnSpc>
                <a:spcPct val="80000"/>
              </a:lnSpc>
              <a:buFont typeface="Arial" pitchFamily="34" charset="0"/>
              <a:buNone/>
            </a:pPr>
            <a:endParaRPr lang="en-US" sz="1200" dirty="0" smtClean="0">
              <a:solidFill>
                <a:srgbClr val="404040"/>
              </a:solidFill>
            </a:endParaRPr>
          </a:p>
          <a:p>
            <a:pPr marL="171450" indent="-171450" eaLnBrk="1" hangingPunct="1">
              <a:lnSpc>
                <a:spcPct val="80000"/>
              </a:lnSpc>
              <a:buFont typeface="Arial" pitchFamily="34" charset="0"/>
              <a:buChar char="•"/>
            </a:pPr>
            <a:r>
              <a:rPr lang="en-US" sz="1200" dirty="0" smtClean="0">
                <a:solidFill>
                  <a:srgbClr val="404040"/>
                </a:solidFill>
              </a:rPr>
              <a:t>Understand that principal evaluation is an informative process – not an isolated event.</a:t>
            </a:r>
          </a:p>
          <a:p>
            <a:pPr marL="0" indent="0" eaLnBrk="1" hangingPunct="1">
              <a:lnSpc>
                <a:spcPct val="80000"/>
              </a:lnSpc>
              <a:buFont typeface="Arial" pitchFamily="34" charset="0"/>
              <a:buNone/>
            </a:pPr>
            <a:endParaRPr lang="en-US" sz="1200" dirty="0" smtClean="0">
              <a:solidFill>
                <a:srgbClr val="404040"/>
              </a:solidFill>
            </a:endParaRPr>
          </a:p>
          <a:p>
            <a:pPr marL="171450" indent="-171450" eaLnBrk="1" hangingPunct="1">
              <a:lnSpc>
                <a:spcPct val="80000"/>
              </a:lnSpc>
              <a:buFont typeface="Arial" pitchFamily="34" charset="0"/>
              <a:buChar char="•"/>
            </a:pPr>
            <a:r>
              <a:rPr lang="en-US" sz="1200" dirty="0" smtClean="0">
                <a:solidFill>
                  <a:srgbClr val="404040"/>
                </a:solidFill>
              </a:rPr>
              <a:t>Become familiar with the process and tools associated with Phase II</a:t>
            </a:r>
          </a:p>
          <a:p>
            <a:pPr marL="0" indent="0" eaLnBrk="1" hangingPunct="1">
              <a:lnSpc>
                <a:spcPct val="80000"/>
              </a:lnSpc>
              <a:buFont typeface="Arial" pitchFamily="34" charset="0"/>
              <a:buNone/>
            </a:pPr>
            <a:endParaRPr lang="en-US" sz="1200" dirty="0" smtClean="0">
              <a:solidFill>
                <a:srgbClr val="404040"/>
              </a:solidFill>
            </a:endParaRPr>
          </a:p>
          <a:p>
            <a:pPr marL="171450" indent="-171450" eaLnBrk="1" hangingPunct="1">
              <a:lnSpc>
                <a:spcPct val="80000"/>
              </a:lnSpc>
              <a:buFont typeface="Arial" pitchFamily="34" charset="0"/>
              <a:buChar char="•"/>
            </a:pPr>
            <a:r>
              <a:rPr lang="en-US" sz="1200" dirty="0" smtClean="0">
                <a:solidFill>
                  <a:srgbClr val="404040"/>
                </a:solidFill>
              </a:rPr>
              <a:t>Utilize the Principal Effectiveness Rubric to create methods and practices that align to district/school efforts toward increased teacher effectiveness and student achievement.</a:t>
            </a:r>
          </a:p>
          <a:p>
            <a:pPr marL="0" indent="0" eaLnBrk="1" hangingPunct="1">
              <a:lnSpc>
                <a:spcPct val="80000"/>
              </a:lnSpc>
              <a:buFont typeface="Arial" pitchFamily="34" charset="0"/>
              <a:buNone/>
            </a:pPr>
            <a:endParaRPr lang="en-US" sz="1200" dirty="0" smtClean="0">
              <a:solidFill>
                <a:srgbClr val="404040"/>
              </a:solidFill>
            </a:endParaRPr>
          </a:p>
          <a:p>
            <a:pPr marL="171450" indent="-171450" eaLnBrk="1" hangingPunct="1">
              <a:lnSpc>
                <a:spcPct val="80000"/>
              </a:lnSpc>
              <a:buFont typeface="Arial" pitchFamily="34" charset="0"/>
              <a:buChar char="•"/>
            </a:pPr>
            <a:r>
              <a:rPr lang="en-US" sz="1200" dirty="0" smtClean="0">
                <a:solidFill>
                  <a:srgbClr val="404040"/>
                </a:solidFill>
              </a:rPr>
              <a:t>Begin to develop a district/school plan which builds capacity around the Principal Effectiveness Rubric.</a:t>
            </a:r>
          </a:p>
          <a:p>
            <a:endParaRPr lang="en-US" dirty="0"/>
          </a:p>
        </p:txBody>
      </p:sp>
      <p:sp>
        <p:nvSpPr>
          <p:cNvPr id="4" name="Slide Number Placeholder 3"/>
          <p:cNvSpPr>
            <a:spLocks noGrp="1"/>
          </p:cNvSpPr>
          <p:nvPr>
            <p:ph type="sldNum" sz="quarter" idx="10"/>
          </p:nvPr>
        </p:nvSpPr>
        <p:spPr/>
        <p:txBody>
          <a:bodyPr/>
          <a:lstStyle/>
          <a:p>
            <a:fld id="{A6B33511-2C9B-4030-8E85-37CFFE72358F}" type="slidenum">
              <a:rPr lang="en-US" smtClean="0"/>
              <a:t>2</a:t>
            </a:fld>
            <a:endParaRPr lang="en-US"/>
          </a:p>
        </p:txBody>
      </p:sp>
      <p:sp>
        <p:nvSpPr>
          <p:cNvPr id="5" name="Date Placeholder 4"/>
          <p:cNvSpPr>
            <a:spLocks noGrp="1"/>
          </p:cNvSpPr>
          <p:nvPr>
            <p:ph type="dt" idx="11"/>
          </p:nvPr>
        </p:nvSpPr>
        <p:spPr/>
        <p:txBody>
          <a:bodyPr/>
          <a:lstStyle/>
          <a:p>
            <a:fld id="{76AA95BD-C32B-478F-8A73-570BCF5CEFCD}" type="datetime1">
              <a:rPr lang="en-US" smtClean="0"/>
              <a:t>11/28/12</a:t>
            </a:fld>
            <a:endParaRPr lang="en-US"/>
          </a:p>
        </p:txBody>
      </p:sp>
      <p:sp>
        <p:nvSpPr>
          <p:cNvPr id="6" name="Footer Placeholder 5"/>
          <p:cNvSpPr>
            <a:spLocks noGrp="1"/>
          </p:cNvSpPr>
          <p:nvPr>
            <p:ph type="ftr" sz="quarter" idx="12"/>
          </p:nvPr>
        </p:nvSpPr>
        <p:spPr/>
        <p:txBody>
          <a:bodyPr/>
          <a:lstStyle/>
          <a:p>
            <a:r>
              <a:rPr lang="en-US" smtClean="0"/>
              <a:t>Region 5</a:t>
            </a:r>
            <a:endParaRPr lang="en-US"/>
          </a:p>
        </p:txBody>
      </p:sp>
    </p:spTree>
    <p:extLst>
      <p:ext uri="{BB962C8B-B14F-4D97-AF65-F5344CB8AC3E}">
        <p14:creationId xmlns:p14="http://schemas.microsoft.com/office/powerpoint/2010/main" val="421532913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8674"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166688" indent="-166688" eaLnBrk="1" hangingPunct="1">
              <a:spcBef>
                <a:spcPct val="0"/>
              </a:spcBef>
              <a:buFontTx/>
              <a:buChar char="•"/>
            </a:pPr>
            <a:r>
              <a:rPr lang="en-US" smtClean="0"/>
              <a:t>After July 1, 2014 </a:t>
            </a:r>
            <a:r>
              <a:rPr lang="en-US" smtClean="0">
                <a:sym typeface="Wingdings" pitchFamily="2" charset="2"/>
              </a:rPr>
              <a:t>  Any changes to the instrument have to go through the regulatory review  process (IRRC).</a:t>
            </a:r>
            <a:endParaRPr lang="en-US" smtClean="0"/>
          </a:p>
        </p:txBody>
      </p:sp>
      <p:sp>
        <p:nvSpPr>
          <p:cNvPr id="28675" name="Slide Number Placeholder 4"/>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alibri" pitchFamily="34" charset="0"/>
                <a:ea typeface="MS PGothic" pitchFamily="34" charset="-128"/>
              </a:defRPr>
            </a:lvl1pPr>
            <a:lvl2pPr marL="742950" indent="-285750" eaLnBrk="0" hangingPunct="0">
              <a:defRPr sz="2400">
                <a:solidFill>
                  <a:schemeClr val="tx1"/>
                </a:solidFill>
                <a:latin typeface="Calibri" pitchFamily="34" charset="0"/>
                <a:ea typeface="MS PGothic" pitchFamily="34" charset="-128"/>
              </a:defRPr>
            </a:lvl2pPr>
            <a:lvl3pPr marL="1143000" indent="-228600" eaLnBrk="0" hangingPunct="0">
              <a:defRPr sz="2400">
                <a:solidFill>
                  <a:schemeClr val="tx1"/>
                </a:solidFill>
                <a:latin typeface="Calibri" pitchFamily="34" charset="0"/>
                <a:ea typeface="MS PGothic" pitchFamily="34" charset="-128"/>
              </a:defRPr>
            </a:lvl3pPr>
            <a:lvl4pPr marL="1600200" indent="-228600" eaLnBrk="0" hangingPunct="0">
              <a:defRPr sz="2400">
                <a:solidFill>
                  <a:schemeClr val="tx1"/>
                </a:solidFill>
                <a:latin typeface="Calibri" pitchFamily="34" charset="0"/>
                <a:ea typeface="MS PGothic" pitchFamily="34" charset="-128"/>
              </a:defRPr>
            </a:lvl4pPr>
            <a:lvl5pPr marL="2057400" indent="-228600" eaLnBrk="0" hangingPunct="0">
              <a:defRPr sz="2400">
                <a:solidFill>
                  <a:schemeClr val="tx1"/>
                </a:solidFill>
                <a:latin typeface="Calibri" pitchFamily="34" charset="0"/>
                <a:ea typeface="MS PGothic" pitchFamily="34" charset="-128"/>
              </a:defRPr>
            </a:lvl5pPr>
            <a:lvl6pPr marL="2514600" indent="-228600" eaLnBrk="0" fontAlgn="base" hangingPunct="0">
              <a:spcBef>
                <a:spcPct val="0"/>
              </a:spcBef>
              <a:spcAft>
                <a:spcPct val="0"/>
              </a:spcAft>
              <a:defRPr sz="2400">
                <a:solidFill>
                  <a:schemeClr val="tx1"/>
                </a:solidFill>
                <a:latin typeface="Calibri" pitchFamily="34" charset="0"/>
                <a:ea typeface="MS PGothic" pitchFamily="34" charset="-128"/>
              </a:defRPr>
            </a:lvl6pPr>
            <a:lvl7pPr marL="2971800" indent="-228600" eaLnBrk="0" fontAlgn="base" hangingPunct="0">
              <a:spcBef>
                <a:spcPct val="0"/>
              </a:spcBef>
              <a:spcAft>
                <a:spcPct val="0"/>
              </a:spcAft>
              <a:defRPr sz="2400">
                <a:solidFill>
                  <a:schemeClr val="tx1"/>
                </a:solidFill>
                <a:latin typeface="Calibri" pitchFamily="34" charset="0"/>
                <a:ea typeface="MS PGothic" pitchFamily="34" charset="-128"/>
              </a:defRPr>
            </a:lvl7pPr>
            <a:lvl8pPr marL="3429000" indent="-228600" eaLnBrk="0" fontAlgn="base" hangingPunct="0">
              <a:spcBef>
                <a:spcPct val="0"/>
              </a:spcBef>
              <a:spcAft>
                <a:spcPct val="0"/>
              </a:spcAft>
              <a:defRPr sz="2400">
                <a:solidFill>
                  <a:schemeClr val="tx1"/>
                </a:solidFill>
                <a:latin typeface="Calibri" pitchFamily="34" charset="0"/>
                <a:ea typeface="MS PGothic" pitchFamily="34" charset="-128"/>
              </a:defRPr>
            </a:lvl8pPr>
            <a:lvl9pPr marL="3886200" indent="-228600" eaLnBrk="0" fontAlgn="base" hangingPunct="0">
              <a:spcBef>
                <a:spcPct val="0"/>
              </a:spcBef>
              <a:spcAft>
                <a:spcPct val="0"/>
              </a:spcAft>
              <a:defRPr sz="2400">
                <a:solidFill>
                  <a:schemeClr val="tx1"/>
                </a:solidFill>
                <a:latin typeface="Calibri" pitchFamily="34" charset="0"/>
                <a:ea typeface="MS PGothic" pitchFamily="34" charset="-128"/>
              </a:defRPr>
            </a:lvl9pPr>
          </a:lstStyle>
          <a:p>
            <a:pPr eaLnBrk="1" hangingPunct="1"/>
            <a:fld id="{37A86CB8-5E7F-432B-9AD9-BC59FCF92B16}" type="slidenum">
              <a:rPr lang="en-US" sz="1200"/>
              <a:pPr eaLnBrk="1" hangingPunct="1"/>
              <a:t>20</a:t>
            </a:fld>
            <a:endParaRPr lang="en-US" sz="1200"/>
          </a:p>
        </p:txBody>
      </p:sp>
      <p:sp>
        <p:nvSpPr>
          <p:cNvPr id="2" name="Date Placeholder 1"/>
          <p:cNvSpPr>
            <a:spLocks noGrp="1"/>
          </p:cNvSpPr>
          <p:nvPr>
            <p:ph type="dt" idx="10"/>
          </p:nvPr>
        </p:nvSpPr>
        <p:spPr/>
        <p:txBody>
          <a:bodyPr/>
          <a:lstStyle/>
          <a:p>
            <a:fld id="{62E80453-D7FA-4F60-AF79-973A2309DF33}" type="datetime1">
              <a:rPr lang="en-US" smtClean="0"/>
              <a:t>11/28/12</a:t>
            </a:fld>
            <a:endParaRPr lang="en-US"/>
          </a:p>
        </p:txBody>
      </p:sp>
      <p:sp>
        <p:nvSpPr>
          <p:cNvPr id="3" name="Footer Placeholder 2"/>
          <p:cNvSpPr>
            <a:spLocks noGrp="1"/>
          </p:cNvSpPr>
          <p:nvPr>
            <p:ph type="ftr" sz="quarter" idx="11"/>
          </p:nvPr>
        </p:nvSpPr>
        <p:spPr/>
        <p:txBody>
          <a:bodyPr/>
          <a:lstStyle/>
          <a:p>
            <a:r>
              <a:rPr lang="en-US" smtClean="0"/>
              <a:t>Region 5</a:t>
            </a:r>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68244" indent="-168244">
              <a:buFont typeface="Arial" pitchFamily="34" charset="0"/>
              <a:buChar char="•"/>
            </a:pPr>
            <a:r>
              <a:rPr lang="en-US" dirty="0" smtClean="0"/>
              <a:t>This is a screen capture of the page within the Principal Effectiveness Instrument that provides a component-level alignment with </a:t>
            </a:r>
            <a:r>
              <a:rPr lang="en-US" dirty="0"/>
              <a:t>the Pennsylvania Core and Corollary standards, as well as an alignment with the legislated nomenclature.  </a:t>
            </a:r>
            <a:endParaRPr lang="en-US" dirty="0" smtClean="0"/>
          </a:p>
          <a:p>
            <a:pPr marL="168244" indent="-168244">
              <a:buFont typeface="Arial" pitchFamily="34" charset="0"/>
              <a:buChar char="•"/>
            </a:pPr>
            <a:r>
              <a:rPr lang="en-US" dirty="0" smtClean="0"/>
              <a:t>A</a:t>
            </a:r>
            <a:r>
              <a:rPr lang="en-US" baseline="0" dirty="0" smtClean="0"/>
              <a:t> copy of this document is located in the “Forms” section of your binder</a:t>
            </a:r>
            <a:r>
              <a:rPr lang="en-US" baseline="0" dirty="0" smtClean="0"/>
              <a:t>. </a:t>
            </a:r>
            <a:r>
              <a:rPr lang="en-US" b="1" baseline="0" dirty="0" smtClean="0"/>
              <a:t>See Principal Evaluation Rubric Pg. 14</a:t>
            </a:r>
            <a:endParaRPr lang="en-US" b="1" dirty="0"/>
          </a:p>
          <a:p>
            <a:endParaRPr lang="en-US" dirty="0"/>
          </a:p>
        </p:txBody>
      </p:sp>
      <p:sp>
        <p:nvSpPr>
          <p:cNvPr id="5" name="Slide Number Placeholder 4"/>
          <p:cNvSpPr>
            <a:spLocks noGrp="1"/>
          </p:cNvSpPr>
          <p:nvPr>
            <p:ph type="sldNum" sz="quarter" idx="11"/>
          </p:nvPr>
        </p:nvSpPr>
        <p:spPr/>
        <p:txBody>
          <a:bodyPr/>
          <a:lstStyle/>
          <a:p>
            <a:pPr>
              <a:defRPr/>
            </a:pPr>
            <a:fld id="{9BC96B64-954D-4C90-AD4D-BC7CF4F1DC2F}" type="slidenum">
              <a:rPr lang="en-US" smtClean="0"/>
              <a:pPr>
                <a:defRPr/>
              </a:pPr>
              <a:t>21</a:t>
            </a:fld>
            <a:endParaRPr lang="en-US" dirty="0"/>
          </a:p>
        </p:txBody>
      </p:sp>
      <p:sp>
        <p:nvSpPr>
          <p:cNvPr id="4" name="Date Placeholder 3"/>
          <p:cNvSpPr>
            <a:spLocks noGrp="1"/>
          </p:cNvSpPr>
          <p:nvPr>
            <p:ph type="dt" idx="12"/>
          </p:nvPr>
        </p:nvSpPr>
        <p:spPr/>
        <p:txBody>
          <a:bodyPr/>
          <a:lstStyle/>
          <a:p>
            <a:fld id="{B90586E2-2BDA-40ED-92E8-0D4C8743C632}" type="datetime1">
              <a:rPr lang="en-US" smtClean="0"/>
              <a:t>11/28/12</a:t>
            </a:fld>
            <a:endParaRPr lang="en-US"/>
          </a:p>
        </p:txBody>
      </p:sp>
      <p:sp>
        <p:nvSpPr>
          <p:cNvPr id="6" name="Footer Placeholder 5"/>
          <p:cNvSpPr>
            <a:spLocks noGrp="1"/>
          </p:cNvSpPr>
          <p:nvPr>
            <p:ph type="ftr" sz="quarter" idx="13"/>
          </p:nvPr>
        </p:nvSpPr>
        <p:spPr/>
        <p:txBody>
          <a:bodyPr/>
          <a:lstStyle/>
          <a:p>
            <a:r>
              <a:rPr lang="en-US" smtClean="0"/>
              <a:t>Region 5</a:t>
            </a:r>
            <a:endParaRPr lang="en-US"/>
          </a:p>
        </p:txBody>
      </p:sp>
    </p:spTree>
    <p:extLst>
      <p:ext uri="{BB962C8B-B14F-4D97-AF65-F5344CB8AC3E}">
        <p14:creationId xmlns:p14="http://schemas.microsoft.com/office/powerpoint/2010/main" val="262072793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3"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9154"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r>
              <a:rPr lang="en-US" dirty="0" smtClean="0"/>
              <a:t>If you locate the crosswalk document located in the “Forms” section of your binder, you’ll see that each of the domains of the Principal Effectiveness</a:t>
            </a:r>
            <a:r>
              <a:rPr lang="en-US" baseline="0" dirty="0" smtClean="0"/>
              <a:t> rubric is aligned to the Principal Inspired Leadership 3 Core and 9 Corollary Standards.</a:t>
            </a:r>
            <a:endParaRPr lang="en-US" dirty="0" smtClean="0"/>
          </a:p>
        </p:txBody>
      </p:sp>
      <p:sp>
        <p:nvSpPr>
          <p:cNvPr id="2" name="Date Placeholder 1"/>
          <p:cNvSpPr>
            <a:spLocks noGrp="1"/>
          </p:cNvSpPr>
          <p:nvPr>
            <p:ph type="dt" idx="10"/>
          </p:nvPr>
        </p:nvSpPr>
        <p:spPr/>
        <p:txBody>
          <a:bodyPr/>
          <a:lstStyle/>
          <a:p>
            <a:fld id="{E4A76C8D-62D7-490E-A93F-E8CB1348A78F}" type="datetime1">
              <a:rPr lang="en-US" smtClean="0"/>
              <a:t>11/28/12</a:t>
            </a:fld>
            <a:endParaRPr lang="en-US"/>
          </a:p>
        </p:txBody>
      </p:sp>
      <p:sp>
        <p:nvSpPr>
          <p:cNvPr id="3" name="Footer Placeholder 2"/>
          <p:cNvSpPr>
            <a:spLocks noGrp="1"/>
          </p:cNvSpPr>
          <p:nvPr>
            <p:ph type="ftr" sz="quarter" idx="11"/>
          </p:nvPr>
        </p:nvSpPr>
        <p:spPr/>
        <p:txBody>
          <a:bodyPr/>
          <a:lstStyle/>
          <a:p>
            <a:r>
              <a:rPr lang="en-US" smtClean="0"/>
              <a:t>Region 5</a:t>
            </a:r>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7" name="Rectangle 2"/>
          <p:cNvSpPr>
            <a:spLocks noGrp="1" noRot="1" noChangeAspect="1" noChangeArrowheads="1" noTextEdit="1"/>
          </p:cNvSpPr>
          <p:nvPr>
            <p:ph type="sldImg"/>
          </p:nvPr>
        </p:nvSpPr>
        <p:spPr bwMode="auto">
          <a:xfrm>
            <a:off x="1150938" y="692150"/>
            <a:ext cx="4554537" cy="34163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0178"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If you locate the crosswalk document located in the “Forms” section of your binder, you’ll see that each of the domains of the Principal Effectiveness</a:t>
            </a:r>
            <a:r>
              <a:rPr lang="en-US" baseline="0" dirty="0" smtClean="0"/>
              <a:t> rubric is aligned to the Principal Inspired Leadership 3 Core and 9 Corollary Standards.</a:t>
            </a:r>
            <a:endParaRPr lang="en-US" dirty="0" smtClean="0"/>
          </a:p>
          <a:p>
            <a:pPr eaLnBrk="1" hangingPunct="1"/>
            <a:endParaRPr lang="en-US" dirty="0" smtClean="0"/>
          </a:p>
        </p:txBody>
      </p:sp>
      <p:sp>
        <p:nvSpPr>
          <p:cNvPr id="2" name="Date Placeholder 1"/>
          <p:cNvSpPr>
            <a:spLocks noGrp="1"/>
          </p:cNvSpPr>
          <p:nvPr>
            <p:ph type="dt" idx="10"/>
          </p:nvPr>
        </p:nvSpPr>
        <p:spPr/>
        <p:txBody>
          <a:bodyPr/>
          <a:lstStyle/>
          <a:p>
            <a:fld id="{C4770494-7EEA-4878-8C9D-B73D13799686}" type="datetime1">
              <a:rPr lang="en-US" smtClean="0"/>
              <a:t>11/28/12</a:t>
            </a:fld>
            <a:endParaRPr lang="en-US"/>
          </a:p>
        </p:txBody>
      </p:sp>
      <p:sp>
        <p:nvSpPr>
          <p:cNvPr id="3" name="Footer Placeholder 2"/>
          <p:cNvSpPr>
            <a:spLocks noGrp="1"/>
          </p:cNvSpPr>
          <p:nvPr>
            <p:ph type="ftr" sz="quarter" idx="11"/>
          </p:nvPr>
        </p:nvSpPr>
        <p:spPr/>
        <p:txBody>
          <a:bodyPr/>
          <a:lstStyle/>
          <a:p>
            <a:r>
              <a:rPr lang="en-US" smtClean="0"/>
              <a:t>Region 5</a:t>
            </a:r>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68244" indent="-168244">
              <a:buFont typeface="Arial" pitchFamily="34" charset="0"/>
              <a:buChar char="•"/>
            </a:pPr>
            <a:r>
              <a:rPr lang="en-US" dirty="0" smtClean="0"/>
              <a:t>This will be the 1</a:t>
            </a:r>
            <a:r>
              <a:rPr lang="en-US" baseline="30000" dirty="0" smtClean="0"/>
              <a:t>st</a:t>
            </a:r>
            <a:r>
              <a:rPr lang="en-US" dirty="0" smtClean="0"/>
              <a:t> universal evaluation instrument for principals in Pennsylvania. </a:t>
            </a:r>
          </a:p>
          <a:p>
            <a:pPr marL="168244" indent="-168244">
              <a:buFont typeface="Arial" pitchFamily="34" charset="0"/>
              <a:buChar char="•"/>
            </a:pPr>
            <a:r>
              <a:rPr lang="en-US" dirty="0" smtClean="0"/>
              <a:t>Sustainability will be addressed through the PIL program for both principals and teachers.</a:t>
            </a:r>
          </a:p>
          <a:p>
            <a:pPr marL="168244" indent="-168244">
              <a:buFont typeface="Arial" pitchFamily="34" charset="0"/>
              <a:buChar char="•"/>
            </a:pPr>
            <a:r>
              <a:rPr lang="en-US" dirty="0" smtClean="0"/>
              <a:t>Reliability and validity can be a challenge, although we now have the research firm Mathematica working with us to address these issues during the various roll-out phases.</a:t>
            </a:r>
          </a:p>
          <a:p>
            <a:pPr marL="168244" indent="-168244">
              <a:buFont typeface="Arial" pitchFamily="34" charset="0"/>
              <a:buChar char="•"/>
            </a:pPr>
            <a:r>
              <a:rPr lang="en-US" dirty="0" smtClean="0"/>
              <a:t>Note that we do not have a “Teachscape-like” inter-rater reliability tool; however, much time is being spent developing training and other resources to help in the calibration of various evaluators.  </a:t>
            </a:r>
          </a:p>
        </p:txBody>
      </p:sp>
      <p:sp>
        <p:nvSpPr>
          <p:cNvPr id="5" name="Slide Number Placeholder 4"/>
          <p:cNvSpPr>
            <a:spLocks noGrp="1"/>
          </p:cNvSpPr>
          <p:nvPr>
            <p:ph type="sldNum" sz="quarter" idx="11"/>
          </p:nvPr>
        </p:nvSpPr>
        <p:spPr/>
        <p:txBody>
          <a:bodyPr/>
          <a:lstStyle/>
          <a:p>
            <a:pPr>
              <a:defRPr/>
            </a:pPr>
            <a:fld id="{9BC96B64-954D-4C90-AD4D-BC7CF4F1DC2F}" type="slidenum">
              <a:rPr lang="en-US" smtClean="0"/>
              <a:pPr>
                <a:defRPr/>
              </a:pPr>
              <a:t>24</a:t>
            </a:fld>
            <a:endParaRPr lang="en-US" dirty="0"/>
          </a:p>
        </p:txBody>
      </p:sp>
      <p:sp>
        <p:nvSpPr>
          <p:cNvPr id="4" name="Date Placeholder 3"/>
          <p:cNvSpPr>
            <a:spLocks noGrp="1"/>
          </p:cNvSpPr>
          <p:nvPr>
            <p:ph type="dt" idx="12"/>
          </p:nvPr>
        </p:nvSpPr>
        <p:spPr/>
        <p:txBody>
          <a:bodyPr/>
          <a:lstStyle/>
          <a:p>
            <a:fld id="{8374DAE8-A192-4116-94F9-C9BBE327EF28}" type="datetime1">
              <a:rPr lang="en-US" smtClean="0"/>
              <a:t>11/28/12</a:t>
            </a:fld>
            <a:endParaRPr lang="en-US"/>
          </a:p>
        </p:txBody>
      </p:sp>
      <p:sp>
        <p:nvSpPr>
          <p:cNvPr id="6" name="Footer Placeholder 5"/>
          <p:cNvSpPr>
            <a:spLocks noGrp="1"/>
          </p:cNvSpPr>
          <p:nvPr>
            <p:ph type="ftr" sz="quarter" idx="13"/>
          </p:nvPr>
        </p:nvSpPr>
        <p:spPr/>
        <p:txBody>
          <a:bodyPr/>
          <a:lstStyle/>
          <a:p>
            <a:r>
              <a:rPr lang="en-US" smtClean="0"/>
              <a:t>Region 5</a:t>
            </a:r>
            <a:endParaRPr lang="en-US"/>
          </a:p>
        </p:txBody>
      </p:sp>
    </p:spTree>
    <p:extLst>
      <p:ext uri="{BB962C8B-B14F-4D97-AF65-F5344CB8AC3E}">
        <p14:creationId xmlns:p14="http://schemas.microsoft.com/office/powerpoint/2010/main" val="148432016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These are the general requirements for</a:t>
            </a:r>
            <a:r>
              <a:rPr lang="en-US" baseline="0" dirty="0" smtClean="0"/>
              <a:t> Phase II.  </a:t>
            </a:r>
            <a:endParaRPr lang="en-US" dirty="0"/>
          </a:p>
        </p:txBody>
      </p:sp>
      <p:sp>
        <p:nvSpPr>
          <p:cNvPr id="4" name="Slide Number Placeholder 3"/>
          <p:cNvSpPr>
            <a:spLocks noGrp="1"/>
          </p:cNvSpPr>
          <p:nvPr>
            <p:ph type="sldNum" sz="quarter" idx="10"/>
          </p:nvPr>
        </p:nvSpPr>
        <p:spPr/>
        <p:txBody>
          <a:bodyPr/>
          <a:lstStyle/>
          <a:p>
            <a:fld id="{FD5CC5A1-9953-48B2-8C5F-168D5168AC1E}" type="slidenum">
              <a:rPr lang="en-US" smtClean="0"/>
              <a:t>25</a:t>
            </a:fld>
            <a:endParaRPr lang="en-US"/>
          </a:p>
        </p:txBody>
      </p:sp>
    </p:spTree>
    <p:extLst>
      <p:ext uri="{BB962C8B-B14F-4D97-AF65-F5344CB8AC3E}">
        <p14:creationId xmlns:p14="http://schemas.microsoft.com/office/powerpoint/2010/main" val="292235517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There are two purposes for principal evaluation: quality assurance</a:t>
            </a:r>
            <a:r>
              <a:rPr lang="en-US" baseline="0" dirty="0" smtClean="0"/>
              <a:t> and professional learning. </a:t>
            </a:r>
          </a:p>
          <a:p>
            <a:endParaRPr lang="en-US" baseline="0" dirty="0" smtClean="0"/>
          </a:p>
          <a:p>
            <a:r>
              <a:rPr lang="en-US" baseline="0" dirty="0" smtClean="0"/>
              <a:t>Mostly we focus only on the first one: getting a “grade.”</a:t>
            </a:r>
          </a:p>
          <a:p>
            <a:endParaRPr lang="en-US" baseline="0" dirty="0" smtClean="0"/>
          </a:p>
          <a:p>
            <a:r>
              <a:rPr lang="en-US" baseline="0" dirty="0" smtClean="0"/>
              <a:t>Best practices research focused on the second one: professional learning because most principals’ practices are good. Still, we need to grow since students and teachers can always learn more. </a:t>
            </a:r>
          </a:p>
          <a:p>
            <a:endParaRPr lang="en-US" baseline="0" dirty="0" smtClean="0"/>
          </a:p>
          <a:p>
            <a:r>
              <a:rPr lang="en-US" baseline="0" dirty="0" smtClean="0"/>
              <a:t>The practices we will focus on for Principal Effectiveness are not focused on “jumping through the hoops,” but on how we acknowledge our building leaders’ strengths and help them to continue to grow.</a:t>
            </a:r>
          </a:p>
          <a:p>
            <a:endParaRPr lang="en-US" baseline="0" dirty="0" smtClean="0"/>
          </a:p>
          <a:p>
            <a:r>
              <a:rPr lang="en-US" baseline="0" dirty="0" smtClean="0"/>
              <a:t>How good is “good enough”? How do we know? Who should decide?</a:t>
            </a:r>
          </a:p>
          <a:p>
            <a:endParaRPr lang="en-US" baseline="0" dirty="0" smtClean="0"/>
          </a:p>
          <a:p>
            <a:r>
              <a:rPr lang="en-US" baseline="0" dirty="0" smtClean="0"/>
              <a:t>We need to always seek ways to improve, traditionally have a “low bar.”</a:t>
            </a:r>
            <a:endParaRPr lang="en-US" dirty="0"/>
          </a:p>
        </p:txBody>
      </p:sp>
      <p:sp>
        <p:nvSpPr>
          <p:cNvPr id="4" name="Slide Number Placeholder 3"/>
          <p:cNvSpPr>
            <a:spLocks noGrp="1"/>
          </p:cNvSpPr>
          <p:nvPr>
            <p:ph type="sldNum" sz="quarter" idx="10"/>
          </p:nvPr>
        </p:nvSpPr>
        <p:spPr/>
        <p:txBody>
          <a:bodyPr/>
          <a:lstStyle/>
          <a:p>
            <a:fld id="{FD5CC5A1-9953-48B2-8C5F-168D5168AC1E}" type="slidenum">
              <a:rPr lang="en-US" smtClean="0"/>
              <a:t>26</a:t>
            </a:fld>
            <a:endParaRPr lang="en-US"/>
          </a:p>
        </p:txBody>
      </p:sp>
    </p:spTree>
    <p:extLst>
      <p:ext uri="{BB962C8B-B14F-4D97-AF65-F5344CB8AC3E}">
        <p14:creationId xmlns:p14="http://schemas.microsoft.com/office/powerpoint/2010/main" val="24990280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Explain that today’s training will be structured using these five best practices as a guide.  </a:t>
            </a:r>
            <a:r>
              <a:rPr lang="en-US" b="1" baseline="0" dirty="0" smtClean="0"/>
              <a:t>These are the same best practices that we discuss during the teacher effectiveness process.</a:t>
            </a:r>
            <a:endParaRPr lang="en-US" b="1" dirty="0" smtClean="0"/>
          </a:p>
          <a:p>
            <a:endParaRPr lang="en-US" baseline="0" dirty="0" smtClean="0"/>
          </a:p>
        </p:txBody>
      </p:sp>
      <p:sp>
        <p:nvSpPr>
          <p:cNvPr id="4" name="Slide Number Placeholder 3"/>
          <p:cNvSpPr>
            <a:spLocks noGrp="1"/>
          </p:cNvSpPr>
          <p:nvPr>
            <p:ph type="sldNum" sz="quarter" idx="10"/>
          </p:nvPr>
        </p:nvSpPr>
        <p:spPr/>
        <p:txBody>
          <a:bodyPr/>
          <a:lstStyle/>
          <a:p>
            <a:fld id="{FD5CC5A1-9953-48B2-8C5F-168D5168AC1E}" type="slidenum">
              <a:rPr lang="en-US" smtClean="0"/>
              <a:t>27</a:t>
            </a:fld>
            <a:endParaRPr lang="en-US"/>
          </a:p>
        </p:txBody>
      </p:sp>
      <p:sp>
        <p:nvSpPr>
          <p:cNvPr id="5" name="Date Placeholder 4"/>
          <p:cNvSpPr>
            <a:spLocks noGrp="1"/>
          </p:cNvSpPr>
          <p:nvPr>
            <p:ph type="dt" idx="11"/>
          </p:nvPr>
        </p:nvSpPr>
        <p:spPr/>
        <p:txBody>
          <a:bodyPr/>
          <a:lstStyle/>
          <a:p>
            <a:fld id="{A6CD007C-A164-4002-849E-F71D75CB1895}" type="datetime1">
              <a:rPr lang="en-US" smtClean="0"/>
              <a:t>11/28/12</a:t>
            </a:fld>
            <a:endParaRPr lang="en-US"/>
          </a:p>
        </p:txBody>
      </p:sp>
      <p:sp>
        <p:nvSpPr>
          <p:cNvPr id="6" name="Footer Placeholder 5"/>
          <p:cNvSpPr>
            <a:spLocks noGrp="1"/>
          </p:cNvSpPr>
          <p:nvPr>
            <p:ph type="ftr" sz="quarter" idx="12"/>
          </p:nvPr>
        </p:nvSpPr>
        <p:spPr/>
        <p:txBody>
          <a:bodyPr/>
          <a:lstStyle/>
          <a:p>
            <a:r>
              <a:rPr lang="en-US" smtClean="0"/>
              <a:t>Region 5</a:t>
            </a:r>
            <a:endParaRPr lang="en-US"/>
          </a:p>
        </p:txBody>
      </p:sp>
    </p:spTree>
    <p:extLst>
      <p:ext uri="{BB962C8B-B14F-4D97-AF65-F5344CB8AC3E}">
        <p14:creationId xmlns:p14="http://schemas.microsoft.com/office/powerpoint/2010/main" val="127252963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t>As a state, we need to define what effective building leadership looks and sounds like.  In order to do that, we need to establish a common language (the language of the rubric). </a:t>
            </a:r>
            <a:endParaRPr lang="en-US" baseline="0" dirty="0" smtClean="0"/>
          </a:p>
          <a:p>
            <a:endParaRPr lang="en-US" baseline="0" dirty="0" smtClean="0"/>
          </a:p>
          <a:p>
            <a:r>
              <a:rPr lang="en-US" baseline="0" dirty="0" smtClean="0"/>
              <a:t>AND</a:t>
            </a:r>
          </a:p>
          <a:p>
            <a:endParaRPr lang="en-US" baseline="0" dirty="0" smtClean="0"/>
          </a:p>
          <a:p>
            <a:r>
              <a:rPr lang="en-US" baseline="0" dirty="0" smtClean="0"/>
              <a:t>Like the Teacher Effectiveness model we have a focus on Evidence</a:t>
            </a:r>
            <a:endParaRPr lang="en-US" baseline="0" dirty="0" smtClean="0"/>
          </a:p>
        </p:txBody>
      </p:sp>
      <p:sp>
        <p:nvSpPr>
          <p:cNvPr id="4" name="Slide Number Placeholder 3"/>
          <p:cNvSpPr>
            <a:spLocks noGrp="1"/>
          </p:cNvSpPr>
          <p:nvPr>
            <p:ph type="sldNum" sz="quarter" idx="10"/>
          </p:nvPr>
        </p:nvSpPr>
        <p:spPr/>
        <p:txBody>
          <a:bodyPr/>
          <a:lstStyle/>
          <a:p>
            <a:fld id="{FD5CC5A1-9953-48B2-8C5F-168D5168AC1E}" type="slidenum">
              <a:rPr lang="en-US" smtClean="0"/>
              <a:t>28</a:t>
            </a:fld>
            <a:endParaRPr lang="en-US"/>
          </a:p>
        </p:txBody>
      </p:sp>
      <p:sp>
        <p:nvSpPr>
          <p:cNvPr id="5" name="Date Placeholder 4"/>
          <p:cNvSpPr>
            <a:spLocks noGrp="1"/>
          </p:cNvSpPr>
          <p:nvPr>
            <p:ph type="dt" idx="11"/>
          </p:nvPr>
        </p:nvSpPr>
        <p:spPr/>
        <p:txBody>
          <a:bodyPr/>
          <a:lstStyle/>
          <a:p>
            <a:fld id="{C0C45CF9-5645-4AA2-B8A1-BFE067F42F67}" type="datetime1">
              <a:rPr lang="en-US" smtClean="0"/>
              <a:t>11/28/12</a:t>
            </a:fld>
            <a:endParaRPr lang="en-US"/>
          </a:p>
        </p:txBody>
      </p:sp>
      <p:sp>
        <p:nvSpPr>
          <p:cNvPr id="6" name="Footer Placeholder 5"/>
          <p:cNvSpPr>
            <a:spLocks noGrp="1"/>
          </p:cNvSpPr>
          <p:nvPr>
            <p:ph type="ftr" sz="quarter" idx="12"/>
          </p:nvPr>
        </p:nvSpPr>
        <p:spPr/>
        <p:txBody>
          <a:bodyPr/>
          <a:lstStyle/>
          <a:p>
            <a:r>
              <a:rPr lang="en-US" smtClean="0"/>
              <a:t>Region 5</a:t>
            </a:r>
            <a:endParaRPr lang="en-US"/>
          </a:p>
        </p:txBody>
      </p:sp>
    </p:spTree>
    <p:extLst>
      <p:ext uri="{BB962C8B-B14F-4D97-AF65-F5344CB8AC3E}">
        <p14:creationId xmlns:p14="http://schemas.microsoft.com/office/powerpoint/2010/main" val="127252963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Best Practice #1:  </a:t>
            </a:r>
          </a:p>
          <a:p>
            <a:r>
              <a:rPr lang="en-US" dirty="0" smtClean="0"/>
              <a:t>Start with a common definition of principal effectiveness that is studied</a:t>
            </a:r>
            <a:r>
              <a:rPr lang="en-US" baseline="0" dirty="0" smtClean="0"/>
              <a:t>, and understood, by all stakeholders.</a:t>
            </a:r>
            <a:endParaRPr lang="en-US" dirty="0"/>
          </a:p>
        </p:txBody>
      </p:sp>
      <p:sp>
        <p:nvSpPr>
          <p:cNvPr id="4" name="Slide Number Placeholder 3"/>
          <p:cNvSpPr>
            <a:spLocks noGrp="1"/>
          </p:cNvSpPr>
          <p:nvPr>
            <p:ph type="sldNum" sz="quarter" idx="10"/>
          </p:nvPr>
        </p:nvSpPr>
        <p:spPr/>
        <p:txBody>
          <a:bodyPr/>
          <a:lstStyle/>
          <a:p>
            <a:fld id="{FD5CC5A1-9953-48B2-8C5F-168D5168AC1E}" type="slidenum">
              <a:rPr lang="en-US" smtClean="0"/>
              <a:t>29</a:t>
            </a:fld>
            <a:endParaRPr lang="en-US"/>
          </a:p>
        </p:txBody>
      </p:sp>
      <p:sp>
        <p:nvSpPr>
          <p:cNvPr id="5" name="Date Placeholder 4"/>
          <p:cNvSpPr>
            <a:spLocks noGrp="1"/>
          </p:cNvSpPr>
          <p:nvPr>
            <p:ph type="dt" idx="11"/>
          </p:nvPr>
        </p:nvSpPr>
        <p:spPr/>
        <p:txBody>
          <a:bodyPr/>
          <a:lstStyle/>
          <a:p>
            <a:fld id="{998FFC8E-1664-47B8-91E6-3F0F3F42E807}" type="datetime1">
              <a:rPr lang="en-US" smtClean="0"/>
              <a:t>11/28/12</a:t>
            </a:fld>
            <a:endParaRPr lang="en-US"/>
          </a:p>
        </p:txBody>
      </p:sp>
      <p:sp>
        <p:nvSpPr>
          <p:cNvPr id="6" name="Footer Placeholder 5"/>
          <p:cNvSpPr>
            <a:spLocks noGrp="1"/>
          </p:cNvSpPr>
          <p:nvPr>
            <p:ph type="ftr" sz="quarter" idx="12"/>
          </p:nvPr>
        </p:nvSpPr>
        <p:spPr/>
        <p:txBody>
          <a:bodyPr/>
          <a:lstStyle/>
          <a:p>
            <a:r>
              <a:rPr lang="en-US" smtClean="0"/>
              <a:t>Region 5</a:t>
            </a:r>
            <a:endParaRPr lang="en-US"/>
          </a:p>
        </p:txBody>
      </p:sp>
    </p:spTree>
    <p:extLst>
      <p:ext uri="{BB962C8B-B14F-4D97-AF65-F5344CB8AC3E}">
        <p14:creationId xmlns:p14="http://schemas.microsoft.com/office/powerpoint/2010/main" val="214828739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Today’s Agenda:</a:t>
            </a:r>
          </a:p>
          <a:p>
            <a:endParaRPr lang="en-US" dirty="0" smtClean="0"/>
          </a:p>
          <a:p>
            <a:pPr marL="171450" indent="-171450">
              <a:buFont typeface="Arial" pitchFamily="34" charset="0"/>
              <a:buChar char="•"/>
            </a:pPr>
            <a:r>
              <a:rPr lang="en-US" dirty="0" smtClean="0"/>
              <a:t>Overview and Rationale for the Project</a:t>
            </a:r>
          </a:p>
          <a:p>
            <a:pPr marL="171450" indent="-171450">
              <a:buFont typeface="Arial" pitchFamily="34" charset="0"/>
              <a:buChar char="•"/>
            </a:pPr>
            <a:r>
              <a:rPr lang="en-US" dirty="0" smtClean="0"/>
              <a:t>Establishing a Common Definition of Principal Effectiveness</a:t>
            </a:r>
          </a:p>
          <a:p>
            <a:pPr marL="171450" indent="-171450">
              <a:buFont typeface="Arial" pitchFamily="34" charset="0"/>
              <a:buChar char="•"/>
            </a:pPr>
            <a:r>
              <a:rPr lang="en-US" dirty="0" smtClean="0"/>
              <a:t>Focus on an Evidence-Based System</a:t>
            </a:r>
          </a:p>
          <a:p>
            <a:pPr marL="171450" indent="-171450">
              <a:buFont typeface="Arial" pitchFamily="34" charset="0"/>
              <a:buChar char="•"/>
            </a:pPr>
            <a:r>
              <a:rPr lang="en-US" dirty="0" smtClean="0"/>
              <a:t>Differentiation of Evaluative Processes </a:t>
            </a:r>
          </a:p>
          <a:p>
            <a:pPr marL="171450" indent="-171450">
              <a:buFont typeface="Arial" pitchFamily="34" charset="0"/>
              <a:buChar char="•"/>
            </a:pPr>
            <a:r>
              <a:rPr lang="en-US" dirty="0" smtClean="0"/>
              <a:t>The Role of Principal Growth</a:t>
            </a:r>
          </a:p>
          <a:p>
            <a:pPr marL="171450" indent="-171450">
              <a:buFont typeface="Arial" pitchFamily="34" charset="0"/>
              <a:buChar char="•"/>
            </a:pPr>
            <a:r>
              <a:rPr lang="en-US" dirty="0" smtClean="0"/>
              <a:t>Systems Planning and Reflection</a:t>
            </a:r>
          </a:p>
          <a:p>
            <a:endParaRPr lang="en-US" dirty="0"/>
          </a:p>
        </p:txBody>
      </p:sp>
      <p:sp>
        <p:nvSpPr>
          <p:cNvPr id="4" name="Date Placeholder 3"/>
          <p:cNvSpPr>
            <a:spLocks noGrp="1"/>
          </p:cNvSpPr>
          <p:nvPr>
            <p:ph type="dt" idx="10"/>
          </p:nvPr>
        </p:nvSpPr>
        <p:spPr/>
        <p:txBody>
          <a:bodyPr/>
          <a:lstStyle/>
          <a:p>
            <a:fld id="{92C210FD-75A9-40E3-9336-CB247D217B07}" type="datetime1">
              <a:rPr lang="en-US" smtClean="0"/>
              <a:t>11/28/12</a:t>
            </a:fld>
            <a:endParaRPr lang="en-US"/>
          </a:p>
        </p:txBody>
      </p:sp>
      <p:sp>
        <p:nvSpPr>
          <p:cNvPr id="5" name="Footer Placeholder 4"/>
          <p:cNvSpPr>
            <a:spLocks noGrp="1"/>
          </p:cNvSpPr>
          <p:nvPr>
            <p:ph type="ftr" sz="quarter" idx="11"/>
          </p:nvPr>
        </p:nvSpPr>
        <p:spPr/>
        <p:txBody>
          <a:bodyPr/>
          <a:lstStyle/>
          <a:p>
            <a:r>
              <a:rPr lang="en-US" smtClean="0"/>
              <a:t>Region 5</a:t>
            </a:r>
            <a:endParaRPr lang="en-US"/>
          </a:p>
        </p:txBody>
      </p:sp>
      <p:sp>
        <p:nvSpPr>
          <p:cNvPr id="6" name="Slide Number Placeholder 5"/>
          <p:cNvSpPr>
            <a:spLocks noGrp="1"/>
          </p:cNvSpPr>
          <p:nvPr>
            <p:ph type="sldNum" sz="quarter" idx="12"/>
          </p:nvPr>
        </p:nvSpPr>
        <p:spPr/>
        <p:txBody>
          <a:bodyPr/>
          <a:lstStyle/>
          <a:p>
            <a:fld id="{A6B33511-2C9B-4030-8E85-37CFFE72358F}" type="slidenum">
              <a:rPr lang="en-US" smtClean="0"/>
              <a:t>3</a:t>
            </a:fld>
            <a:endParaRPr lang="en-US"/>
          </a:p>
        </p:txBody>
      </p:sp>
    </p:spTree>
    <p:extLst>
      <p:ext uri="{BB962C8B-B14F-4D97-AF65-F5344CB8AC3E}">
        <p14:creationId xmlns:p14="http://schemas.microsoft.com/office/powerpoint/2010/main" val="3555428994"/>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6626"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sz="1200" b="0" dirty="0" smtClean="0"/>
              <a:t>Let</a:t>
            </a:r>
            <a:r>
              <a:rPr lang="en-US" sz="1200" b="0" baseline="0" dirty="0" smtClean="0"/>
              <a:t> evidence, not opinion, anchor the process.</a:t>
            </a:r>
            <a:endParaRPr lang="en-US" sz="1200" b="0" dirty="0" smtClean="0"/>
          </a:p>
        </p:txBody>
      </p:sp>
      <p:sp>
        <p:nvSpPr>
          <p:cNvPr id="26627"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itchFamily="34" charset="0"/>
                <a:ea typeface="MS PGothic" pitchFamily="34" charset="-128"/>
              </a:defRPr>
            </a:lvl1pPr>
            <a:lvl2pPr marL="742950" indent="-285750">
              <a:defRPr>
                <a:solidFill>
                  <a:schemeClr val="tx1"/>
                </a:solidFill>
                <a:latin typeface="Calibri" pitchFamily="34" charset="0"/>
                <a:ea typeface="MS PGothic" pitchFamily="34" charset="-128"/>
              </a:defRPr>
            </a:lvl2pPr>
            <a:lvl3pPr marL="1143000" indent="-228600">
              <a:defRPr>
                <a:solidFill>
                  <a:schemeClr val="tx1"/>
                </a:solidFill>
                <a:latin typeface="Calibri" pitchFamily="34" charset="0"/>
                <a:ea typeface="MS PGothic" pitchFamily="34" charset="-128"/>
              </a:defRPr>
            </a:lvl3pPr>
            <a:lvl4pPr marL="1600200" indent="-228600">
              <a:defRPr>
                <a:solidFill>
                  <a:schemeClr val="tx1"/>
                </a:solidFill>
                <a:latin typeface="Calibri" pitchFamily="34" charset="0"/>
                <a:ea typeface="MS PGothic" pitchFamily="34" charset="-128"/>
              </a:defRPr>
            </a:lvl4pPr>
            <a:lvl5pPr marL="2057400" indent="-228600">
              <a:defRPr>
                <a:solidFill>
                  <a:schemeClr val="tx1"/>
                </a:solidFill>
                <a:latin typeface="Calibri" pitchFamily="34" charset="0"/>
                <a:ea typeface="MS PGothic" pitchFamily="34" charset="-128"/>
              </a:defRPr>
            </a:lvl5pPr>
            <a:lvl6pPr marL="2514600" indent="-228600" fontAlgn="base">
              <a:spcBef>
                <a:spcPct val="0"/>
              </a:spcBef>
              <a:spcAft>
                <a:spcPct val="0"/>
              </a:spcAft>
              <a:defRPr>
                <a:solidFill>
                  <a:schemeClr val="tx1"/>
                </a:solidFill>
                <a:latin typeface="Calibri" pitchFamily="34" charset="0"/>
                <a:ea typeface="MS PGothic" pitchFamily="34" charset="-128"/>
              </a:defRPr>
            </a:lvl6pPr>
            <a:lvl7pPr marL="2971800" indent="-228600" fontAlgn="base">
              <a:spcBef>
                <a:spcPct val="0"/>
              </a:spcBef>
              <a:spcAft>
                <a:spcPct val="0"/>
              </a:spcAft>
              <a:defRPr>
                <a:solidFill>
                  <a:schemeClr val="tx1"/>
                </a:solidFill>
                <a:latin typeface="Calibri" pitchFamily="34" charset="0"/>
                <a:ea typeface="MS PGothic" pitchFamily="34" charset="-128"/>
              </a:defRPr>
            </a:lvl7pPr>
            <a:lvl8pPr marL="3429000" indent="-228600" fontAlgn="base">
              <a:spcBef>
                <a:spcPct val="0"/>
              </a:spcBef>
              <a:spcAft>
                <a:spcPct val="0"/>
              </a:spcAft>
              <a:defRPr>
                <a:solidFill>
                  <a:schemeClr val="tx1"/>
                </a:solidFill>
                <a:latin typeface="Calibri" pitchFamily="34" charset="0"/>
                <a:ea typeface="MS PGothic" pitchFamily="34" charset="-128"/>
              </a:defRPr>
            </a:lvl8pPr>
            <a:lvl9pPr marL="3886200" indent="-228600" fontAlgn="base">
              <a:spcBef>
                <a:spcPct val="0"/>
              </a:spcBef>
              <a:spcAft>
                <a:spcPct val="0"/>
              </a:spcAft>
              <a:defRPr>
                <a:solidFill>
                  <a:schemeClr val="tx1"/>
                </a:solidFill>
                <a:latin typeface="Calibri" pitchFamily="34" charset="0"/>
                <a:ea typeface="MS PGothic" pitchFamily="34" charset="-128"/>
              </a:defRPr>
            </a:lvl9pPr>
          </a:lstStyle>
          <a:p>
            <a:fld id="{F678B9F4-4867-41C6-A4CD-253561D73F24}" type="slidenum">
              <a:rPr lang="en-US">
                <a:solidFill>
                  <a:srgbClr val="000000"/>
                </a:solidFill>
              </a:rPr>
              <a:pPr/>
              <a:t>30</a:t>
            </a:fld>
            <a:endParaRPr lang="en-US">
              <a:solidFill>
                <a:srgbClr val="000000"/>
              </a:solidFill>
            </a:endParaRPr>
          </a:p>
        </p:txBody>
      </p:sp>
      <p:sp>
        <p:nvSpPr>
          <p:cNvPr id="26628" name="Date Placeholder 4"/>
          <p:cNvSpPr>
            <a:spLocks noGrp="1"/>
          </p:cNvSpPr>
          <p:nvPr>
            <p:ph type="dt" sz="quarter"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itchFamily="34" charset="0"/>
                <a:ea typeface="MS PGothic" pitchFamily="34" charset="-128"/>
              </a:defRPr>
            </a:lvl1pPr>
            <a:lvl2pPr marL="742950" indent="-285750">
              <a:defRPr>
                <a:solidFill>
                  <a:schemeClr val="tx1"/>
                </a:solidFill>
                <a:latin typeface="Calibri" pitchFamily="34" charset="0"/>
                <a:ea typeface="MS PGothic" pitchFamily="34" charset="-128"/>
              </a:defRPr>
            </a:lvl2pPr>
            <a:lvl3pPr marL="1143000" indent="-228600">
              <a:defRPr>
                <a:solidFill>
                  <a:schemeClr val="tx1"/>
                </a:solidFill>
                <a:latin typeface="Calibri" pitchFamily="34" charset="0"/>
                <a:ea typeface="MS PGothic" pitchFamily="34" charset="-128"/>
              </a:defRPr>
            </a:lvl3pPr>
            <a:lvl4pPr marL="1600200" indent="-228600">
              <a:defRPr>
                <a:solidFill>
                  <a:schemeClr val="tx1"/>
                </a:solidFill>
                <a:latin typeface="Calibri" pitchFamily="34" charset="0"/>
                <a:ea typeface="MS PGothic" pitchFamily="34" charset="-128"/>
              </a:defRPr>
            </a:lvl4pPr>
            <a:lvl5pPr marL="2057400" indent="-228600">
              <a:defRPr>
                <a:solidFill>
                  <a:schemeClr val="tx1"/>
                </a:solidFill>
                <a:latin typeface="Calibri" pitchFamily="34" charset="0"/>
                <a:ea typeface="MS PGothic" pitchFamily="34" charset="-128"/>
              </a:defRPr>
            </a:lvl5pPr>
            <a:lvl6pPr marL="2514600" indent="-228600" fontAlgn="base">
              <a:spcBef>
                <a:spcPct val="0"/>
              </a:spcBef>
              <a:spcAft>
                <a:spcPct val="0"/>
              </a:spcAft>
              <a:defRPr>
                <a:solidFill>
                  <a:schemeClr val="tx1"/>
                </a:solidFill>
                <a:latin typeface="Calibri" pitchFamily="34" charset="0"/>
                <a:ea typeface="MS PGothic" pitchFamily="34" charset="-128"/>
              </a:defRPr>
            </a:lvl6pPr>
            <a:lvl7pPr marL="2971800" indent="-228600" fontAlgn="base">
              <a:spcBef>
                <a:spcPct val="0"/>
              </a:spcBef>
              <a:spcAft>
                <a:spcPct val="0"/>
              </a:spcAft>
              <a:defRPr>
                <a:solidFill>
                  <a:schemeClr val="tx1"/>
                </a:solidFill>
                <a:latin typeface="Calibri" pitchFamily="34" charset="0"/>
                <a:ea typeface="MS PGothic" pitchFamily="34" charset="-128"/>
              </a:defRPr>
            </a:lvl7pPr>
            <a:lvl8pPr marL="3429000" indent="-228600" fontAlgn="base">
              <a:spcBef>
                <a:spcPct val="0"/>
              </a:spcBef>
              <a:spcAft>
                <a:spcPct val="0"/>
              </a:spcAft>
              <a:defRPr>
                <a:solidFill>
                  <a:schemeClr val="tx1"/>
                </a:solidFill>
                <a:latin typeface="Calibri" pitchFamily="34" charset="0"/>
                <a:ea typeface="MS PGothic" pitchFamily="34" charset="-128"/>
              </a:defRPr>
            </a:lvl8pPr>
            <a:lvl9pPr marL="3886200" indent="-228600" fontAlgn="base">
              <a:spcBef>
                <a:spcPct val="0"/>
              </a:spcBef>
              <a:spcAft>
                <a:spcPct val="0"/>
              </a:spcAft>
              <a:defRPr>
                <a:solidFill>
                  <a:schemeClr val="tx1"/>
                </a:solidFill>
                <a:latin typeface="Calibri" pitchFamily="34" charset="0"/>
                <a:ea typeface="MS PGothic" pitchFamily="34" charset="-128"/>
              </a:defRPr>
            </a:lvl9pPr>
          </a:lstStyle>
          <a:p>
            <a:r>
              <a:rPr lang="en-US"/>
              <a:t>2012-13</a:t>
            </a:r>
          </a:p>
        </p:txBody>
      </p:sp>
      <p:sp>
        <p:nvSpPr>
          <p:cNvPr id="26629" name="Footer Placeholder 5"/>
          <p:cNvSpPr>
            <a:spLocks noGrp="1"/>
          </p:cNvSpPr>
          <p:nvPr>
            <p:ph type="ftr" sz="quarter" idx="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ea typeface="MS PGothic" pitchFamily="34" charset="-128"/>
              </a:defRPr>
            </a:lvl1pPr>
            <a:lvl2pPr marL="742950" indent="-285750">
              <a:defRPr>
                <a:solidFill>
                  <a:schemeClr val="tx1"/>
                </a:solidFill>
                <a:latin typeface="Calibri" pitchFamily="34" charset="0"/>
                <a:ea typeface="MS PGothic" pitchFamily="34" charset="-128"/>
              </a:defRPr>
            </a:lvl2pPr>
            <a:lvl3pPr marL="1143000" indent="-228600">
              <a:defRPr>
                <a:solidFill>
                  <a:schemeClr val="tx1"/>
                </a:solidFill>
                <a:latin typeface="Calibri" pitchFamily="34" charset="0"/>
                <a:ea typeface="MS PGothic" pitchFamily="34" charset="-128"/>
              </a:defRPr>
            </a:lvl3pPr>
            <a:lvl4pPr marL="1600200" indent="-228600">
              <a:defRPr>
                <a:solidFill>
                  <a:schemeClr val="tx1"/>
                </a:solidFill>
                <a:latin typeface="Calibri" pitchFamily="34" charset="0"/>
                <a:ea typeface="MS PGothic" pitchFamily="34" charset="-128"/>
              </a:defRPr>
            </a:lvl4pPr>
            <a:lvl5pPr marL="2057400" indent="-228600">
              <a:defRPr>
                <a:solidFill>
                  <a:schemeClr val="tx1"/>
                </a:solidFill>
                <a:latin typeface="Calibri" pitchFamily="34" charset="0"/>
                <a:ea typeface="MS PGothic" pitchFamily="34" charset="-128"/>
              </a:defRPr>
            </a:lvl5pPr>
            <a:lvl6pPr marL="2514600" indent="-228600" fontAlgn="base">
              <a:spcBef>
                <a:spcPct val="0"/>
              </a:spcBef>
              <a:spcAft>
                <a:spcPct val="0"/>
              </a:spcAft>
              <a:defRPr>
                <a:solidFill>
                  <a:schemeClr val="tx1"/>
                </a:solidFill>
                <a:latin typeface="Calibri" pitchFamily="34" charset="0"/>
                <a:ea typeface="MS PGothic" pitchFamily="34" charset="-128"/>
              </a:defRPr>
            </a:lvl6pPr>
            <a:lvl7pPr marL="2971800" indent="-228600" fontAlgn="base">
              <a:spcBef>
                <a:spcPct val="0"/>
              </a:spcBef>
              <a:spcAft>
                <a:spcPct val="0"/>
              </a:spcAft>
              <a:defRPr>
                <a:solidFill>
                  <a:schemeClr val="tx1"/>
                </a:solidFill>
                <a:latin typeface="Calibri" pitchFamily="34" charset="0"/>
                <a:ea typeface="MS PGothic" pitchFamily="34" charset="-128"/>
              </a:defRPr>
            </a:lvl7pPr>
            <a:lvl8pPr marL="3429000" indent="-228600" fontAlgn="base">
              <a:spcBef>
                <a:spcPct val="0"/>
              </a:spcBef>
              <a:spcAft>
                <a:spcPct val="0"/>
              </a:spcAft>
              <a:defRPr>
                <a:solidFill>
                  <a:schemeClr val="tx1"/>
                </a:solidFill>
                <a:latin typeface="Calibri" pitchFamily="34" charset="0"/>
                <a:ea typeface="MS PGothic" pitchFamily="34" charset="-128"/>
              </a:defRPr>
            </a:lvl8pPr>
            <a:lvl9pPr marL="3886200" indent="-228600" fontAlgn="base">
              <a:spcBef>
                <a:spcPct val="0"/>
              </a:spcBef>
              <a:spcAft>
                <a:spcPct val="0"/>
              </a:spcAft>
              <a:defRPr>
                <a:solidFill>
                  <a:schemeClr val="tx1"/>
                </a:solidFill>
                <a:latin typeface="Calibri" pitchFamily="34" charset="0"/>
                <a:ea typeface="MS PGothic" pitchFamily="34" charset="-128"/>
              </a:defRPr>
            </a:lvl9pPr>
          </a:lstStyle>
          <a:p>
            <a:pPr fontAlgn="base">
              <a:spcBef>
                <a:spcPct val="0"/>
              </a:spcBef>
              <a:spcAft>
                <a:spcPct val="0"/>
              </a:spcAft>
            </a:pPr>
            <a:r>
              <a:rPr lang="en-US" smtClean="0"/>
              <a:t>Region 5</a:t>
            </a:r>
          </a:p>
        </p:txBody>
      </p:sp>
      <p:sp>
        <p:nvSpPr>
          <p:cNvPr id="26630" name="Header Placeholder 6"/>
          <p:cNvSpPr>
            <a:spLocks noGrp="1"/>
          </p:cNvSpPr>
          <p:nvPr>
            <p:ph type="hdr" sz="quarter"/>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lvl1pPr>
              <a:defRPr>
                <a:solidFill>
                  <a:schemeClr val="tx1"/>
                </a:solidFill>
                <a:latin typeface="Calibri" pitchFamily="34" charset="0"/>
                <a:ea typeface="MS PGothic" pitchFamily="34" charset="-128"/>
              </a:defRPr>
            </a:lvl1pPr>
            <a:lvl2pPr marL="742950" indent="-285750">
              <a:defRPr>
                <a:solidFill>
                  <a:schemeClr val="tx1"/>
                </a:solidFill>
                <a:latin typeface="Calibri" pitchFamily="34" charset="0"/>
                <a:ea typeface="MS PGothic" pitchFamily="34" charset="-128"/>
              </a:defRPr>
            </a:lvl2pPr>
            <a:lvl3pPr marL="1143000" indent="-228600">
              <a:defRPr>
                <a:solidFill>
                  <a:schemeClr val="tx1"/>
                </a:solidFill>
                <a:latin typeface="Calibri" pitchFamily="34" charset="0"/>
                <a:ea typeface="MS PGothic" pitchFamily="34" charset="-128"/>
              </a:defRPr>
            </a:lvl3pPr>
            <a:lvl4pPr marL="1600200" indent="-228600">
              <a:defRPr>
                <a:solidFill>
                  <a:schemeClr val="tx1"/>
                </a:solidFill>
                <a:latin typeface="Calibri" pitchFamily="34" charset="0"/>
                <a:ea typeface="MS PGothic" pitchFamily="34" charset="-128"/>
              </a:defRPr>
            </a:lvl4pPr>
            <a:lvl5pPr marL="2057400" indent="-228600">
              <a:defRPr>
                <a:solidFill>
                  <a:schemeClr val="tx1"/>
                </a:solidFill>
                <a:latin typeface="Calibri" pitchFamily="34" charset="0"/>
                <a:ea typeface="MS PGothic" pitchFamily="34" charset="-128"/>
              </a:defRPr>
            </a:lvl5pPr>
            <a:lvl6pPr marL="2514600" indent="-228600" fontAlgn="base">
              <a:spcBef>
                <a:spcPct val="0"/>
              </a:spcBef>
              <a:spcAft>
                <a:spcPct val="0"/>
              </a:spcAft>
              <a:defRPr>
                <a:solidFill>
                  <a:schemeClr val="tx1"/>
                </a:solidFill>
                <a:latin typeface="Calibri" pitchFamily="34" charset="0"/>
                <a:ea typeface="MS PGothic" pitchFamily="34" charset="-128"/>
              </a:defRPr>
            </a:lvl6pPr>
            <a:lvl7pPr marL="2971800" indent="-228600" fontAlgn="base">
              <a:spcBef>
                <a:spcPct val="0"/>
              </a:spcBef>
              <a:spcAft>
                <a:spcPct val="0"/>
              </a:spcAft>
              <a:defRPr>
                <a:solidFill>
                  <a:schemeClr val="tx1"/>
                </a:solidFill>
                <a:latin typeface="Calibri" pitchFamily="34" charset="0"/>
                <a:ea typeface="MS PGothic" pitchFamily="34" charset="-128"/>
              </a:defRPr>
            </a:lvl7pPr>
            <a:lvl8pPr marL="3429000" indent="-228600" fontAlgn="base">
              <a:spcBef>
                <a:spcPct val="0"/>
              </a:spcBef>
              <a:spcAft>
                <a:spcPct val="0"/>
              </a:spcAft>
              <a:defRPr>
                <a:solidFill>
                  <a:schemeClr val="tx1"/>
                </a:solidFill>
                <a:latin typeface="Calibri" pitchFamily="34" charset="0"/>
                <a:ea typeface="MS PGothic" pitchFamily="34" charset="-128"/>
              </a:defRPr>
            </a:lvl8pPr>
            <a:lvl9pPr marL="3886200" indent="-228600" fontAlgn="base">
              <a:spcBef>
                <a:spcPct val="0"/>
              </a:spcBef>
              <a:spcAft>
                <a:spcPct val="0"/>
              </a:spcAft>
              <a:defRPr>
                <a:solidFill>
                  <a:schemeClr val="tx1"/>
                </a:solidFill>
                <a:latin typeface="Calibri" pitchFamily="34" charset="0"/>
                <a:ea typeface="MS PGothic" pitchFamily="34" charset="-128"/>
              </a:defRPr>
            </a:lvl9pPr>
          </a:lstStyle>
          <a:p>
            <a:pPr fontAlgn="base">
              <a:spcBef>
                <a:spcPct val="0"/>
              </a:spcBef>
              <a:spcAft>
                <a:spcPct val="0"/>
              </a:spcAft>
            </a:pPr>
            <a:r>
              <a:rPr lang="en-US" smtClean="0"/>
              <a:t>Educator Effectiveness</a:t>
            </a: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Begin with building a common definition</a:t>
            </a:r>
            <a:endParaRPr lang="en-US" dirty="0" smtClean="0"/>
          </a:p>
        </p:txBody>
      </p:sp>
      <p:sp>
        <p:nvSpPr>
          <p:cNvPr id="4" name="Slide Number Placeholder 3"/>
          <p:cNvSpPr>
            <a:spLocks noGrp="1"/>
          </p:cNvSpPr>
          <p:nvPr>
            <p:ph type="sldNum" sz="quarter" idx="10"/>
          </p:nvPr>
        </p:nvSpPr>
        <p:spPr/>
        <p:txBody>
          <a:bodyPr/>
          <a:lstStyle/>
          <a:p>
            <a:fld id="{FD5CC5A1-9953-48B2-8C5F-168D5168AC1E}" type="slidenum">
              <a:rPr lang="en-US" smtClean="0"/>
              <a:t>31</a:t>
            </a:fld>
            <a:endParaRPr lang="en-US"/>
          </a:p>
        </p:txBody>
      </p:sp>
      <p:sp>
        <p:nvSpPr>
          <p:cNvPr id="5" name="Date Placeholder 4"/>
          <p:cNvSpPr>
            <a:spLocks noGrp="1"/>
          </p:cNvSpPr>
          <p:nvPr>
            <p:ph type="dt" idx="11"/>
          </p:nvPr>
        </p:nvSpPr>
        <p:spPr/>
        <p:txBody>
          <a:bodyPr/>
          <a:lstStyle/>
          <a:p>
            <a:fld id="{A4E2F8AE-3C33-4455-B69D-F84ACD1A1032}" type="datetime1">
              <a:rPr lang="en-US" smtClean="0"/>
              <a:t>11/28/12</a:t>
            </a:fld>
            <a:endParaRPr lang="en-US"/>
          </a:p>
        </p:txBody>
      </p:sp>
      <p:sp>
        <p:nvSpPr>
          <p:cNvPr id="6" name="Footer Placeholder 5"/>
          <p:cNvSpPr>
            <a:spLocks noGrp="1"/>
          </p:cNvSpPr>
          <p:nvPr>
            <p:ph type="ftr" sz="quarter" idx="12"/>
          </p:nvPr>
        </p:nvSpPr>
        <p:spPr/>
        <p:txBody>
          <a:bodyPr/>
          <a:lstStyle/>
          <a:p>
            <a:r>
              <a:rPr lang="en-US" smtClean="0"/>
              <a:t>Region 5</a:t>
            </a:r>
            <a:endParaRPr lang="en-US"/>
          </a:p>
        </p:txBody>
      </p:sp>
    </p:spTree>
    <p:extLst>
      <p:ext uri="{BB962C8B-B14F-4D97-AF65-F5344CB8AC3E}">
        <p14:creationId xmlns:p14="http://schemas.microsoft.com/office/powerpoint/2010/main" val="3423010829"/>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t>If the group is large:</a:t>
            </a:r>
          </a:p>
          <a:p>
            <a:pPr marL="228600" indent="-228600">
              <a:buAutoNum type="arabicParenR"/>
            </a:pPr>
            <a:r>
              <a:rPr lang="en-US" baseline="0" dirty="0" smtClean="0"/>
              <a:t>Have participants divide up amongst their tables to go to one of four corners in the room (Corner A, Corner B, etc.)</a:t>
            </a:r>
          </a:p>
          <a:p>
            <a:pPr marL="228600" indent="-228600">
              <a:buAutoNum type="arabicParenR"/>
            </a:pPr>
            <a:r>
              <a:rPr lang="en-US" baseline="0" dirty="0" smtClean="0"/>
              <a:t>Participants list characteristics and behaviors and prioritize top 3.  </a:t>
            </a:r>
          </a:p>
          <a:p>
            <a:endParaRPr lang="en-US" baseline="0" dirty="0" smtClean="0"/>
          </a:p>
          <a:p>
            <a:r>
              <a:rPr lang="en-US" baseline="0" dirty="0" smtClean="0"/>
              <a:t>If the group is smaller:</a:t>
            </a:r>
          </a:p>
          <a:p>
            <a:pPr marL="228600" indent="-228600">
              <a:buAutoNum type="arabicParenR"/>
            </a:pPr>
            <a:r>
              <a:rPr lang="en-US" baseline="0" dirty="0" smtClean="0"/>
              <a:t>Whole group share.  </a:t>
            </a:r>
          </a:p>
          <a:p>
            <a:pPr marL="228600" indent="-228600">
              <a:buAutoNum type="arabicParenR"/>
            </a:pPr>
            <a:r>
              <a:rPr lang="en-US" baseline="0" dirty="0" smtClean="0"/>
              <a:t>Facilitator charts responses.  </a:t>
            </a:r>
          </a:p>
          <a:p>
            <a:pPr marL="228600" indent="-228600">
              <a:buAutoNum type="arabicParenR"/>
            </a:pPr>
            <a:r>
              <a:rPr lang="en-US" baseline="0" dirty="0" smtClean="0"/>
              <a:t>Whole group selects top 3.</a:t>
            </a:r>
          </a:p>
          <a:p>
            <a:pPr marL="0" indent="0">
              <a:buNone/>
            </a:pPr>
            <a:endParaRPr lang="en-US" baseline="0" dirty="0" smtClean="0"/>
          </a:p>
          <a:p>
            <a:r>
              <a:rPr lang="en-US" dirty="0" smtClean="0"/>
              <a:t>Closure:</a:t>
            </a:r>
            <a:r>
              <a:rPr lang="en-US" baseline="0" dirty="0" smtClean="0"/>
              <a:t>  We will return to your lists after we have an opportunity to read some of the research behind PA’s principal effectiveness framework.</a:t>
            </a:r>
          </a:p>
          <a:p>
            <a:endParaRPr lang="en-US" baseline="0" dirty="0" smtClean="0"/>
          </a:p>
          <a:p>
            <a:pPr marL="0" indent="0">
              <a:buNone/>
            </a:pPr>
            <a:endParaRPr lang="en-US" dirty="0"/>
          </a:p>
        </p:txBody>
      </p:sp>
      <p:sp>
        <p:nvSpPr>
          <p:cNvPr id="4" name="Slide Number Placeholder 3"/>
          <p:cNvSpPr>
            <a:spLocks noGrp="1"/>
          </p:cNvSpPr>
          <p:nvPr>
            <p:ph type="sldNum" sz="quarter" idx="10"/>
          </p:nvPr>
        </p:nvSpPr>
        <p:spPr/>
        <p:txBody>
          <a:bodyPr/>
          <a:lstStyle/>
          <a:p>
            <a:fld id="{A6B33511-2C9B-4030-8E85-37CFFE72358F}" type="slidenum">
              <a:rPr lang="en-US" smtClean="0"/>
              <a:t>32</a:t>
            </a:fld>
            <a:endParaRPr lang="en-US"/>
          </a:p>
        </p:txBody>
      </p:sp>
      <p:sp>
        <p:nvSpPr>
          <p:cNvPr id="5" name="Date Placeholder 4"/>
          <p:cNvSpPr>
            <a:spLocks noGrp="1"/>
          </p:cNvSpPr>
          <p:nvPr>
            <p:ph type="dt" idx="11"/>
          </p:nvPr>
        </p:nvSpPr>
        <p:spPr/>
        <p:txBody>
          <a:bodyPr/>
          <a:lstStyle/>
          <a:p>
            <a:fld id="{EC83EDEF-540B-407C-B245-EB1EEA9583DA}" type="datetime1">
              <a:rPr lang="en-US" smtClean="0"/>
              <a:t>11/28/12</a:t>
            </a:fld>
            <a:endParaRPr lang="en-US"/>
          </a:p>
        </p:txBody>
      </p:sp>
      <p:sp>
        <p:nvSpPr>
          <p:cNvPr id="6" name="Footer Placeholder 5"/>
          <p:cNvSpPr>
            <a:spLocks noGrp="1"/>
          </p:cNvSpPr>
          <p:nvPr>
            <p:ph type="ftr" sz="quarter" idx="12"/>
          </p:nvPr>
        </p:nvSpPr>
        <p:spPr/>
        <p:txBody>
          <a:bodyPr/>
          <a:lstStyle/>
          <a:p>
            <a:r>
              <a:rPr lang="en-US" smtClean="0"/>
              <a:t>Region 5</a:t>
            </a:r>
            <a:endParaRPr lang="en-US"/>
          </a:p>
        </p:txBody>
      </p:sp>
    </p:spTree>
    <p:extLst>
      <p:ext uri="{BB962C8B-B14F-4D97-AF65-F5344CB8AC3E}">
        <p14:creationId xmlns:p14="http://schemas.microsoft.com/office/powerpoint/2010/main" val="283750363"/>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t>Direct participants to read the article that best represents their district (e.g., urban districts may want to select the RAND article; suburban districts might select the Wallace article.)  </a:t>
            </a:r>
          </a:p>
          <a:p>
            <a:endParaRPr lang="en-US" baseline="0" dirty="0" smtClean="0"/>
          </a:p>
          <a:p>
            <a:r>
              <a:rPr lang="en-US" baseline="0" dirty="0" err="1" smtClean="0"/>
              <a:t>Facil</a:t>
            </a:r>
            <a:r>
              <a:rPr lang="en-US" baseline="0" dirty="0" smtClean="0"/>
              <a:t> Note:  There is an executive summary of each article to distribute along with the actual articles.</a:t>
            </a:r>
          </a:p>
          <a:p>
            <a:endParaRPr lang="en-US" baseline="0" dirty="0" smtClean="0"/>
          </a:p>
          <a:p>
            <a:r>
              <a:rPr lang="en-US" baseline="0" dirty="0" smtClean="0"/>
              <a:t>Give participants 10 minutes to read independently.</a:t>
            </a:r>
          </a:p>
          <a:p>
            <a:endParaRPr lang="en-US" baseline="0" dirty="0" smtClean="0"/>
          </a:p>
          <a:p>
            <a:r>
              <a:rPr lang="en-US" baseline="0" dirty="0" smtClean="0"/>
              <a:t>Clarify:</a:t>
            </a:r>
          </a:p>
          <a:p>
            <a:r>
              <a:rPr lang="en-US" baseline="0" dirty="0" smtClean="0"/>
              <a:t>RAND Definition of New Principals:  Principals (even veteran ones) who are new to a school.</a:t>
            </a:r>
            <a:endParaRPr lang="en-US" dirty="0"/>
          </a:p>
        </p:txBody>
      </p:sp>
      <p:sp>
        <p:nvSpPr>
          <p:cNvPr id="4" name="Slide Number Placeholder 3"/>
          <p:cNvSpPr>
            <a:spLocks noGrp="1"/>
          </p:cNvSpPr>
          <p:nvPr>
            <p:ph type="sldNum" sz="quarter" idx="10"/>
          </p:nvPr>
        </p:nvSpPr>
        <p:spPr/>
        <p:txBody>
          <a:bodyPr/>
          <a:lstStyle/>
          <a:p>
            <a:fld id="{A6B33511-2C9B-4030-8E85-37CFFE72358F}" type="slidenum">
              <a:rPr lang="en-US" smtClean="0"/>
              <a:t>33</a:t>
            </a:fld>
            <a:endParaRPr lang="en-US"/>
          </a:p>
        </p:txBody>
      </p:sp>
      <p:sp>
        <p:nvSpPr>
          <p:cNvPr id="5" name="Date Placeholder 4"/>
          <p:cNvSpPr>
            <a:spLocks noGrp="1"/>
          </p:cNvSpPr>
          <p:nvPr>
            <p:ph type="dt" idx="11"/>
          </p:nvPr>
        </p:nvSpPr>
        <p:spPr/>
        <p:txBody>
          <a:bodyPr/>
          <a:lstStyle/>
          <a:p>
            <a:fld id="{6360E034-4CA3-4AFF-A675-13E3341CD9BF}" type="datetime1">
              <a:rPr lang="en-US" smtClean="0"/>
              <a:t>11/28/12</a:t>
            </a:fld>
            <a:endParaRPr lang="en-US"/>
          </a:p>
        </p:txBody>
      </p:sp>
      <p:sp>
        <p:nvSpPr>
          <p:cNvPr id="6" name="Footer Placeholder 5"/>
          <p:cNvSpPr>
            <a:spLocks noGrp="1"/>
          </p:cNvSpPr>
          <p:nvPr>
            <p:ph type="ftr" sz="quarter" idx="12"/>
          </p:nvPr>
        </p:nvSpPr>
        <p:spPr/>
        <p:txBody>
          <a:bodyPr/>
          <a:lstStyle/>
          <a:p>
            <a:r>
              <a:rPr lang="en-US" smtClean="0"/>
              <a:t>Region 5</a:t>
            </a:r>
            <a:endParaRPr lang="en-US"/>
          </a:p>
        </p:txBody>
      </p:sp>
    </p:spTree>
    <p:extLst>
      <p:ext uri="{BB962C8B-B14F-4D97-AF65-F5344CB8AC3E}">
        <p14:creationId xmlns:p14="http://schemas.microsoft.com/office/powerpoint/2010/main" val="194513418"/>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t>Participants discuss whether the priority characteristics of principal effectiveness that they came up with were referenced in the research.</a:t>
            </a:r>
            <a:endParaRPr lang="en-US" dirty="0" smtClean="0"/>
          </a:p>
        </p:txBody>
      </p:sp>
      <p:sp>
        <p:nvSpPr>
          <p:cNvPr id="4" name="Slide Number Placeholder 3"/>
          <p:cNvSpPr>
            <a:spLocks noGrp="1"/>
          </p:cNvSpPr>
          <p:nvPr>
            <p:ph type="sldNum" sz="quarter" idx="10"/>
          </p:nvPr>
        </p:nvSpPr>
        <p:spPr/>
        <p:txBody>
          <a:bodyPr/>
          <a:lstStyle/>
          <a:p>
            <a:fld id="{A6B33511-2C9B-4030-8E85-37CFFE72358F}" type="slidenum">
              <a:rPr lang="en-US" smtClean="0"/>
              <a:t>34</a:t>
            </a:fld>
            <a:endParaRPr lang="en-US"/>
          </a:p>
        </p:txBody>
      </p:sp>
      <p:sp>
        <p:nvSpPr>
          <p:cNvPr id="5" name="Date Placeholder 4"/>
          <p:cNvSpPr>
            <a:spLocks noGrp="1"/>
          </p:cNvSpPr>
          <p:nvPr>
            <p:ph type="dt" idx="11"/>
          </p:nvPr>
        </p:nvSpPr>
        <p:spPr/>
        <p:txBody>
          <a:bodyPr/>
          <a:lstStyle/>
          <a:p>
            <a:fld id="{B8723987-01B7-497A-B804-915A9462F55F}" type="datetime1">
              <a:rPr lang="en-US" smtClean="0"/>
              <a:t>11/28/12</a:t>
            </a:fld>
            <a:endParaRPr lang="en-US"/>
          </a:p>
        </p:txBody>
      </p:sp>
      <p:sp>
        <p:nvSpPr>
          <p:cNvPr id="6" name="Footer Placeholder 5"/>
          <p:cNvSpPr>
            <a:spLocks noGrp="1"/>
          </p:cNvSpPr>
          <p:nvPr>
            <p:ph type="ftr" sz="quarter" idx="12"/>
          </p:nvPr>
        </p:nvSpPr>
        <p:spPr/>
        <p:txBody>
          <a:bodyPr/>
          <a:lstStyle/>
          <a:p>
            <a:r>
              <a:rPr lang="en-US" smtClean="0"/>
              <a:t>Region 5</a:t>
            </a:r>
            <a:endParaRPr lang="en-US"/>
          </a:p>
        </p:txBody>
      </p:sp>
    </p:spTree>
    <p:extLst>
      <p:ext uri="{BB962C8B-B14F-4D97-AF65-F5344CB8AC3E}">
        <p14:creationId xmlns:p14="http://schemas.microsoft.com/office/powerpoint/2010/main" val="194513418"/>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68244" indent="-168244">
              <a:buFont typeface="Arial" pitchFamily="34" charset="0"/>
              <a:buChar char="•"/>
            </a:pPr>
            <a:r>
              <a:rPr lang="en-US" dirty="0" smtClean="0"/>
              <a:t>The Wallace Foundation competencies were instrumental in helping to forge the domain level of the Principal Effectiveness Instrument.  </a:t>
            </a:r>
            <a:endParaRPr lang="en-US" dirty="0"/>
          </a:p>
        </p:txBody>
      </p:sp>
      <p:sp>
        <p:nvSpPr>
          <p:cNvPr id="5" name="Slide Number Placeholder 4"/>
          <p:cNvSpPr>
            <a:spLocks noGrp="1"/>
          </p:cNvSpPr>
          <p:nvPr>
            <p:ph type="sldNum" sz="quarter" idx="11"/>
          </p:nvPr>
        </p:nvSpPr>
        <p:spPr/>
        <p:txBody>
          <a:bodyPr/>
          <a:lstStyle/>
          <a:p>
            <a:pPr>
              <a:defRPr/>
            </a:pPr>
            <a:fld id="{9BC96B64-954D-4C90-AD4D-BC7CF4F1DC2F}" type="slidenum">
              <a:rPr lang="en-US" smtClean="0"/>
              <a:pPr>
                <a:defRPr/>
              </a:pPr>
              <a:t>35</a:t>
            </a:fld>
            <a:endParaRPr lang="en-US" dirty="0"/>
          </a:p>
        </p:txBody>
      </p:sp>
      <p:sp>
        <p:nvSpPr>
          <p:cNvPr id="4" name="Date Placeholder 3"/>
          <p:cNvSpPr>
            <a:spLocks noGrp="1"/>
          </p:cNvSpPr>
          <p:nvPr>
            <p:ph type="dt" idx="12"/>
          </p:nvPr>
        </p:nvSpPr>
        <p:spPr/>
        <p:txBody>
          <a:bodyPr/>
          <a:lstStyle/>
          <a:p>
            <a:fld id="{F843EB58-F2DC-429E-AF32-374B47B867A7}" type="datetime1">
              <a:rPr lang="en-US" smtClean="0"/>
              <a:t>11/28/12</a:t>
            </a:fld>
            <a:endParaRPr lang="en-US"/>
          </a:p>
        </p:txBody>
      </p:sp>
      <p:sp>
        <p:nvSpPr>
          <p:cNvPr id="6" name="Footer Placeholder 5"/>
          <p:cNvSpPr>
            <a:spLocks noGrp="1"/>
          </p:cNvSpPr>
          <p:nvPr>
            <p:ph type="ftr" sz="quarter" idx="13"/>
          </p:nvPr>
        </p:nvSpPr>
        <p:spPr/>
        <p:txBody>
          <a:bodyPr/>
          <a:lstStyle/>
          <a:p>
            <a:r>
              <a:rPr lang="en-US" smtClean="0"/>
              <a:t>Region 5</a:t>
            </a:r>
            <a:endParaRPr lang="en-US"/>
          </a:p>
        </p:txBody>
      </p:sp>
    </p:spTree>
    <p:extLst>
      <p:ext uri="{BB962C8B-B14F-4D97-AF65-F5344CB8AC3E}">
        <p14:creationId xmlns:p14="http://schemas.microsoft.com/office/powerpoint/2010/main" val="1165953718"/>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68244" indent="-168244">
              <a:buFont typeface="Arial" pitchFamily="34" charset="0"/>
              <a:buChar char="•"/>
            </a:pPr>
            <a:r>
              <a:rPr lang="en-US" dirty="0" smtClean="0"/>
              <a:t>States and districts considering teacher effectiveness acknowledge the challenge of defining a formula that considers good teachers in highly performing schools moving to poorly performing schools.  The same contextual setting concerns also apply to principals.</a:t>
            </a:r>
          </a:p>
          <a:p>
            <a:pPr marL="168244" indent="-168244">
              <a:buFont typeface="Arial" pitchFamily="34" charset="0"/>
              <a:buChar char="•"/>
            </a:pPr>
            <a:r>
              <a:rPr lang="en-US" dirty="0" smtClean="0"/>
              <a:t>Ideally we would love to have a longitudinal study of a principal’s length of service as related to student achievement.  Other questions that would be interesting to consider include the impact of principals completing the requirements of PIL on principal longevity.  In both cases funding limitations prohibit the completion of such studies.  </a:t>
            </a:r>
            <a:endParaRPr lang="en-US" dirty="0"/>
          </a:p>
        </p:txBody>
      </p:sp>
      <p:sp>
        <p:nvSpPr>
          <p:cNvPr id="5" name="Slide Number Placeholder 4"/>
          <p:cNvSpPr>
            <a:spLocks noGrp="1"/>
          </p:cNvSpPr>
          <p:nvPr>
            <p:ph type="sldNum" sz="quarter" idx="11"/>
          </p:nvPr>
        </p:nvSpPr>
        <p:spPr/>
        <p:txBody>
          <a:bodyPr/>
          <a:lstStyle/>
          <a:p>
            <a:pPr>
              <a:defRPr/>
            </a:pPr>
            <a:fld id="{9BC96B64-954D-4C90-AD4D-BC7CF4F1DC2F}" type="slidenum">
              <a:rPr lang="en-US" smtClean="0"/>
              <a:pPr>
                <a:defRPr/>
              </a:pPr>
              <a:t>36</a:t>
            </a:fld>
            <a:endParaRPr lang="en-US" dirty="0"/>
          </a:p>
        </p:txBody>
      </p:sp>
      <p:sp>
        <p:nvSpPr>
          <p:cNvPr id="4" name="Date Placeholder 3"/>
          <p:cNvSpPr>
            <a:spLocks noGrp="1"/>
          </p:cNvSpPr>
          <p:nvPr>
            <p:ph type="dt" idx="12"/>
          </p:nvPr>
        </p:nvSpPr>
        <p:spPr/>
        <p:txBody>
          <a:bodyPr/>
          <a:lstStyle/>
          <a:p>
            <a:fld id="{6EBD4A74-7CA5-4DBE-9A20-68919F92DBFB}" type="datetime1">
              <a:rPr lang="en-US" smtClean="0"/>
              <a:t>11/28/12</a:t>
            </a:fld>
            <a:endParaRPr lang="en-US"/>
          </a:p>
        </p:txBody>
      </p:sp>
      <p:sp>
        <p:nvSpPr>
          <p:cNvPr id="6" name="Footer Placeholder 5"/>
          <p:cNvSpPr>
            <a:spLocks noGrp="1"/>
          </p:cNvSpPr>
          <p:nvPr>
            <p:ph type="ftr" sz="quarter" idx="13"/>
          </p:nvPr>
        </p:nvSpPr>
        <p:spPr/>
        <p:txBody>
          <a:bodyPr/>
          <a:lstStyle/>
          <a:p>
            <a:r>
              <a:rPr lang="en-US" smtClean="0"/>
              <a:t>Region 5</a:t>
            </a:r>
            <a:endParaRPr lang="en-US"/>
          </a:p>
        </p:txBody>
      </p:sp>
    </p:spTree>
    <p:extLst>
      <p:ext uri="{BB962C8B-B14F-4D97-AF65-F5344CB8AC3E}">
        <p14:creationId xmlns:p14="http://schemas.microsoft.com/office/powerpoint/2010/main" val="863796364"/>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If we take</a:t>
            </a:r>
            <a:r>
              <a:rPr lang="en-US" baseline="0" dirty="0" smtClean="0"/>
              <a:t> a look at the characteristics you listed on chart paper around the room, and consider the two studies we just discussed, you can begin to see the connections to the domains of the principal effectiveness rubric.</a:t>
            </a:r>
          </a:p>
          <a:p>
            <a:endParaRPr lang="en-US" dirty="0" smtClean="0"/>
          </a:p>
          <a:p>
            <a:r>
              <a:rPr lang="en-US" dirty="0" smtClean="0"/>
              <a:t>There are 4 domains</a:t>
            </a:r>
            <a:r>
              <a:rPr lang="en-US" baseline="0" dirty="0" smtClean="0"/>
              <a:t> and</a:t>
            </a:r>
            <a:r>
              <a:rPr lang="en-US" dirty="0" smtClean="0"/>
              <a:t> 19 components on the principal effectiveness rubric.</a:t>
            </a:r>
          </a:p>
          <a:p>
            <a:endParaRPr lang="en-US" dirty="0" smtClean="0"/>
          </a:p>
          <a:p>
            <a:r>
              <a:rPr lang="en-US" u="sng" dirty="0" smtClean="0"/>
              <a:t>Optional Activity:</a:t>
            </a:r>
          </a:p>
          <a:p>
            <a:r>
              <a:rPr lang="en-US" dirty="0" smtClean="0"/>
              <a:t>Have participants go back and assign one of the four domains to each of the</a:t>
            </a:r>
            <a:r>
              <a:rPr lang="en-US" baseline="0" dirty="0" smtClean="0"/>
              <a:t> five characteristics they listed on page 2 of their training packet.</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FD5CC5A1-9953-48B2-8C5F-168D5168AC1E}" type="slidenum">
              <a:rPr lang="en-US" smtClean="0"/>
              <a:t>37</a:t>
            </a:fld>
            <a:endParaRPr lang="en-US"/>
          </a:p>
        </p:txBody>
      </p:sp>
      <p:sp>
        <p:nvSpPr>
          <p:cNvPr id="5" name="Date Placeholder 4"/>
          <p:cNvSpPr>
            <a:spLocks noGrp="1"/>
          </p:cNvSpPr>
          <p:nvPr>
            <p:ph type="dt" idx="11"/>
          </p:nvPr>
        </p:nvSpPr>
        <p:spPr/>
        <p:txBody>
          <a:bodyPr/>
          <a:lstStyle/>
          <a:p>
            <a:fld id="{22C8DFFB-3D84-41E5-953B-3A8DAB09AA16}" type="datetime1">
              <a:rPr lang="en-US" smtClean="0"/>
              <a:t>11/28/12</a:t>
            </a:fld>
            <a:endParaRPr lang="en-US"/>
          </a:p>
        </p:txBody>
      </p:sp>
      <p:sp>
        <p:nvSpPr>
          <p:cNvPr id="6" name="Footer Placeholder 5"/>
          <p:cNvSpPr>
            <a:spLocks noGrp="1"/>
          </p:cNvSpPr>
          <p:nvPr>
            <p:ph type="ftr" sz="quarter" idx="12"/>
          </p:nvPr>
        </p:nvSpPr>
        <p:spPr/>
        <p:txBody>
          <a:bodyPr/>
          <a:lstStyle/>
          <a:p>
            <a:r>
              <a:rPr lang="en-US" smtClean="0"/>
              <a:t>Region 5</a:t>
            </a:r>
            <a:endParaRPr lang="en-US"/>
          </a:p>
        </p:txBody>
      </p:sp>
    </p:spTree>
    <p:extLst>
      <p:ext uri="{BB962C8B-B14F-4D97-AF65-F5344CB8AC3E}">
        <p14:creationId xmlns:p14="http://schemas.microsoft.com/office/powerpoint/2010/main" val="1901947888"/>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Participants</a:t>
            </a:r>
            <a:r>
              <a:rPr lang="en-US" baseline="0" dirty="0" smtClean="0"/>
              <a:t> are first asked to determine if each of these statements is evidence or opinion.</a:t>
            </a:r>
          </a:p>
          <a:p>
            <a:endParaRPr lang="en-US" baseline="0" dirty="0" smtClean="0"/>
          </a:p>
          <a:p>
            <a:pPr marL="228600" indent="-228600">
              <a:buAutoNum type="arabicPeriod"/>
            </a:pPr>
            <a:r>
              <a:rPr lang="en-US" baseline="0" dirty="0" smtClean="0"/>
              <a:t>Opinion</a:t>
            </a:r>
          </a:p>
          <a:p>
            <a:pPr marL="228600" indent="-228600">
              <a:buAutoNum type="arabicPeriod"/>
            </a:pPr>
            <a:r>
              <a:rPr lang="en-US" baseline="0" dirty="0" smtClean="0"/>
              <a:t>Evidence</a:t>
            </a:r>
          </a:p>
          <a:p>
            <a:pPr marL="228600" indent="-228600">
              <a:buAutoNum type="arabicPeriod"/>
            </a:pPr>
            <a:r>
              <a:rPr lang="en-US" baseline="0" dirty="0" smtClean="0"/>
              <a:t>Evidence</a:t>
            </a:r>
          </a:p>
          <a:p>
            <a:pPr marL="228600" indent="-228600">
              <a:buAutoNum type="arabicPeriod"/>
            </a:pPr>
            <a:r>
              <a:rPr lang="en-US" baseline="0" dirty="0" smtClean="0"/>
              <a:t>Opinion</a:t>
            </a:r>
          </a:p>
          <a:p>
            <a:pPr marL="228600" indent="-228600">
              <a:buAutoNum type="arabicPeriod"/>
            </a:pPr>
            <a:r>
              <a:rPr lang="en-US" baseline="0" dirty="0" smtClean="0"/>
              <a:t>Evidence</a:t>
            </a:r>
          </a:p>
          <a:p>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Not</a:t>
            </a:r>
            <a:r>
              <a:rPr lang="en-US" baseline="0" dirty="0" smtClean="0"/>
              <a:t>e about #5:  Principal Sally is quoted in this example.  Scripting is one form of evidence collection, and it affords supervisors with the opportunity to ask for more evidence and/or artifacts to support the statements made.  Principal Sally may also be able to provide artifacts supporting her statement:  (e.g., Meeting agendas and minutes from Act 48 committee and PD professional learning community indicate teacher involvement in planning professional development.)</a:t>
            </a:r>
            <a:endParaRPr lang="en-US" dirty="0" smtClean="0"/>
          </a:p>
          <a:p>
            <a:endParaRPr lang="en-US" dirty="0" smtClean="0"/>
          </a:p>
          <a:p>
            <a:endParaRPr lang="en-US" dirty="0"/>
          </a:p>
        </p:txBody>
      </p:sp>
      <p:sp>
        <p:nvSpPr>
          <p:cNvPr id="4" name="Date Placeholder 3"/>
          <p:cNvSpPr>
            <a:spLocks noGrp="1"/>
          </p:cNvSpPr>
          <p:nvPr>
            <p:ph type="dt" idx="10"/>
          </p:nvPr>
        </p:nvSpPr>
        <p:spPr/>
        <p:txBody>
          <a:bodyPr/>
          <a:lstStyle/>
          <a:p>
            <a:fld id="{47E54280-FCA0-43B5-BBB5-1C2D4B5730E5}" type="datetime1">
              <a:rPr lang="en-US" smtClean="0"/>
              <a:t>11/28/12</a:t>
            </a:fld>
            <a:endParaRPr lang="en-US"/>
          </a:p>
        </p:txBody>
      </p:sp>
      <p:sp>
        <p:nvSpPr>
          <p:cNvPr id="5" name="Footer Placeholder 4"/>
          <p:cNvSpPr>
            <a:spLocks noGrp="1"/>
          </p:cNvSpPr>
          <p:nvPr>
            <p:ph type="ftr" sz="quarter" idx="11"/>
          </p:nvPr>
        </p:nvSpPr>
        <p:spPr/>
        <p:txBody>
          <a:bodyPr/>
          <a:lstStyle/>
          <a:p>
            <a:r>
              <a:rPr lang="en-US" smtClean="0"/>
              <a:t>Region 5</a:t>
            </a:r>
            <a:endParaRPr lang="en-US"/>
          </a:p>
        </p:txBody>
      </p:sp>
      <p:sp>
        <p:nvSpPr>
          <p:cNvPr id="6" name="Slide Number Placeholder 5"/>
          <p:cNvSpPr>
            <a:spLocks noGrp="1"/>
          </p:cNvSpPr>
          <p:nvPr>
            <p:ph type="sldNum" sz="quarter" idx="12"/>
          </p:nvPr>
        </p:nvSpPr>
        <p:spPr/>
        <p:txBody>
          <a:bodyPr/>
          <a:lstStyle/>
          <a:p>
            <a:fld id="{A6B33511-2C9B-4030-8E85-37CFFE72358F}" type="slidenum">
              <a:rPr lang="en-US" smtClean="0"/>
              <a:t>38</a:t>
            </a:fld>
            <a:endParaRPr lang="en-US"/>
          </a:p>
        </p:txBody>
      </p:sp>
    </p:spTree>
    <p:extLst>
      <p:ext uri="{BB962C8B-B14F-4D97-AF65-F5344CB8AC3E}">
        <p14:creationId xmlns:p14="http://schemas.microsoft.com/office/powerpoint/2010/main" val="236693244"/>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One person at each table take a domain and complete</a:t>
            </a:r>
            <a:r>
              <a:rPr lang="en-US" baseline="0" dirty="0" smtClean="0"/>
              <a:t> the chart independently</a:t>
            </a:r>
          </a:p>
          <a:p>
            <a:endParaRPr lang="en-US" baseline="0" dirty="0" smtClean="0"/>
          </a:p>
          <a:p>
            <a:r>
              <a:rPr lang="en-US" baseline="0" dirty="0" smtClean="0"/>
              <a:t>Domains then meet up for comparison session</a:t>
            </a:r>
          </a:p>
          <a:p>
            <a:endParaRPr lang="en-US" baseline="0" dirty="0" smtClean="0"/>
          </a:p>
          <a:p>
            <a:r>
              <a:rPr lang="en-US" baseline="0" dirty="0" smtClean="0"/>
              <a:t>Closure: Groups conduct “Rounds” – Domain Resident Expert Leads the conversation as the groups rotate through the 4 domains discussing the charts.</a:t>
            </a:r>
            <a:endParaRPr lang="en-US" baseline="0" dirty="0" smtClean="0"/>
          </a:p>
          <a:p>
            <a:endParaRPr lang="en-US" baseline="0" dirty="0" smtClean="0"/>
          </a:p>
          <a:p>
            <a:endParaRPr lang="en-US" dirty="0"/>
          </a:p>
        </p:txBody>
      </p:sp>
      <p:sp>
        <p:nvSpPr>
          <p:cNvPr id="4" name="Date Placeholder 3"/>
          <p:cNvSpPr>
            <a:spLocks noGrp="1"/>
          </p:cNvSpPr>
          <p:nvPr>
            <p:ph type="dt" idx="10"/>
          </p:nvPr>
        </p:nvSpPr>
        <p:spPr/>
        <p:txBody>
          <a:bodyPr/>
          <a:lstStyle/>
          <a:p>
            <a:fld id="{C452314D-2140-414F-AF46-90E8D89E4395}" type="datetime1">
              <a:rPr lang="en-US" smtClean="0"/>
              <a:t>11/28/12</a:t>
            </a:fld>
            <a:endParaRPr lang="en-US"/>
          </a:p>
        </p:txBody>
      </p:sp>
      <p:sp>
        <p:nvSpPr>
          <p:cNvPr id="5" name="Footer Placeholder 4"/>
          <p:cNvSpPr>
            <a:spLocks noGrp="1"/>
          </p:cNvSpPr>
          <p:nvPr>
            <p:ph type="ftr" sz="quarter" idx="11"/>
          </p:nvPr>
        </p:nvSpPr>
        <p:spPr/>
        <p:txBody>
          <a:bodyPr/>
          <a:lstStyle/>
          <a:p>
            <a:r>
              <a:rPr lang="en-US" smtClean="0"/>
              <a:t>Region 5</a:t>
            </a:r>
            <a:endParaRPr lang="en-US"/>
          </a:p>
        </p:txBody>
      </p:sp>
      <p:sp>
        <p:nvSpPr>
          <p:cNvPr id="6" name="Slide Number Placeholder 5"/>
          <p:cNvSpPr>
            <a:spLocks noGrp="1"/>
          </p:cNvSpPr>
          <p:nvPr>
            <p:ph type="sldNum" sz="quarter" idx="12"/>
          </p:nvPr>
        </p:nvSpPr>
        <p:spPr/>
        <p:txBody>
          <a:bodyPr/>
          <a:lstStyle/>
          <a:p>
            <a:fld id="{A6B33511-2C9B-4030-8E85-37CFFE72358F}" type="slidenum">
              <a:rPr lang="en-US" smtClean="0"/>
              <a:t>39</a:t>
            </a:fld>
            <a:endParaRPr lang="en-US"/>
          </a:p>
        </p:txBody>
      </p:sp>
    </p:spTree>
    <p:extLst>
      <p:ext uri="{BB962C8B-B14F-4D97-AF65-F5344CB8AC3E}">
        <p14:creationId xmlns:p14="http://schemas.microsoft.com/office/powerpoint/2010/main" val="67502480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Date Placeholder 3"/>
          <p:cNvSpPr>
            <a:spLocks noGrp="1"/>
          </p:cNvSpPr>
          <p:nvPr>
            <p:ph type="dt" idx="10"/>
          </p:nvPr>
        </p:nvSpPr>
        <p:spPr/>
        <p:txBody>
          <a:bodyPr/>
          <a:lstStyle/>
          <a:p>
            <a:fld id="{9CE6425A-342E-4F9D-A79F-32B71754F471}" type="datetime1">
              <a:rPr lang="en-US" smtClean="0"/>
              <a:t>11/28/12</a:t>
            </a:fld>
            <a:endParaRPr lang="en-US"/>
          </a:p>
        </p:txBody>
      </p:sp>
      <p:sp>
        <p:nvSpPr>
          <p:cNvPr id="5" name="Footer Placeholder 4"/>
          <p:cNvSpPr>
            <a:spLocks noGrp="1"/>
          </p:cNvSpPr>
          <p:nvPr>
            <p:ph type="ftr" sz="quarter" idx="11"/>
          </p:nvPr>
        </p:nvSpPr>
        <p:spPr/>
        <p:txBody>
          <a:bodyPr/>
          <a:lstStyle/>
          <a:p>
            <a:r>
              <a:rPr lang="en-US" smtClean="0"/>
              <a:t>Region 5</a:t>
            </a:r>
            <a:endParaRPr lang="en-US"/>
          </a:p>
        </p:txBody>
      </p:sp>
      <p:sp>
        <p:nvSpPr>
          <p:cNvPr id="6" name="Slide Number Placeholder 5"/>
          <p:cNvSpPr>
            <a:spLocks noGrp="1"/>
          </p:cNvSpPr>
          <p:nvPr>
            <p:ph type="sldNum" sz="quarter" idx="12"/>
          </p:nvPr>
        </p:nvSpPr>
        <p:spPr/>
        <p:txBody>
          <a:bodyPr/>
          <a:lstStyle/>
          <a:p>
            <a:fld id="{A6B33511-2C9B-4030-8E85-37CFFE72358F}" type="slidenum">
              <a:rPr lang="en-US" smtClean="0"/>
              <a:t>4</a:t>
            </a:fld>
            <a:endParaRPr lang="en-US"/>
          </a:p>
        </p:txBody>
      </p:sp>
    </p:spTree>
    <p:extLst>
      <p:ext uri="{BB962C8B-B14F-4D97-AF65-F5344CB8AC3E}">
        <p14:creationId xmlns:p14="http://schemas.microsoft.com/office/powerpoint/2010/main" val="132479890"/>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principal effectiveness</a:t>
            </a:r>
            <a:r>
              <a:rPr lang="en-US" baseline="0" dirty="0" smtClean="0"/>
              <a:t> framework is located on the back cover of your binder.  As part of Phase II, you have the opportunity to make adjustments to or develop a system that will facilitate collaboration, assessment based on evidence, and feedback which all promote principal growth.</a:t>
            </a:r>
          </a:p>
          <a:p>
            <a:endParaRPr lang="en-US" baseline="0" dirty="0" smtClean="0"/>
          </a:p>
          <a:p>
            <a:r>
              <a:rPr lang="en-US" baseline="0" dirty="0" smtClean="0"/>
              <a:t> </a:t>
            </a:r>
            <a:endParaRPr lang="en-US" dirty="0"/>
          </a:p>
        </p:txBody>
      </p:sp>
      <p:sp>
        <p:nvSpPr>
          <p:cNvPr id="4" name="Slide Number Placeholder 3"/>
          <p:cNvSpPr>
            <a:spLocks noGrp="1"/>
          </p:cNvSpPr>
          <p:nvPr>
            <p:ph type="sldNum" sz="quarter" idx="10"/>
          </p:nvPr>
        </p:nvSpPr>
        <p:spPr/>
        <p:txBody>
          <a:bodyPr/>
          <a:lstStyle/>
          <a:p>
            <a:fld id="{FD5CC5A1-9953-48B2-8C5F-168D5168AC1E}" type="slidenum">
              <a:rPr lang="en-US" smtClean="0"/>
              <a:t>40</a:t>
            </a:fld>
            <a:endParaRPr lang="en-US"/>
          </a:p>
        </p:txBody>
      </p:sp>
      <p:sp>
        <p:nvSpPr>
          <p:cNvPr id="5" name="Date Placeholder 4"/>
          <p:cNvSpPr>
            <a:spLocks noGrp="1"/>
          </p:cNvSpPr>
          <p:nvPr>
            <p:ph type="dt" idx="11"/>
          </p:nvPr>
        </p:nvSpPr>
        <p:spPr/>
        <p:txBody>
          <a:bodyPr/>
          <a:lstStyle/>
          <a:p>
            <a:fld id="{67EBEC19-5C40-45C7-A903-B88389841CD0}" type="datetime1">
              <a:rPr lang="en-US" smtClean="0"/>
              <a:t>11/28/12</a:t>
            </a:fld>
            <a:endParaRPr lang="en-US"/>
          </a:p>
        </p:txBody>
      </p:sp>
      <p:sp>
        <p:nvSpPr>
          <p:cNvPr id="6" name="Footer Placeholder 5"/>
          <p:cNvSpPr>
            <a:spLocks noGrp="1"/>
          </p:cNvSpPr>
          <p:nvPr>
            <p:ph type="ftr" sz="quarter" idx="12"/>
          </p:nvPr>
        </p:nvSpPr>
        <p:spPr/>
        <p:txBody>
          <a:bodyPr/>
          <a:lstStyle/>
          <a:p>
            <a:r>
              <a:rPr lang="en-US" smtClean="0"/>
              <a:t>Region 5</a:t>
            </a:r>
            <a:endParaRPr lang="en-US"/>
          </a:p>
        </p:txBody>
      </p:sp>
    </p:spTree>
    <p:extLst>
      <p:ext uri="{BB962C8B-B14F-4D97-AF65-F5344CB8AC3E}">
        <p14:creationId xmlns:p14="http://schemas.microsoft.com/office/powerpoint/2010/main" val="1991181819"/>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8674"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smtClean="0"/>
          </a:p>
        </p:txBody>
      </p:sp>
      <p:sp>
        <p:nvSpPr>
          <p:cNvPr id="28675"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itchFamily="34" charset="0"/>
                <a:ea typeface="MS PGothic" pitchFamily="34" charset="-128"/>
              </a:defRPr>
            </a:lvl1pPr>
            <a:lvl2pPr marL="742950" indent="-285750">
              <a:defRPr>
                <a:solidFill>
                  <a:schemeClr val="tx1"/>
                </a:solidFill>
                <a:latin typeface="Calibri" pitchFamily="34" charset="0"/>
                <a:ea typeface="MS PGothic" pitchFamily="34" charset="-128"/>
              </a:defRPr>
            </a:lvl2pPr>
            <a:lvl3pPr marL="1143000" indent="-228600">
              <a:defRPr>
                <a:solidFill>
                  <a:schemeClr val="tx1"/>
                </a:solidFill>
                <a:latin typeface="Calibri" pitchFamily="34" charset="0"/>
                <a:ea typeface="MS PGothic" pitchFamily="34" charset="-128"/>
              </a:defRPr>
            </a:lvl3pPr>
            <a:lvl4pPr marL="1600200" indent="-228600">
              <a:defRPr>
                <a:solidFill>
                  <a:schemeClr val="tx1"/>
                </a:solidFill>
                <a:latin typeface="Calibri" pitchFamily="34" charset="0"/>
                <a:ea typeface="MS PGothic" pitchFamily="34" charset="-128"/>
              </a:defRPr>
            </a:lvl4pPr>
            <a:lvl5pPr marL="2057400" indent="-228600">
              <a:defRPr>
                <a:solidFill>
                  <a:schemeClr val="tx1"/>
                </a:solidFill>
                <a:latin typeface="Calibri" pitchFamily="34" charset="0"/>
                <a:ea typeface="MS PGothic" pitchFamily="34" charset="-128"/>
              </a:defRPr>
            </a:lvl5pPr>
            <a:lvl6pPr marL="2514600" indent="-228600" fontAlgn="base">
              <a:spcBef>
                <a:spcPct val="0"/>
              </a:spcBef>
              <a:spcAft>
                <a:spcPct val="0"/>
              </a:spcAft>
              <a:defRPr>
                <a:solidFill>
                  <a:schemeClr val="tx1"/>
                </a:solidFill>
                <a:latin typeface="Calibri" pitchFamily="34" charset="0"/>
                <a:ea typeface="MS PGothic" pitchFamily="34" charset="-128"/>
              </a:defRPr>
            </a:lvl6pPr>
            <a:lvl7pPr marL="2971800" indent="-228600" fontAlgn="base">
              <a:spcBef>
                <a:spcPct val="0"/>
              </a:spcBef>
              <a:spcAft>
                <a:spcPct val="0"/>
              </a:spcAft>
              <a:defRPr>
                <a:solidFill>
                  <a:schemeClr val="tx1"/>
                </a:solidFill>
                <a:latin typeface="Calibri" pitchFamily="34" charset="0"/>
                <a:ea typeface="MS PGothic" pitchFamily="34" charset="-128"/>
              </a:defRPr>
            </a:lvl7pPr>
            <a:lvl8pPr marL="3429000" indent="-228600" fontAlgn="base">
              <a:spcBef>
                <a:spcPct val="0"/>
              </a:spcBef>
              <a:spcAft>
                <a:spcPct val="0"/>
              </a:spcAft>
              <a:defRPr>
                <a:solidFill>
                  <a:schemeClr val="tx1"/>
                </a:solidFill>
                <a:latin typeface="Calibri" pitchFamily="34" charset="0"/>
                <a:ea typeface="MS PGothic" pitchFamily="34" charset="-128"/>
              </a:defRPr>
            </a:lvl8pPr>
            <a:lvl9pPr marL="3886200" indent="-228600" fontAlgn="base">
              <a:spcBef>
                <a:spcPct val="0"/>
              </a:spcBef>
              <a:spcAft>
                <a:spcPct val="0"/>
              </a:spcAft>
              <a:defRPr>
                <a:solidFill>
                  <a:schemeClr val="tx1"/>
                </a:solidFill>
                <a:latin typeface="Calibri" pitchFamily="34" charset="0"/>
                <a:ea typeface="MS PGothic" pitchFamily="34" charset="-128"/>
              </a:defRPr>
            </a:lvl9pPr>
          </a:lstStyle>
          <a:p>
            <a:fld id="{C2C50C28-8311-436D-B7E2-C37BB2F7AC6D}" type="slidenum">
              <a:rPr lang="en-US"/>
              <a:pPr/>
              <a:t>41</a:t>
            </a:fld>
            <a:endParaRPr lang="en-US"/>
          </a:p>
        </p:txBody>
      </p:sp>
      <p:sp>
        <p:nvSpPr>
          <p:cNvPr id="2" name="Date Placeholder 1"/>
          <p:cNvSpPr>
            <a:spLocks noGrp="1"/>
          </p:cNvSpPr>
          <p:nvPr>
            <p:ph type="dt" idx="10"/>
          </p:nvPr>
        </p:nvSpPr>
        <p:spPr/>
        <p:txBody>
          <a:bodyPr/>
          <a:lstStyle/>
          <a:p>
            <a:fld id="{1816D652-4DD4-4F3D-A4AB-21597DB86DFB}" type="datetime1">
              <a:rPr lang="en-US" smtClean="0"/>
              <a:t>11/28/12</a:t>
            </a:fld>
            <a:endParaRPr lang="en-US"/>
          </a:p>
        </p:txBody>
      </p:sp>
      <p:sp>
        <p:nvSpPr>
          <p:cNvPr id="3" name="Footer Placeholder 2"/>
          <p:cNvSpPr>
            <a:spLocks noGrp="1"/>
          </p:cNvSpPr>
          <p:nvPr>
            <p:ph type="ftr" sz="quarter" idx="11"/>
          </p:nvPr>
        </p:nvSpPr>
        <p:spPr/>
        <p:txBody>
          <a:bodyPr/>
          <a:lstStyle/>
          <a:p>
            <a:r>
              <a:rPr lang="en-US" smtClean="0"/>
              <a:t>Region 5</a:t>
            </a:r>
            <a:endParaRPr lang="en-US"/>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Bring connections</a:t>
            </a:r>
            <a:r>
              <a:rPr lang="en-US" baseline="0" dirty="0" smtClean="0"/>
              <a:t> activity to closure with this slide pointing out additional connections that may not have been previously mentioned.</a:t>
            </a:r>
          </a:p>
          <a:p>
            <a:endParaRPr lang="en-US" baseline="0" dirty="0" smtClean="0"/>
          </a:p>
          <a:p>
            <a:r>
              <a:rPr lang="en-US" baseline="0" dirty="0" smtClean="0"/>
              <a:t>Ask participants to turn to page 7 in their Supervisor Training Materials. Participants should discuss the following prompts on the handout:</a:t>
            </a:r>
          </a:p>
          <a:p>
            <a:endParaRPr lang="en-US" baseline="0" dirty="0" smtClean="0"/>
          </a:p>
          <a:p>
            <a:pPr marL="171450" lvl="0" indent="-171450">
              <a:buFont typeface="Arial" pitchFamily="34" charset="0"/>
              <a:buChar char="•"/>
            </a:pPr>
            <a:r>
              <a:rPr lang="en-US" sz="1200" kern="1200" dirty="0" smtClean="0">
                <a:solidFill>
                  <a:schemeClr val="tx1"/>
                </a:solidFill>
                <a:effectLst/>
                <a:latin typeface="+mn-lt"/>
                <a:ea typeface="+mn-ea"/>
                <a:cs typeface="+mn-cs"/>
              </a:rPr>
              <a:t>How and in what way could you harness the effectiveness instruments to improve learning in your school or district?  </a:t>
            </a:r>
          </a:p>
          <a:p>
            <a:pPr marL="171450" lvl="0" indent="-171450">
              <a:buFont typeface="Arial" pitchFamily="34" charset="0"/>
              <a:buChar char="•"/>
            </a:pPr>
            <a:r>
              <a:rPr lang="en-US" sz="1200" kern="1200" dirty="0" smtClean="0">
                <a:solidFill>
                  <a:schemeClr val="tx1"/>
                </a:solidFill>
                <a:effectLst/>
                <a:latin typeface="+mn-lt"/>
                <a:ea typeface="+mn-ea"/>
                <a:cs typeface="+mn-cs"/>
              </a:rPr>
              <a:t>What connections can you make between school improvement initiatives in your context and the instruments?   </a:t>
            </a:r>
          </a:p>
          <a:p>
            <a:pPr marL="171450" indent="-171450">
              <a:buFont typeface="Arial" pitchFamily="34" charset="0"/>
              <a:buChar char="•"/>
            </a:pPr>
            <a:r>
              <a:rPr lang="en-US" sz="1200" kern="1200" dirty="0" smtClean="0">
                <a:solidFill>
                  <a:schemeClr val="tx1"/>
                </a:solidFill>
                <a:effectLst/>
                <a:latin typeface="+mn-lt"/>
                <a:ea typeface="+mn-ea"/>
                <a:cs typeface="+mn-cs"/>
              </a:rPr>
              <a:t>How will knowing the connections help you communicate and lead school improvement efforts? </a:t>
            </a:r>
            <a:endParaRPr lang="en-US" baseline="0" dirty="0" smtClean="0"/>
          </a:p>
          <a:p>
            <a:endParaRPr lang="en-US" baseline="0" dirty="0" smtClean="0"/>
          </a:p>
        </p:txBody>
      </p:sp>
      <p:sp>
        <p:nvSpPr>
          <p:cNvPr id="4" name="Date Placeholder 3"/>
          <p:cNvSpPr>
            <a:spLocks noGrp="1"/>
          </p:cNvSpPr>
          <p:nvPr>
            <p:ph type="dt" idx="10"/>
          </p:nvPr>
        </p:nvSpPr>
        <p:spPr/>
        <p:txBody>
          <a:bodyPr/>
          <a:lstStyle/>
          <a:p>
            <a:fld id="{7C8CF38B-B7F7-4E37-9A66-9D40B774017F}" type="datetime1">
              <a:rPr lang="en-US" smtClean="0"/>
              <a:t>11/28/12</a:t>
            </a:fld>
            <a:endParaRPr lang="en-US"/>
          </a:p>
        </p:txBody>
      </p:sp>
      <p:sp>
        <p:nvSpPr>
          <p:cNvPr id="5" name="Footer Placeholder 4"/>
          <p:cNvSpPr>
            <a:spLocks noGrp="1"/>
          </p:cNvSpPr>
          <p:nvPr>
            <p:ph type="ftr" sz="quarter" idx="11"/>
          </p:nvPr>
        </p:nvSpPr>
        <p:spPr/>
        <p:txBody>
          <a:bodyPr/>
          <a:lstStyle/>
          <a:p>
            <a:r>
              <a:rPr lang="en-US" smtClean="0"/>
              <a:t>Region 5</a:t>
            </a:r>
            <a:endParaRPr lang="en-US"/>
          </a:p>
        </p:txBody>
      </p:sp>
      <p:sp>
        <p:nvSpPr>
          <p:cNvPr id="6" name="Slide Number Placeholder 5"/>
          <p:cNvSpPr>
            <a:spLocks noGrp="1"/>
          </p:cNvSpPr>
          <p:nvPr>
            <p:ph type="sldNum" sz="quarter" idx="12"/>
          </p:nvPr>
        </p:nvSpPr>
        <p:spPr/>
        <p:txBody>
          <a:bodyPr/>
          <a:lstStyle/>
          <a:p>
            <a:fld id="{A6B33511-2C9B-4030-8E85-37CFFE72358F}" type="slidenum">
              <a:rPr lang="en-US" smtClean="0"/>
              <a:t>42</a:t>
            </a:fld>
            <a:endParaRPr lang="en-US"/>
          </a:p>
        </p:txBody>
      </p:sp>
    </p:spTree>
    <p:extLst>
      <p:ext uri="{BB962C8B-B14F-4D97-AF65-F5344CB8AC3E}">
        <p14:creationId xmlns:p14="http://schemas.microsoft.com/office/powerpoint/2010/main" val="184205430"/>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t>The same way that we know individual students learn differently from one another, we also know that we can’t use a one size fits all approach with adults.  </a:t>
            </a:r>
          </a:p>
          <a:p>
            <a:endParaRPr lang="en-US" baseline="0" dirty="0" smtClean="0"/>
          </a:p>
        </p:txBody>
      </p:sp>
      <p:sp>
        <p:nvSpPr>
          <p:cNvPr id="4" name="Slide Number Placeholder 3"/>
          <p:cNvSpPr>
            <a:spLocks noGrp="1"/>
          </p:cNvSpPr>
          <p:nvPr>
            <p:ph type="sldNum" sz="quarter" idx="10"/>
          </p:nvPr>
        </p:nvSpPr>
        <p:spPr/>
        <p:txBody>
          <a:bodyPr/>
          <a:lstStyle/>
          <a:p>
            <a:fld id="{FD5CC5A1-9953-48B2-8C5F-168D5168AC1E}" type="slidenum">
              <a:rPr lang="en-US" smtClean="0"/>
              <a:t>43</a:t>
            </a:fld>
            <a:endParaRPr lang="en-US"/>
          </a:p>
        </p:txBody>
      </p:sp>
      <p:sp>
        <p:nvSpPr>
          <p:cNvPr id="5" name="Date Placeholder 4"/>
          <p:cNvSpPr>
            <a:spLocks noGrp="1"/>
          </p:cNvSpPr>
          <p:nvPr>
            <p:ph type="dt" idx="11"/>
          </p:nvPr>
        </p:nvSpPr>
        <p:spPr/>
        <p:txBody>
          <a:bodyPr/>
          <a:lstStyle/>
          <a:p>
            <a:fld id="{9311FA9B-873B-46EB-8053-0E76048C4B76}" type="datetime1">
              <a:rPr lang="en-US" smtClean="0"/>
              <a:t>11/28/12</a:t>
            </a:fld>
            <a:endParaRPr lang="en-US"/>
          </a:p>
        </p:txBody>
      </p:sp>
      <p:sp>
        <p:nvSpPr>
          <p:cNvPr id="6" name="Footer Placeholder 5"/>
          <p:cNvSpPr>
            <a:spLocks noGrp="1"/>
          </p:cNvSpPr>
          <p:nvPr>
            <p:ph type="ftr" sz="quarter" idx="12"/>
          </p:nvPr>
        </p:nvSpPr>
        <p:spPr/>
        <p:txBody>
          <a:bodyPr/>
          <a:lstStyle/>
          <a:p>
            <a:r>
              <a:rPr lang="en-US" smtClean="0"/>
              <a:t>Region 5</a:t>
            </a:r>
            <a:endParaRPr lang="en-US"/>
          </a:p>
        </p:txBody>
      </p:sp>
    </p:spTree>
    <p:extLst>
      <p:ext uri="{BB962C8B-B14F-4D97-AF65-F5344CB8AC3E}">
        <p14:creationId xmlns:p14="http://schemas.microsoft.com/office/powerpoint/2010/main" val="1272529631"/>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 PA’s teacher effectiveness process,</a:t>
            </a:r>
            <a:r>
              <a:rPr lang="en-US" baseline="0" dirty="0" smtClean="0"/>
              <a:t> </a:t>
            </a:r>
            <a:r>
              <a:rPr lang="en-US" dirty="0" smtClean="0"/>
              <a:t>PA</a:t>
            </a:r>
            <a:r>
              <a:rPr lang="en-US" baseline="0" dirty="0" smtClean="0"/>
              <a:t> recommends that novice teachers are observed more often than veteran teachers who have already proven themselves.  Also, teachers in a differentiated supervision model can set professional goals based on the rubric and work toward those goals.  </a:t>
            </a:r>
          </a:p>
          <a:p>
            <a:endParaRPr lang="en-US" baseline="0" dirty="0" smtClean="0"/>
          </a:p>
          <a:p>
            <a:r>
              <a:rPr lang="en-US" baseline="0" dirty="0" smtClean="0"/>
              <a:t>As we build the principal effectiveness system in PA, we must consider how differentiation can be used for principals.  What additional supports do new principals need in a principal effectiveness system?  How might districts differentiate the process based on building level data and goals?</a:t>
            </a:r>
            <a:endParaRPr lang="en-US" dirty="0"/>
          </a:p>
        </p:txBody>
      </p:sp>
      <p:sp>
        <p:nvSpPr>
          <p:cNvPr id="4" name="Date Placeholder 3"/>
          <p:cNvSpPr>
            <a:spLocks noGrp="1"/>
          </p:cNvSpPr>
          <p:nvPr>
            <p:ph type="dt" idx="10"/>
          </p:nvPr>
        </p:nvSpPr>
        <p:spPr/>
        <p:txBody>
          <a:bodyPr/>
          <a:lstStyle/>
          <a:p>
            <a:fld id="{08B762E9-C5BC-4597-9F2C-5A9B40298EA2}" type="datetime1">
              <a:rPr lang="en-US" smtClean="0"/>
              <a:t>11/28/12</a:t>
            </a:fld>
            <a:endParaRPr lang="en-US"/>
          </a:p>
        </p:txBody>
      </p:sp>
      <p:sp>
        <p:nvSpPr>
          <p:cNvPr id="5" name="Footer Placeholder 4"/>
          <p:cNvSpPr>
            <a:spLocks noGrp="1"/>
          </p:cNvSpPr>
          <p:nvPr>
            <p:ph type="ftr" sz="quarter" idx="11"/>
          </p:nvPr>
        </p:nvSpPr>
        <p:spPr/>
        <p:txBody>
          <a:bodyPr/>
          <a:lstStyle/>
          <a:p>
            <a:r>
              <a:rPr lang="en-US" smtClean="0"/>
              <a:t>Region 5</a:t>
            </a:r>
            <a:endParaRPr lang="en-US"/>
          </a:p>
        </p:txBody>
      </p:sp>
      <p:sp>
        <p:nvSpPr>
          <p:cNvPr id="6" name="Slide Number Placeholder 5"/>
          <p:cNvSpPr>
            <a:spLocks noGrp="1"/>
          </p:cNvSpPr>
          <p:nvPr>
            <p:ph type="sldNum" sz="quarter" idx="12"/>
          </p:nvPr>
        </p:nvSpPr>
        <p:spPr/>
        <p:txBody>
          <a:bodyPr/>
          <a:lstStyle/>
          <a:p>
            <a:fld id="{A6B33511-2C9B-4030-8E85-37CFFE72358F}" type="slidenum">
              <a:rPr lang="en-US" smtClean="0"/>
              <a:t>44</a:t>
            </a:fld>
            <a:endParaRPr lang="en-US"/>
          </a:p>
        </p:txBody>
      </p:sp>
    </p:spTree>
    <p:extLst>
      <p:ext uri="{BB962C8B-B14F-4D97-AF65-F5344CB8AC3E}">
        <p14:creationId xmlns:p14="http://schemas.microsoft.com/office/powerpoint/2010/main" val="1743596718"/>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t>When we think about developing state and district principal effectiveness systems, our primary focus is professional growth.</a:t>
            </a:r>
          </a:p>
        </p:txBody>
      </p:sp>
      <p:sp>
        <p:nvSpPr>
          <p:cNvPr id="4" name="Slide Number Placeholder 3"/>
          <p:cNvSpPr>
            <a:spLocks noGrp="1"/>
          </p:cNvSpPr>
          <p:nvPr>
            <p:ph type="sldNum" sz="quarter" idx="10"/>
          </p:nvPr>
        </p:nvSpPr>
        <p:spPr/>
        <p:txBody>
          <a:bodyPr/>
          <a:lstStyle/>
          <a:p>
            <a:fld id="{FD5CC5A1-9953-48B2-8C5F-168D5168AC1E}" type="slidenum">
              <a:rPr lang="en-US" smtClean="0"/>
              <a:t>45</a:t>
            </a:fld>
            <a:endParaRPr lang="en-US"/>
          </a:p>
        </p:txBody>
      </p:sp>
      <p:sp>
        <p:nvSpPr>
          <p:cNvPr id="5" name="Date Placeholder 4"/>
          <p:cNvSpPr>
            <a:spLocks noGrp="1"/>
          </p:cNvSpPr>
          <p:nvPr>
            <p:ph type="dt" idx="11"/>
          </p:nvPr>
        </p:nvSpPr>
        <p:spPr/>
        <p:txBody>
          <a:bodyPr/>
          <a:lstStyle/>
          <a:p>
            <a:fld id="{39DE60CF-59C7-4088-B20A-99998750C476}" type="datetime1">
              <a:rPr lang="en-US" smtClean="0"/>
              <a:t>11/28/12</a:t>
            </a:fld>
            <a:endParaRPr lang="en-US"/>
          </a:p>
        </p:txBody>
      </p:sp>
      <p:sp>
        <p:nvSpPr>
          <p:cNvPr id="6" name="Footer Placeholder 5"/>
          <p:cNvSpPr>
            <a:spLocks noGrp="1"/>
          </p:cNvSpPr>
          <p:nvPr>
            <p:ph type="ftr" sz="quarter" idx="12"/>
          </p:nvPr>
        </p:nvSpPr>
        <p:spPr/>
        <p:txBody>
          <a:bodyPr/>
          <a:lstStyle/>
          <a:p>
            <a:r>
              <a:rPr lang="en-US" smtClean="0"/>
              <a:t>Region 5</a:t>
            </a:r>
            <a:endParaRPr lang="en-US"/>
          </a:p>
        </p:txBody>
      </p:sp>
    </p:spTree>
    <p:extLst>
      <p:ext uri="{BB962C8B-B14F-4D97-AF65-F5344CB8AC3E}">
        <p14:creationId xmlns:p14="http://schemas.microsoft.com/office/powerpoint/2010/main" val="1272529631"/>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Date Placeholder 3"/>
          <p:cNvSpPr>
            <a:spLocks noGrp="1"/>
          </p:cNvSpPr>
          <p:nvPr>
            <p:ph type="dt" idx="10"/>
          </p:nvPr>
        </p:nvSpPr>
        <p:spPr/>
        <p:txBody>
          <a:bodyPr/>
          <a:lstStyle/>
          <a:p>
            <a:fld id="{1202A870-D173-4536-B334-37E7F42ACB50}" type="datetimeFigureOut">
              <a:rPr lang="en-US" smtClean="0"/>
              <a:t>11/28/12</a:t>
            </a:fld>
            <a:endParaRPr lang="en-US"/>
          </a:p>
        </p:txBody>
      </p:sp>
      <p:sp>
        <p:nvSpPr>
          <p:cNvPr id="5" name="Footer Placeholder 4"/>
          <p:cNvSpPr>
            <a:spLocks noGrp="1"/>
          </p:cNvSpPr>
          <p:nvPr>
            <p:ph type="ftr" sz="quarter" idx="11"/>
          </p:nvPr>
        </p:nvSpPr>
        <p:spPr/>
        <p:txBody>
          <a:bodyPr/>
          <a:lstStyle/>
          <a:p>
            <a:r>
              <a:rPr lang="en-US" smtClean="0"/>
              <a:t>Region 5</a:t>
            </a:r>
            <a:endParaRPr lang="en-US"/>
          </a:p>
        </p:txBody>
      </p:sp>
      <p:sp>
        <p:nvSpPr>
          <p:cNvPr id="6" name="Slide Number Placeholder 5"/>
          <p:cNvSpPr>
            <a:spLocks noGrp="1"/>
          </p:cNvSpPr>
          <p:nvPr>
            <p:ph type="sldNum" sz="quarter" idx="12"/>
          </p:nvPr>
        </p:nvSpPr>
        <p:spPr/>
        <p:txBody>
          <a:bodyPr/>
          <a:lstStyle/>
          <a:p>
            <a:fld id="{A6B33511-2C9B-4030-8E85-37CFFE72358F}" type="slidenum">
              <a:rPr lang="en-US" smtClean="0"/>
              <a:t>46</a:t>
            </a:fld>
            <a:endParaRPr lang="en-US"/>
          </a:p>
        </p:txBody>
      </p:sp>
    </p:spTree>
    <p:extLst>
      <p:ext uri="{BB962C8B-B14F-4D97-AF65-F5344CB8AC3E}">
        <p14:creationId xmlns:p14="http://schemas.microsoft.com/office/powerpoint/2010/main" val="3718225500"/>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318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r>
              <a:rPr lang="en-US" dirty="0" smtClean="0"/>
              <a:t>Here is the process</a:t>
            </a:r>
            <a:r>
              <a:rPr lang="en-US" baseline="0" dirty="0" smtClean="0"/>
              <a:t> for teacher effectiveness.  From today’s activities, as a table group build the ideal principal effectiveness model.  Use the sticky note tablets, markers and chart paper to illustrate your process.  Refer to your current process document from the morning, the research documents that you reviewed and your colleagues to complete the task.</a:t>
            </a:r>
            <a:endParaRPr lang="en-US" baseline="0" dirty="0" smtClean="0"/>
          </a:p>
          <a:p>
            <a:pPr eaLnBrk="1" hangingPunct="1"/>
            <a:endParaRPr lang="en-US" dirty="0" smtClean="0"/>
          </a:p>
        </p:txBody>
      </p:sp>
      <p:sp>
        <p:nvSpPr>
          <p:cNvPr id="9318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Gill Sans MT" pitchFamily="34" charset="0"/>
                <a:ea typeface="MS PGothic" pitchFamily="34" charset="-128"/>
              </a:defRPr>
            </a:lvl1pPr>
            <a:lvl2pPr marL="729057" indent="-280406" eaLnBrk="0" hangingPunct="0">
              <a:defRPr>
                <a:solidFill>
                  <a:schemeClr val="tx1"/>
                </a:solidFill>
                <a:latin typeface="Gill Sans MT" pitchFamily="34" charset="0"/>
                <a:ea typeface="MS PGothic" pitchFamily="34" charset="-128"/>
              </a:defRPr>
            </a:lvl2pPr>
            <a:lvl3pPr marL="1121626" indent="-224325" eaLnBrk="0" hangingPunct="0">
              <a:defRPr>
                <a:solidFill>
                  <a:schemeClr val="tx1"/>
                </a:solidFill>
                <a:latin typeface="Gill Sans MT" pitchFamily="34" charset="0"/>
                <a:ea typeface="MS PGothic" pitchFamily="34" charset="-128"/>
              </a:defRPr>
            </a:lvl3pPr>
            <a:lvl4pPr marL="1570276" indent="-224325" eaLnBrk="0" hangingPunct="0">
              <a:defRPr>
                <a:solidFill>
                  <a:schemeClr val="tx1"/>
                </a:solidFill>
                <a:latin typeface="Gill Sans MT" pitchFamily="34" charset="0"/>
                <a:ea typeface="MS PGothic" pitchFamily="34" charset="-128"/>
              </a:defRPr>
            </a:lvl4pPr>
            <a:lvl5pPr marL="2018927" indent="-224325" eaLnBrk="0" hangingPunct="0">
              <a:defRPr>
                <a:solidFill>
                  <a:schemeClr val="tx1"/>
                </a:solidFill>
                <a:latin typeface="Gill Sans MT" pitchFamily="34" charset="0"/>
                <a:ea typeface="MS PGothic" pitchFamily="34" charset="-128"/>
              </a:defRPr>
            </a:lvl5pPr>
            <a:lvl6pPr marL="2467577" indent="-224325" defTabSz="448650" eaLnBrk="0" fontAlgn="base" hangingPunct="0">
              <a:spcBef>
                <a:spcPct val="0"/>
              </a:spcBef>
              <a:spcAft>
                <a:spcPct val="0"/>
              </a:spcAft>
              <a:defRPr>
                <a:solidFill>
                  <a:schemeClr val="tx1"/>
                </a:solidFill>
                <a:latin typeface="Gill Sans MT" pitchFamily="34" charset="0"/>
                <a:ea typeface="MS PGothic" pitchFamily="34" charset="-128"/>
              </a:defRPr>
            </a:lvl6pPr>
            <a:lvl7pPr marL="2916227" indent="-224325" defTabSz="448650" eaLnBrk="0" fontAlgn="base" hangingPunct="0">
              <a:spcBef>
                <a:spcPct val="0"/>
              </a:spcBef>
              <a:spcAft>
                <a:spcPct val="0"/>
              </a:spcAft>
              <a:defRPr>
                <a:solidFill>
                  <a:schemeClr val="tx1"/>
                </a:solidFill>
                <a:latin typeface="Gill Sans MT" pitchFamily="34" charset="0"/>
                <a:ea typeface="MS PGothic" pitchFamily="34" charset="-128"/>
              </a:defRPr>
            </a:lvl7pPr>
            <a:lvl8pPr marL="3364878" indent="-224325" defTabSz="448650" eaLnBrk="0" fontAlgn="base" hangingPunct="0">
              <a:spcBef>
                <a:spcPct val="0"/>
              </a:spcBef>
              <a:spcAft>
                <a:spcPct val="0"/>
              </a:spcAft>
              <a:defRPr>
                <a:solidFill>
                  <a:schemeClr val="tx1"/>
                </a:solidFill>
                <a:latin typeface="Gill Sans MT" pitchFamily="34" charset="0"/>
                <a:ea typeface="MS PGothic" pitchFamily="34" charset="-128"/>
              </a:defRPr>
            </a:lvl8pPr>
            <a:lvl9pPr marL="3813528" indent="-224325" defTabSz="448650" eaLnBrk="0" fontAlgn="base" hangingPunct="0">
              <a:spcBef>
                <a:spcPct val="0"/>
              </a:spcBef>
              <a:spcAft>
                <a:spcPct val="0"/>
              </a:spcAft>
              <a:defRPr>
                <a:solidFill>
                  <a:schemeClr val="tx1"/>
                </a:solidFill>
                <a:latin typeface="Gill Sans MT" pitchFamily="34" charset="0"/>
                <a:ea typeface="MS PGothic" pitchFamily="34" charset="-128"/>
              </a:defRPr>
            </a:lvl9pPr>
          </a:lstStyle>
          <a:p>
            <a:pPr eaLnBrk="1" hangingPunct="1"/>
            <a:fld id="{F12E17B2-4197-47CA-94B4-E3933E3665C6}" type="slidenum">
              <a:rPr lang="en-US" smtClean="0">
                <a:latin typeface="Calibri" pitchFamily="34" charset="0"/>
              </a:rPr>
              <a:pPr eaLnBrk="1" hangingPunct="1"/>
              <a:t>47</a:t>
            </a:fld>
            <a:endParaRPr lang="en-US" smtClean="0">
              <a:latin typeface="Calibri" pitchFamily="34" charset="0"/>
            </a:endParaRPr>
          </a:p>
        </p:txBody>
      </p:sp>
      <p:sp>
        <p:nvSpPr>
          <p:cNvPr id="2" name="Date Placeholder 1"/>
          <p:cNvSpPr>
            <a:spLocks noGrp="1"/>
          </p:cNvSpPr>
          <p:nvPr>
            <p:ph type="dt" idx="10"/>
          </p:nvPr>
        </p:nvSpPr>
        <p:spPr/>
        <p:txBody>
          <a:bodyPr/>
          <a:lstStyle/>
          <a:p>
            <a:fld id="{1EB8FD92-3837-40DF-ABE8-C81318FC51D4}" type="datetime1">
              <a:rPr lang="en-US" smtClean="0"/>
              <a:t>11/28/12</a:t>
            </a:fld>
            <a:endParaRPr lang="en-US"/>
          </a:p>
        </p:txBody>
      </p:sp>
      <p:sp>
        <p:nvSpPr>
          <p:cNvPr id="3" name="Footer Placeholder 2"/>
          <p:cNvSpPr>
            <a:spLocks noGrp="1"/>
          </p:cNvSpPr>
          <p:nvPr>
            <p:ph type="ftr" sz="quarter" idx="11"/>
          </p:nvPr>
        </p:nvSpPr>
        <p:spPr/>
        <p:txBody>
          <a:bodyPr/>
          <a:lstStyle/>
          <a:p>
            <a:r>
              <a:rPr lang="en-US" smtClean="0"/>
              <a:t>Region 5</a:t>
            </a:r>
            <a:endParaRPr lang="en-US"/>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Walk through PDE Phase</a:t>
            </a:r>
            <a:r>
              <a:rPr lang="en-US" baseline="0" dirty="0" smtClean="0"/>
              <a:t> II process.</a:t>
            </a:r>
            <a:endParaRPr lang="en-US" dirty="0"/>
          </a:p>
        </p:txBody>
      </p:sp>
      <p:sp>
        <p:nvSpPr>
          <p:cNvPr id="4" name="Date Placeholder 3"/>
          <p:cNvSpPr>
            <a:spLocks noGrp="1"/>
          </p:cNvSpPr>
          <p:nvPr>
            <p:ph type="dt" idx="10"/>
          </p:nvPr>
        </p:nvSpPr>
        <p:spPr/>
        <p:txBody>
          <a:bodyPr/>
          <a:lstStyle/>
          <a:p>
            <a:fld id="{26B84C49-8DD4-4E44-84A2-B0F3B2EA4587}" type="datetime1">
              <a:rPr lang="en-US" smtClean="0"/>
              <a:t>11/28/12</a:t>
            </a:fld>
            <a:endParaRPr lang="en-US"/>
          </a:p>
        </p:txBody>
      </p:sp>
      <p:sp>
        <p:nvSpPr>
          <p:cNvPr id="5" name="Footer Placeholder 4"/>
          <p:cNvSpPr>
            <a:spLocks noGrp="1"/>
          </p:cNvSpPr>
          <p:nvPr>
            <p:ph type="ftr" sz="quarter" idx="11"/>
          </p:nvPr>
        </p:nvSpPr>
        <p:spPr/>
        <p:txBody>
          <a:bodyPr/>
          <a:lstStyle/>
          <a:p>
            <a:r>
              <a:rPr lang="en-US" smtClean="0"/>
              <a:t>Region 5</a:t>
            </a:r>
            <a:endParaRPr lang="en-US"/>
          </a:p>
        </p:txBody>
      </p:sp>
      <p:sp>
        <p:nvSpPr>
          <p:cNvPr id="6" name="Slide Number Placeholder 5"/>
          <p:cNvSpPr>
            <a:spLocks noGrp="1"/>
          </p:cNvSpPr>
          <p:nvPr>
            <p:ph type="sldNum" sz="quarter" idx="12"/>
          </p:nvPr>
        </p:nvSpPr>
        <p:spPr/>
        <p:txBody>
          <a:bodyPr/>
          <a:lstStyle/>
          <a:p>
            <a:fld id="{A6B33511-2C9B-4030-8E85-37CFFE72358F}" type="slidenum">
              <a:rPr lang="en-US" smtClean="0"/>
              <a:t>48</a:t>
            </a:fld>
            <a:endParaRPr lang="en-US"/>
          </a:p>
        </p:txBody>
      </p:sp>
    </p:spTree>
    <p:extLst>
      <p:ext uri="{BB962C8B-B14F-4D97-AF65-F5344CB8AC3E}">
        <p14:creationId xmlns:p14="http://schemas.microsoft.com/office/powerpoint/2010/main" val="2852904344"/>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0"/>
          </p:nvPr>
        </p:nvSpPr>
        <p:spPr/>
        <p:txBody>
          <a:bodyPr/>
          <a:lstStyle/>
          <a:p>
            <a:fld id="{2157D056-2E0D-4CD6-B5B2-EA43C54C0464}" type="datetime1">
              <a:rPr lang="en-US" smtClean="0"/>
              <a:t>11/28/12</a:t>
            </a:fld>
            <a:endParaRPr lang="en-US"/>
          </a:p>
        </p:txBody>
      </p:sp>
      <p:sp>
        <p:nvSpPr>
          <p:cNvPr id="5" name="Footer Placeholder 4"/>
          <p:cNvSpPr>
            <a:spLocks noGrp="1"/>
          </p:cNvSpPr>
          <p:nvPr>
            <p:ph type="ftr" sz="quarter" idx="11"/>
          </p:nvPr>
        </p:nvSpPr>
        <p:spPr/>
        <p:txBody>
          <a:bodyPr/>
          <a:lstStyle/>
          <a:p>
            <a:r>
              <a:rPr lang="en-US" smtClean="0"/>
              <a:t>Region 5</a:t>
            </a:r>
            <a:endParaRPr lang="en-US"/>
          </a:p>
        </p:txBody>
      </p:sp>
      <p:sp>
        <p:nvSpPr>
          <p:cNvPr id="6" name="Slide Number Placeholder 5"/>
          <p:cNvSpPr>
            <a:spLocks noGrp="1"/>
          </p:cNvSpPr>
          <p:nvPr>
            <p:ph type="sldNum" sz="quarter" idx="12"/>
          </p:nvPr>
        </p:nvSpPr>
        <p:spPr/>
        <p:txBody>
          <a:bodyPr/>
          <a:lstStyle/>
          <a:p>
            <a:fld id="{A6B33511-2C9B-4030-8E85-37CFFE72358F}" type="slidenum">
              <a:rPr lang="en-US" smtClean="0"/>
              <a:t>49</a:t>
            </a:fld>
            <a:endParaRPr lang="en-US"/>
          </a:p>
        </p:txBody>
      </p:sp>
    </p:spTree>
    <p:extLst>
      <p:ext uri="{BB962C8B-B14F-4D97-AF65-F5344CB8AC3E}">
        <p14:creationId xmlns:p14="http://schemas.microsoft.com/office/powerpoint/2010/main" val="375331296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D5CC5A1-9953-48B2-8C5F-168D5168AC1E}" type="slidenum">
              <a:rPr lang="en-US" smtClean="0"/>
              <a:t>5</a:t>
            </a:fld>
            <a:endParaRPr lang="en-US"/>
          </a:p>
        </p:txBody>
      </p:sp>
      <p:sp>
        <p:nvSpPr>
          <p:cNvPr id="5" name="Date Placeholder 4"/>
          <p:cNvSpPr>
            <a:spLocks noGrp="1"/>
          </p:cNvSpPr>
          <p:nvPr>
            <p:ph type="dt" idx="11"/>
          </p:nvPr>
        </p:nvSpPr>
        <p:spPr/>
        <p:txBody>
          <a:bodyPr/>
          <a:lstStyle/>
          <a:p>
            <a:fld id="{7BC2B7B9-5CB5-4E1E-B342-95EEEC493DCA}" type="datetime1">
              <a:rPr lang="en-US" smtClean="0"/>
              <a:t>11/28/12</a:t>
            </a:fld>
            <a:endParaRPr lang="en-US"/>
          </a:p>
        </p:txBody>
      </p:sp>
      <p:sp>
        <p:nvSpPr>
          <p:cNvPr id="6" name="Footer Placeholder 5"/>
          <p:cNvSpPr>
            <a:spLocks noGrp="1"/>
          </p:cNvSpPr>
          <p:nvPr>
            <p:ph type="ftr" sz="quarter" idx="12"/>
          </p:nvPr>
        </p:nvSpPr>
        <p:spPr/>
        <p:txBody>
          <a:bodyPr/>
          <a:lstStyle/>
          <a:p>
            <a:r>
              <a:rPr lang="en-US" smtClean="0"/>
              <a:t>Region 5</a:t>
            </a:r>
            <a:endParaRPr lang="en-US"/>
          </a:p>
        </p:txBody>
      </p:sp>
    </p:spTree>
    <p:extLst>
      <p:ext uri="{BB962C8B-B14F-4D97-AF65-F5344CB8AC3E}">
        <p14:creationId xmlns:p14="http://schemas.microsoft.com/office/powerpoint/2010/main" val="712575211"/>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(Cindy</a:t>
            </a:r>
            <a:r>
              <a:rPr lang="en-US" baseline="0" dirty="0" smtClean="0"/>
              <a:t> G.) </a:t>
            </a:r>
            <a:r>
              <a:rPr lang="en-US" dirty="0" smtClean="0"/>
              <a:t>Here</a:t>
            </a:r>
            <a:r>
              <a:rPr lang="en-US" baseline="0" dirty="0" smtClean="0"/>
              <a:t> are some things to think about in terms timing (considering when data becomes available) and how the release of data can inform your process…</a:t>
            </a:r>
            <a:endParaRPr lang="en-US" dirty="0"/>
          </a:p>
        </p:txBody>
      </p:sp>
      <p:sp>
        <p:nvSpPr>
          <p:cNvPr id="4" name="Date Placeholder 3"/>
          <p:cNvSpPr>
            <a:spLocks noGrp="1"/>
          </p:cNvSpPr>
          <p:nvPr>
            <p:ph type="dt" idx="10"/>
          </p:nvPr>
        </p:nvSpPr>
        <p:spPr/>
        <p:txBody>
          <a:bodyPr/>
          <a:lstStyle/>
          <a:p>
            <a:fld id="{54F2B9A1-8802-46F2-8DB1-596C4B87FE59}" type="datetime1">
              <a:rPr lang="en-US" smtClean="0"/>
              <a:t>11/28/12</a:t>
            </a:fld>
            <a:endParaRPr lang="en-US"/>
          </a:p>
        </p:txBody>
      </p:sp>
      <p:sp>
        <p:nvSpPr>
          <p:cNvPr id="5" name="Footer Placeholder 4"/>
          <p:cNvSpPr>
            <a:spLocks noGrp="1"/>
          </p:cNvSpPr>
          <p:nvPr>
            <p:ph type="ftr" sz="quarter" idx="11"/>
          </p:nvPr>
        </p:nvSpPr>
        <p:spPr/>
        <p:txBody>
          <a:bodyPr/>
          <a:lstStyle/>
          <a:p>
            <a:r>
              <a:rPr lang="en-US" smtClean="0"/>
              <a:t>Region 5</a:t>
            </a:r>
            <a:endParaRPr lang="en-US"/>
          </a:p>
        </p:txBody>
      </p:sp>
      <p:sp>
        <p:nvSpPr>
          <p:cNvPr id="6" name="Slide Number Placeholder 5"/>
          <p:cNvSpPr>
            <a:spLocks noGrp="1"/>
          </p:cNvSpPr>
          <p:nvPr>
            <p:ph type="sldNum" sz="quarter" idx="12"/>
          </p:nvPr>
        </p:nvSpPr>
        <p:spPr/>
        <p:txBody>
          <a:bodyPr/>
          <a:lstStyle/>
          <a:p>
            <a:fld id="{A6B33511-2C9B-4030-8E85-37CFFE72358F}" type="slidenum">
              <a:rPr lang="en-US" smtClean="0"/>
              <a:t>50</a:t>
            </a:fld>
            <a:endParaRPr lang="en-US"/>
          </a:p>
        </p:txBody>
      </p:sp>
    </p:spTree>
    <p:extLst>
      <p:ext uri="{BB962C8B-B14F-4D97-AF65-F5344CB8AC3E}">
        <p14:creationId xmlns:p14="http://schemas.microsoft.com/office/powerpoint/2010/main" val="3953122570"/>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smtClean="0"/>
          </a:p>
        </p:txBody>
      </p:sp>
      <p:sp>
        <p:nvSpPr>
          <p:cNvPr id="4" name="Slide Number Placeholder 3"/>
          <p:cNvSpPr>
            <a:spLocks noGrp="1"/>
          </p:cNvSpPr>
          <p:nvPr>
            <p:ph type="sldNum" sz="quarter" idx="10"/>
          </p:nvPr>
        </p:nvSpPr>
        <p:spPr/>
        <p:txBody>
          <a:bodyPr/>
          <a:lstStyle/>
          <a:p>
            <a:fld id="{FD5CC5A1-9953-48B2-8C5F-168D5168AC1E}" type="slidenum">
              <a:rPr lang="en-US" smtClean="0"/>
              <a:t>51</a:t>
            </a:fld>
            <a:endParaRPr lang="en-US"/>
          </a:p>
        </p:txBody>
      </p:sp>
      <p:sp>
        <p:nvSpPr>
          <p:cNvPr id="5" name="Date Placeholder 4"/>
          <p:cNvSpPr>
            <a:spLocks noGrp="1"/>
          </p:cNvSpPr>
          <p:nvPr>
            <p:ph type="dt" idx="11"/>
          </p:nvPr>
        </p:nvSpPr>
        <p:spPr/>
        <p:txBody>
          <a:bodyPr/>
          <a:lstStyle/>
          <a:p>
            <a:fld id="{E4B2A00C-3F44-4354-BF2A-C55AD560EA9F}" type="datetime1">
              <a:rPr lang="en-US" smtClean="0"/>
              <a:t>11/28/12</a:t>
            </a:fld>
            <a:endParaRPr lang="en-US"/>
          </a:p>
        </p:txBody>
      </p:sp>
      <p:sp>
        <p:nvSpPr>
          <p:cNvPr id="6" name="Footer Placeholder 5"/>
          <p:cNvSpPr>
            <a:spLocks noGrp="1"/>
          </p:cNvSpPr>
          <p:nvPr>
            <p:ph type="ftr" sz="quarter" idx="12"/>
          </p:nvPr>
        </p:nvSpPr>
        <p:spPr/>
        <p:txBody>
          <a:bodyPr/>
          <a:lstStyle/>
          <a:p>
            <a:r>
              <a:rPr lang="en-US" smtClean="0"/>
              <a:t>Region 5</a:t>
            </a:r>
            <a:endParaRPr lang="en-US"/>
          </a:p>
        </p:txBody>
      </p:sp>
    </p:spTree>
    <p:extLst>
      <p:ext uri="{BB962C8B-B14F-4D97-AF65-F5344CB8AC3E}">
        <p14:creationId xmlns:p14="http://schemas.microsoft.com/office/powerpoint/2010/main" val="1272529631"/>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t>PA’s Principal Effectiveness Framework articulates expectations of building leaders.  Principals must have an opportunity to become familiar with the rubric and the process.</a:t>
            </a:r>
            <a:endParaRPr lang="en-US" dirty="0"/>
          </a:p>
        </p:txBody>
      </p:sp>
      <p:sp>
        <p:nvSpPr>
          <p:cNvPr id="4" name="Slide Number Placeholder 3"/>
          <p:cNvSpPr>
            <a:spLocks noGrp="1"/>
          </p:cNvSpPr>
          <p:nvPr>
            <p:ph type="sldNum" sz="quarter" idx="10"/>
          </p:nvPr>
        </p:nvSpPr>
        <p:spPr/>
        <p:txBody>
          <a:bodyPr/>
          <a:lstStyle/>
          <a:p>
            <a:fld id="{FD5CC5A1-9953-48B2-8C5F-168D5168AC1E}" type="slidenum">
              <a:rPr lang="en-US" smtClean="0"/>
              <a:t>52</a:t>
            </a:fld>
            <a:endParaRPr lang="en-US"/>
          </a:p>
        </p:txBody>
      </p:sp>
      <p:sp>
        <p:nvSpPr>
          <p:cNvPr id="5" name="Date Placeholder 4"/>
          <p:cNvSpPr>
            <a:spLocks noGrp="1"/>
          </p:cNvSpPr>
          <p:nvPr>
            <p:ph type="dt" idx="11"/>
          </p:nvPr>
        </p:nvSpPr>
        <p:spPr/>
        <p:txBody>
          <a:bodyPr/>
          <a:lstStyle/>
          <a:p>
            <a:fld id="{7CB7C3D8-2B92-493D-8A78-A3D31D84A770}" type="datetime1">
              <a:rPr lang="en-US" smtClean="0"/>
              <a:t>11/28/12</a:t>
            </a:fld>
            <a:endParaRPr lang="en-US"/>
          </a:p>
        </p:txBody>
      </p:sp>
      <p:sp>
        <p:nvSpPr>
          <p:cNvPr id="6" name="Footer Placeholder 5"/>
          <p:cNvSpPr>
            <a:spLocks noGrp="1"/>
          </p:cNvSpPr>
          <p:nvPr>
            <p:ph type="ftr" sz="quarter" idx="12"/>
          </p:nvPr>
        </p:nvSpPr>
        <p:spPr/>
        <p:txBody>
          <a:bodyPr/>
          <a:lstStyle/>
          <a:p>
            <a:r>
              <a:rPr lang="en-US" smtClean="0"/>
              <a:t>Region 5</a:t>
            </a:r>
            <a:endParaRPr lang="en-US"/>
          </a:p>
        </p:txBody>
      </p:sp>
    </p:spTree>
    <p:extLst>
      <p:ext uri="{BB962C8B-B14F-4D97-AF65-F5344CB8AC3E}">
        <p14:creationId xmlns:p14="http://schemas.microsoft.com/office/powerpoint/2010/main" val="2148287399"/>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How will your system incorporate on-going</a:t>
            </a:r>
            <a:r>
              <a:rPr lang="en-US" baseline="0" dirty="0" smtClean="0"/>
              <a:t> communication and feedback both with and from principals?</a:t>
            </a:r>
            <a:endParaRPr lang="en-US" dirty="0"/>
          </a:p>
        </p:txBody>
      </p:sp>
      <p:sp>
        <p:nvSpPr>
          <p:cNvPr id="4" name="Slide Number Placeholder 3"/>
          <p:cNvSpPr>
            <a:spLocks noGrp="1"/>
          </p:cNvSpPr>
          <p:nvPr>
            <p:ph type="sldNum" sz="quarter" idx="10"/>
          </p:nvPr>
        </p:nvSpPr>
        <p:spPr/>
        <p:txBody>
          <a:bodyPr/>
          <a:lstStyle/>
          <a:p>
            <a:fld id="{FD5CC5A1-9953-48B2-8C5F-168D5168AC1E}" type="slidenum">
              <a:rPr lang="en-US" smtClean="0"/>
              <a:t>53</a:t>
            </a:fld>
            <a:endParaRPr lang="en-US"/>
          </a:p>
        </p:txBody>
      </p:sp>
      <p:sp>
        <p:nvSpPr>
          <p:cNvPr id="5" name="Date Placeholder 4"/>
          <p:cNvSpPr>
            <a:spLocks noGrp="1"/>
          </p:cNvSpPr>
          <p:nvPr>
            <p:ph type="dt" idx="11"/>
          </p:nvPr>
        </p:nvSpPr>
        <p:spPr/>
        <p:txBody>
          <a:bodyPr/>
          <a:lstStyle/>
          <a:p>
            <a:fld id="{EBB8C439-F652-4AAE-BFE3-64E470EBC879}" type="datetime1">
              <a:rPr lang="en-US" smtClean="0"/>
              <a:t>11/28/12</a:t>
            </a:fld>
            <a:endParaRPr lang="en-US"/>
          </a:p>
        </p:txBody>
      </p:sp>
      <p:sp>
        <p:nvSpPr>
          <p:cNvPr id="6" name="Footer Placeholder 5"/>
          <p:cNvSpPr>
            <a:spLocks noGrp="1"/>
          </p:cNvSpPr>
          <p:nvPr>
            <p:ph type="ftr" sz="quarter" idx="12"/>
          </p:nvPr>
        </p:nvSpPr>
        <p:spPr/>
        <p:txBody>
          <a:bodyPr/>
          <a:lstStyle/>
          <a:p>
            <a:r>
              <a:rPr lang="en-US" smtClean="0"/>
              <a:t>Region 5</a:t>
            </a:r>
            <a:endParaRPr lang="en-US"/>
          </a:p>
        </p:txBody>
      </p:sp>
    </p:spTree>
    <p:extLst>
      <p:ext uri="{BB962C8B-B14F-4D97-AF65-F5344CB8AC3E}">
        <p14:creationId xmlns:p14="http://schemas.microsoft.com/office/powerpoint/2010/main" val="1623556824"/>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Depending</a:t>
            </a:r>
            <a:r>
              <a:rPr lang="en-US" baseline="0" dirty="0" smtClean="0"/>
              <a:t> upon time remaining in the day, provide a chunk (20 -30 min.) of planning time for supervisors to continue mapping out their district principal effectiveness systems for Phase II and beyond.</a:t>
            </a:r>
            <a:endParaRPr lang="en-US" dirty="0"/>
          </a:p>
        </p:txBody>
      </p:sp>
      <p:sp>
        <p:nvSpPr>
          <p:cNvPr id="4" name="Date Placeholder 3"/>
          <p:cNvSpPr>
            <a:spLocks noGrp="1"/>
          </p:cNvSpPr>
          <p:nvPr>
            <p:ph type="dt" idx="10"/>
          </p:nvPr>
        </p:nvSpPr>
        <p:spPr/>
        <p:txBody>
          <a:bodyPr/>
          <a:lstStyle/>
          <a:p>
            <a:fld id="{CB0ACB77-EF01-429F-ADAA-7519320ECD99}" type="datetime1">
              <a:rPr lang="en-US" smtClean="0"/>
              <a:t>11/28/12</a:t>
            </a:fld>
            <a:endParaRPr lang="en-US"/>
          </a:p>
        </p:txBody>
      </p:sp>
      <p:sp>
        <p:nvSpPr>
          <p:cNvPr id="5" name="Footer Placeholder 4"/>
          <p:cNvSpPr>
            <a:spLocks noGrp="1"/>
          </p:cNvSpPr>
          <p:nvPr>
            <p:ph type="ftr" sz="quarter" idx="11"/>
          </p:nvPr>
        </p:nvSpPr>
        <p:spPr/>
        <p:txBody>
          <a:bodyPr/>
          <a:lstStyle/>
          <a:p>
            <a:r>
              <a:rPr lang="en-US" smtClean="0"/>
              <a:t>Region 5</a:t>
            </a:r>
            <a:endParaRPr lang="en-US"/>
          </a:p>
        </p:txBody>
      </p:sp>
      <p:sp>
        <p:nvSpPr>
          <p:cNvPr id="6" name="Slide Number Placeholder 5"/>
          <p:cNvSpPr>
            <a:spLocks noGrp="1"/>
          </p:cNvSpPr>
          <p:nvPr>
            <p:ph type="sldNum" sz="quarter" idx="12"/>
          </p:nvPr>
        </p:nvSpPr>
        <p:spPr/>
        <p:txBody>
          <a:bodyPr/>
          <a:lstStyle/>
          <a:p>
            <a:fld id="{A6B33511-2C9B-4030-8E85-37CFFE72358F}" type="slidenum">
              <a:rPr lang="en-US" smtClean="0"/>
              <a:t>54</a:t>
            </a:fld>
            <a:endParaRPr lang="en-US"/>
          </a:p>
        </p:txBody>
      </p:sp>
    </p:spTree>
    <p:extLst>
      <p:ext uri="{BB962C8B-B14F-4D97-AF65-F5344CB8AC3E}">
        <p14:creationId xmlns:p14="http://schemas.microsoft.com/office/powerpoint/2010/main" val="1841467024"/>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0"/>
          </p:nvPr>
        </p:nvSpPr>
        <p:spPr/>
        <p:txBody>
          <a:bodyPr/>
          <a:lstStyle/>
          <a:p>
            <a:fld id="{12571BC7-AAD4-4599-93D8-0FBA7FF50EFC}" type="datetime1">
              <a:rPr lang="en-US" smtClean="0"/>
              <a:t>11/28/12</a:t>
            </a:fld>
            <a:endParaRPr lang="en-US"/>
          </a:p>
        </p:txBody>
      </p:sp>
      <p:sp>
        <p:nvSpPr>
          <p:cNvPr id="5" name="Footer Placeholder 4"/>
          <p:cNvSpPr>
            <a:spLocks noGrp="1"/>
          </p:cNvSpPr>
          <p:nvPr>
            <p:ph type="ftr" sz="quarter" idx="11"/>
          </p:nvPr>
        </p:nvSpPr>
        <p:spPr/>
        <p:txBody>
          <a:bodyPr/>
          <a:lstStyle/>
          <a:p>
            <a:r>
              <a:rPr lang="en-US" smtClean="0"/>
              <a:t>Region 5</a:t>
            </a:r>
            <a:endParaRPr lang="en-US"/>
          </a:p>
        </p:txBody>
      </p:sp>
      <p:sp>
        <p:nvSpPr>
          <p:cNvPr id="6" name="Slide Number Placeholder 5"/>
          <p:cNvSpPr>
            <a:spLocks noGrp="1"/>
          </p:cNvSpPr>
          <p:nvPr>
            <p:ph type="sldNum" sz="quarter" idx="12"/>
          </p:nvPr>
        </p:nvSpPr>
        <p:spPr/>
        <p:txBody>
          <a:bodyPr/>
          <a:lstStyle/>
          <a:p>
            <a:fld id="{A6B33511-2C9B-4030-8E85-37CFFE72358F}" type="slidenum">
              <a:rPr lang="en-US" smtClean="0"/>
              <a:t>55</a:t>
            </a:fld>
            <a:endParaRPr lang="en-US"/>
          </a:p>
        </p:txBody>
      </p:sp>
    </p:spTree>
    <p:extLst>
      <p:ext uri="{BB962C8B-B14F-4D97-AF65-F5344CB8AC3E}">
        <p14:creationId xmlns:p14="http://schemas.microsoft.com/office/powerpoint/2010/main" val="2572707467"/>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Have participants share key</a:t>
            </a:r>
            <a:r>
              <a:rPr lang="en-US" baseline="0" dirty="0" smtClean="0"/>
              <a:t> components of their plans with the whole group.  </a:t>
            </a:r>
          </a:p>
          <a:p>
            <a:endParaRPr lang="en-US" baseline="0" dirty="0" smtClean="0"/>
          </a:p>
          <a:p>
            <a:r>
              <a:rPr lang="en-US" baseline="0" dirty="0" smtClean="0"/>
              <a:t>Close with video clip “Leadership Matters” from Wallace Foundation:  10:47 – 11:59.</a:t>
            </a:r>
            <a:endParaRPr lang="en-US" dirty="0"/>
          </a:p>
        </p:txBody>
      </p:sp>
      <p:sp>
        <p:nvSpPr>
          <p:cNvPr id="4" name="Date Placeholder 3"/>
          <p:cNvSpPr>
            <a:spLocks noGrp="1"/>
          </p:cNvSpPr>
          <p:nvPr>
            <p:ph type="dt" idx="10"/>
          </p:nvPr>
        </p:nvSpPr>
        <p:spPr/>
        <p:txBody>
          <a:bodyPr/>
          <a:lstStyle/>
          <a:p>
            <a:fld id="{4F8C8434-2148-4F67-8131-D20C27B1F571}" type="datetime1">
              <a:rPr lang="en-US" smtClean="0"/>
              <a:t>11/28/12</a:t>
            </a:fld>
            <a:endParaRPr lang="en-US"/>
          </a:p>
        </p:txBody>
      </p:sp>
      <p:sp>
        <p:nvSpPr>
          <p:cNvPr id="5" name="Footer Placeholder 4"/>
          <p:cNvSpPr>
            <a:spLocks noGrp="1"/>
          </p:cNvSpPr>
          <p:nvPr>
            <p:ph type="ftr" sz="quarter" idx="11"/>
          </p:nvPr>
        </p:nvSpPr>
        <p:spPr/>
        <p:txBody>
          <a:bodyPr/>
          <a:lstStyle/>
          <a:p>
            <a:r>
              <a:rPr lang="en-US" smtClean="0"/>
              <a:t>Region 5</a:t>
            </a:r>
            <a:endParaRPr lang="en-US"/>
          </a:p>
        </p:txBody>
      </p:sp>
      <p:sp>
        <p:nvSpPr>
          <p:cNvPr id="6" name="Slide Number Placeholder 5"/>
          <p:cNvSpPr>
            <a:spLocks noGrp="1"/>
          </p:cNvSpPr>
          <p:nvPr>
            <p:ph type="sldNum" sz="quarter" idx="12"/>
          </p:nvPr>
        </p:nvSpPr>
        <p:spPr/>
        <p:txBody>
          <a:bodyPr/>
          <a:lstStyle/>
          <a:p>
            <a:fld id="{A6B33511-2C9B-4030-8E85-37CFFE72358F}" type="slidenum">
              <a:rPr lang="en-US" smtClean="0"/>
              <a:t>56</a:t>
            </a:fld>
            <a:endParaRPr lang="en-US"/>
          </a:p>
        </p:txBody>
      </p:sp>
    </p:spTree>
    <p:extLst>
      <p:ext uri="{BB962C8B-B14F-4D97-AF65-F5344CB8AC3E}">
        <p14:creationId xmlns:p14="http://schemas.microsoft.com/office/powerpoint/2010/main" val="1209424635"/>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Here</a:t>
            </a:r>
            <a:r>
              <a:rPr lang="en-US" baseline="0" dirty="0" smtClean="0"/>
              <a:t> are our today’s learning intentions:</a:t>
            </a:r>
          </a:p>
          <a:p>
            <a:endParaRPr lang="en-US" baseline="0" dirty="0" smtClean="0"/>
          </a:p>
          <a:p>
            <a:pPr marL="0" indent="0" eaLnBrk="1" hangingPunct="1">
              <a:lnSpc>
                <a:spcPct val="80000"/>
              </a:lnSpc>
              <a:buFont typeface="Arial" pitchFamily="34" charset="0"/>
              <a:buNone/>
            </a:pPr>
            <a:r>
              <a:rPr lang="en-US" sz="1200" dirty="0" smtClean="0">
                <a:solidFill>
                  <a:srgbClr val="404040"/>
                </a:solidFill>
              </a:rPr>
              <a:t>Participants will…</a:t>
            </a:r>
          </a:p>
          <a:p>
            <a:pPr marL="0" indent="0" eaLnBrk="1" hangingPunct="1">
              <a:lnSpc>
                <a:spcPct val="80000"/>
              </a:lnSpc>
              <a:buFont typeface="Arial" pitchFamily="34" charset="0"/>
              <a:buNone/>
            </a:pPr>
            <a:endParaRPr lang="en-US" sz="1200" dirty="0" smtClean="0">
              <a:solidFill>
                <a:srgbClr val="404040"/>
              </a:solidFill>
            </a:endParaRPr>
          </a:p>
          <a:p>
            <a:pPr marL="171450" indent="-171450" eaLnBrk="1" hangingPunct="1">
              <a:lnSpc>
                <a:spcPct val="80000"/>
              </a:lnSpc>
              <a:buFont typeface="Arial" pitchFamily="34" charset="0"/>
              <a:buChar char="•"/>
            </a:pPr>
            <a:r>
              <a:rPr lang="en-US" sz="1200" dirty="0" smtClean="0">
                <a:solidFill>
                  <a:srgbClr val="404040"/>
                </a:solidFill>
              </a:rPr>
              <a:t>Understand that principal evaluation is an informative process – not an isolated event.</a:t>
            </a:r>
          </a:p>
          <a:p>
            <a:pPr marL="0" indent="0" eaLnBrk="1" hangingPunct="1">
              <a:lnSpc>
                <a:spcPct val="80000"/>
              </a:lnSpc>
              <a:buFont typeface="Arial" pitchFamily="34" charset="0"/>
              <a:buNone/>
            </a:pPr>
            <a:endParaRPr lang="en-US" sz="1200" dirty="0" smtClean="0">
              <a:solidFill>
                <a:srgbClr val="404040"/>
              </a:solidFill>
            </a:endParaRPr>
          </a:p>
          <a:p>
            <a:pPr marL="171450" indent="-171450" eaLnBrk="1" hangingPunct="1">
              <a:lnSpc>
                <a:spcPct val="80000"/>
              </a:lnSpc>
              <a:buFont typeface="Arial" pitchFamily="34" charset="0"/>
              <a:buChar char="•"/>
            </a:pPr>
            <a:r>
              <a:rPr lang="en-US" sz="1200" dirty="0" smtClean="0">
                <a:solidFill>
                  <a:srgbClr val="404040"/>
                </a:solidFill>
              </a:rPr>
              <a:t>Become familiar with the process and tools associated with Phase II</a:t>
            </a:r>
          </a:p>
          <a:p>
            <a:pPr marL="0" indent="0" eaLnBrk="1" hangingPunct="1">
              <a:lnSpc>
                <a:spcPct val="80000"/>
              </a:lnSpc>
              <a:buFont typeface="Arial" pitchFamily="34" charset="0"/>
              <a:buNone/>
            </a:pPr>
            <a:endParaRPr lang="en-US" sz="1200" dirty="0" smtClean="0">
              <a:solidFill>
                <a:srgbClr val="404040"/>
              </a:solidFill>
            </a:endParaRPr>
          </a:p>
          <a:p>
            <a:pPr marL="171450" indent="-171450" eaLnBrk="1" hangingPunct="1">
              <a:lnSpc>
                <a:spcPct val="80000"/>
              </a:lnSpc>
              <a:buFont typeface="Arial" pitchFamily="34" charset="0"/>
              <a:buChar char="•"/>
            </a:pPr>
            <a:r>
              <a:rPr lang="en-US" sz="1200" dirty="0" smtClean="0">
                <a:solidFill>
                  <a:srgbClr val="404040"/>
                </a:solidFill>
              </a:rPr>
              <a:t>Utilize the Principal Effectiveness Rubric to create methods and practices that align to district/school efforts toward increased teacher effectiveness and student achievement.</a:t>
            </a:r>
          </a:p>
          <a:p>
            <a:pPr marL="0" indent="0" eaLnBrk="1" hangingPunct="1">
              <a:lnSpc>
                <a:spcPct val="80000"/>
              </a:lnSpc>
              <a:buFont typeface="Arial" pitchFamily="34" charset="0"/>
              <a:buNone/>
            </a:pPr>
            <a:endParaRPr lang="en-US" sz="1200" dirty="0" smtClean="0">
              <a:solidFill>
                <a:srgbClr val="404040"/>
              </a:solidFill>
            </a:endParaRPr>
          </a:p>
          <a:p>
            <a:pPr marL="171450" indent="-171450" eaLnBrk="1" hangingPunct="1">
              <a:lnSpc>
                <a:spcPct val="80000"/>
              </a:lnSpc>
              <a:buFont typeface="Arial" pitchFamily="34" charset="0"/>
              <a:buChar char="•"/>
            </a:pPr>
            <a:r>
              <a:rPr lang="en-US" sz="1200" dirty="0" smtClean="0">
                <a:solidFill>
                  <a:srgbClr val="404040"/>
                </a:solidFill>
              </a:rPr>
              <a:t>Begin to develop a district/school plan which builds capacity around the Principal Effectiveness Rubric.</a:t>
            </a:r>
          </a:p>
          <a:p>
            <a:endParaRPr lang="en-US" dirty="0"/>
          </a:p>
        </p:txBody>
      </p:sp>
      <p:sp>
        <p:nvSpPr>
          <p:cNvPr id="4" name="Slide Number Placeholder 3"/>
          <p:cNvSpPr>
            <a:spLocks noGrp="1"/>
          </p:cNvSpPr>
          <p:nvPr>
            <p:ph type="sldNum" sz="quarter" idx="10"/>
          </p:nvPr>
        </p:nvSpPr>
        <p:spPr/>
        <p:txBody>
          <a:bodyPr/>
          <a:lstStyle/>
          <a:p>
            <a:fld id="{A6B33511-2C9B-4030-8E85-37CFFE72358F}" type="slidenum">
              <a:rPr lang="en-US" smtClean="0"/>
              <a:t>57</a:t>
            </a:fld>
            <a:endParaRPr lang="en-US"/>
          </a:p>
        </p:txBody>
      </p:sp>
      <p:sp>
        <p:nvSpPr>
          <p:cNvPr id="5" name="Date Placeholder 4"/>
          <p:cNvSpPr>
            <a:spLocks noGrp="1"/>
          </p:cNvSpPr>
          <p:nvPr>
            <p:ph type="dt" idx="11"/>
          </p:nvPr>
        </p:nvSpPr>
        <p:spPr/>
        <p:txBody>
          <a:bodyPr/>
          <a:lstStyle/>
          <a:p>
            <a:fld id="{76AA95BD-C32B-478F-8A73-570BCF5CEFCD}" type="datetime1">
              <a:rPr lang="en-US" smtClean="0"/>
              <a:t>11/28/12</a:t>
            </a:fld>
            <a:endParaRPr lang="en-US"/>
          </a:p>
        </p:txBody>
      </p:sp>
      <p:sp>
        <p:nvSpPr>
          <p:cNvPr id="6" name="Footer Placeholder 5"/>
          <p:cNvSpPr>
            <a:spLocks noGrp="1"/>
          </p:cNvSpPr>
          <p:nvPr>
            <p:ph type="ftr" sz="quarter" idx="12"/>
          </p:nvPr>
        </p:nvSpPr>
        <p:spPr/>
        <p:txBody>
          <a:bodyPr/>
          <a:lstStyle/>
          <a:p>
            <a:r>
              <a:rPr lang="en-US" smtClean="0"/>
              <a:t>Region 5</a:t>
            </a:r>
            <a:endParaRPr lang="en-US"/>
          </a:p>
        </p:txBody>
      </p:sp>
    </p:spTree>
    <p:extLst>
      <p:ext uri="{BB962C8B-B14F-4D97-AF65-F5344CB8AC3E}">
        <p14:creationId xmlns:p14="http://schemas.microsoft.com/office/powerpoint/2010/main" val="4215329137"/>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0344E3E-11C7-4678-B449-F0850B1F5247}" type="slidenum">
              <a:rPr lang="en-US" smtClean="0"/>
              <a:t>58</a:t>
            </a:fld>
            <a:endParaRPr lang="en-US"/>
          </a:p>
        </p:txBody>
      </p:sp>
    </p:spTree>
    <p:extLst>
      <p:ext uri="{BB962C8B-B14F-4D97-AF65-F5344CB8AC3E}">
        <p14:creationId xmlns:p14="http://schemas.microsoft.com/office/powerpoint/2010/main" val="3023664250"/>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Slide Image Placeholder 1"/>
          <p:cNvSpPr>
            <a:spLocks noGrp="1" noRot="1" noChangeAspect="1" noTextEdit="1"/>
          </p:cNvSpPr>
          <p:nvPr>
            <p:ph type="sldImg"/>
          </p:nvPr>
        </p:nvSpPr>
        <p:spPr>
          <a:ln/>
        </p:spPr>
      </p:sp>
      <p:sp>
        <p:nvSpPr>
          <p:cNvPr id="9216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latin typeface="Times New Roman" pitchFamily="18" charset="0"/>
            </a:endParaRPr>
          </a:p>
        </p:txBody>
      </p:sp>
      <p:sp>
        <p:nvSpPr>
          <p:cNvPr id="92164"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1322">
              <a:defRPr>
                <a:solidFill>
                  <a:schemeClr val="tx1"/>
                </a:solidFill>
                <a:latin typeface="Comic Sans MS" pitchFamily="66" charset="0"/>
              </a:defRPr>
            </a:lvl1pPr>
            <a:lvl2pPr marL="729057" indent="-280406" defTabSz="911322">
              <a:defRPr>
                <a:solidFill>
                  <a:schemeClr val="tx1"/>
                </a:solidFill>
                <a:latin typeface="Comic Sans MS" pitchFamily="66" charset="0"/>
              </a:defRPr>
            </a:lvl2pPr>
            <a:lvl3pPr marL="1121626" indent="-224325" defTabSz="911322">
              <a:defRPr>
                <a:solidFill>
                  <a:schemeClr val="tx1"/>
                </a:solidFill>
                <a:latin typeface="Comic Sans MS" pitchFamily="66" charset="0"/>
              </a:defRPr>
            </a:lvl3pPr>
            <a:lvl4pPr marL="1570276" indent="-224325" defTabSz="911322">
              <a:defRPr>
                <a:solidFill>
                  <a:schemeClr val="tx1"/>
                </a:solidFill>
                <a:latin typeface="Comic Sans MS" pitchFamily="66" charset="0"/>
              </a:defRPr>
            </a:lvl4pPr>
            <a:lvl5pPr marL="2018927" indent="-224325" defTabSz="911322">
              <a:defRPr>
                <a:solidFill>
                  <a:schemeClr val="tx1"/>
                </a:solidFill>
                <a:latin typeface="Comic Sans MS" pitchFamily="66" charset="0"/>
              </a:defRPr>
            </a:lvl5pPr>
            <a:lvl6pPr marL="2467577" indent="-224325" defTabSz="911322" eaLnBrk="0" fontAlgn="base" hangingPunct="0">
              <a:spcBef>
                <a:spcPct val="0"/>
              </a:spcBef>
              <a:spcAft>
                <a:spcPct val="0"/>
              </a:spcAft>
              <a:defRPr>
                <a:solidFill>
                  <a:schemeClr val="tx1"/>
                </a:solidFill>
                <a:latin typeface="Comic Sans MS" pitchFamily="66" charset="0"/>
              </a:defRPr>
            </a:lvl6pPr>
            <a:lvl7pPr marL="2916227" indent="-224325" defTabSz="911322" eaLnBrk="0" fontAlgn="base" hangingPunct="0">
              <a:spcBef>
                <a:spcPct val="0"/>
              </a:spcBef>
              <a:spcAft>
                <a:spcPct val="0"/>
              </a:spcAft>
              <a:defRPr>
                <a:solidFill>
                  <a:schemeClr val="tx1"/>
                </a:solidFill>
                <a:latin typeface="Comic Sans MS" pitchFamily="66" charset="0"/>
              </a:defRPr>
            </a:lvl7pPr>
            <a:lvl8pPr marL="3364878" indent="-224325" defTabSz="911322" eaLnBrk="0" fontAlgn="base" hangingPunct="0">
              <a:spcBef>
                <a:spcPct val="0"/>
              </a:spcBef>
              <a:spcAft>
                <a:spcPct val="0"/>
              </a:spcAft>
              <a:defRPr>
                <a:solidFill>
                  <a:schemeClr val="tx1"/>
                </a:solidFill>
                <a:latin typeface="Comic Sans MS" pitchFamily="66" charset="0"/>
              </a:defRPr>
            </a:lvl8pPr>
            <a:lvl9pPr marL="3813528" indent="-224325" defTabSz="911322" eaLnBrk="0" fontAlgn="base" hangingPunct="0">
              <a:spcBef>
                <a:spcPct val="0"/>
              </a:spcBef>
              <a:spcAft>
                <a:spcPct val="0"/>
              </a:spcAft>
              <a:defRPr>
                <a:solidFill>
                  <a:schemeClr val="tx1"/>
                </a:solidFill>
                <a:latin typeface="Comic Sans MS" pitchFamily="66" charset="0"/>
              </a:defRPr>
            </a:lvl9pPr>
          </a:lstStyle>
          <a:p>
            <a:fld id="{EBB7A15D-30DF-4BD4-9EF8-BAF0B5621B90}" type="slidenum">
              <a:rPr lang="en-US" smtClean="0">
                <a:latin typeface="Times New Roman" pitchFamily="18" charset="0"/>
              </a:rPr>
              <a:pPr/>
              <a:t>59</a:t>
            </a:fld>
            <a:endParaRPr lang="en-US" smtClean="0">
              <a:latin typeface="Times New Roman" pitchFamily="18" charset="0"/>
            </a:endParaRPr>
          </a:p>
        </p:txBody>
      </p:sp>
      <p:sp>
        <p:nvSpPr>
          <p:cNvPr id="92165" name="Date Placeholder 1"/>
          <p:cNvSpPr>
            <a:spLocks noGrp="1"/>
          </p:cNvSpPr>
          <p:nvPr>
            <p:ph type="dt"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1322">
              <a:defRPr>
                <a:solidFill>
                  <a:schemeClr val="tx1"/>
                </a:solidFill>
                <a:latin typeface="Comic Sans MS" pitchFamily="66" charset="0"/>
              </a:defRPr>
            </a:lvl1pPr>
            <a:lvl2pPr marL="729057" indent="-280406" defTabSz="911322">
              <a:defRPr>
                <a:solidFill>
                  <a:schemeClr val="tx1"/>
                </a:solidFill>
                <a:latin typeface="Comic Sans MS" pitchFamily="66" charset="0"/>
              </a:defRPr>
            </a:lvl2pPr>
            <a:lvl3pPr marL="1121626" indent="-224325" defTabSz="911322">
              <a:defRPr>
                <a:solidFill>
                  <a:schemeClr val="tx1"/>
                </a:solidFill>
                <a:latin typeface="Comic Sans MS" pitchFamily="66" charset="0"/>
              </a:defRPr>
            </a:lvl3pPr>
            <a:lvl4pPr marL="1570276" indent="-224325" defTabSz="911322">
              <a:defRPr>
                <a:solidFill>
                  <a:schemeClr val="tx1"/>
                </a:solidFill>
                <a:latin typeface="Comic Sans MS" pitchFamily="66" charset="0"/>
              </a:defRPr>
            </a:lvl4pPr>
            <a:lvl5pPr marL="2018927" indent="-224325" defTabSz="911322">
              <a:defRPr>
                <a:solidFill>
                  <a:schemeClr val="tx1"/>
                </a:solidFill>
                <a:latin typeface="Comic Sans MS" pitchFamily="66" charset="0"/>
              </a:defRPr>
            </a:lvl5pPr>
            <a:lvl6pPr marL="2467577" indent="-224325" defTabSz="911322" eaLnBrk="0" fontAlgn="base" hangingPunct="0">
              <a:spcBef>
                <a:spcPct val="0"/>
              </a:spcBef>
              <a:spcAft>
                <a:spcPct val="0"/>
              </a:spcAft>
              <a:defRPr>
                <a:solidFill>
                  <a:schemeClr val="tx1"/>
                </a:solidFill>
                <a:latin typeface="Comic Sans MS" pitchFamily="66" charset="0"/>
              </a:defRPr>
            </a:lvl6pPr>
            <a:lvl7pPr marL="2916227" indent="-224325" defTabSz="911322" eaLnBrk="0" fontAlgn="base" hangingPunct="0">
              <a:spcBef>
                <a:spcPct val="0"/>
              </a:spcBef>
              <a:spcAft>
                <a:spcPct val="0"/>
              </a:spcAft>
              <a:defRPr>
                <a:solidFill>
                  <a:schemeClr val="tx1"/>
                </a:solidFill>
                <a:latin typeface="Comic Sans MS" pitchFamily="66" charset="0"/>
              </a:defRPr>
            </a:lvl7pPr>
            <a:lvl8pPr marL="3364878" indent="-224325" defTabSz="911322" eaLnBrk="0" fontAlgn="base" hangingPunct="0">
              <a:spcBef>
                <a:spcPct val="0"/>
              </a:spcBef>
              <a:spcAft>
                <a:spcPct val="0"/>
              </a:spcAft>
              <a:defRPr>
                <a:solidFill>
                  <a:schemeClr val="tx1"/>
                </a:solidFill>
                <a:latin typeface="Comic Sans MS" pitchFamily="66" charset="0"/>
              </a:defRPr>
            </a:lvl8pPr>
            <a:lvl9pPr marL="3813528" indent="-224325" defTabSz="911322" eaLnBrk="0" fontAlgn="base" hangingPunct="0">
              <a:spcBef>
                <a:spcPct val="0"/>
              </a:spcBef>
              <a:spcAft>
                <a:spcPct val="0"/>
              </a:spcAft>
              <a:defRPr>
                <a:solidFill>
                  <a:schemeClr val="tx1"/>
                </a:solidFill>
                <a:latin typeface="Comic Sans MS" pitchFamily="66" charset="0"/>
              </a:defRPr>
            </a:lvl9pPr>
          </a:lstStyle>
          <a:p>
            <a:fld id="{864873AC-BC89-4A26-9653-73FEB1922D67}" type="datetime1">
              <a:rPr lang="en-US" smtClean="0">
                <a:latin typeface="Times New Roman" pitchFamily="18" charset="0"/>
              </a:rPr>
              <a:pPr/>
              <a:t>11/28/12</a:t>
            </a:fld>
            <a:endParaRPr lang="en-US" smtClean="0">
              <a:latin typeface="Times New Roman" pitchFamily="18"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Walk through materials.</a:t>
            </a:r>
            <a:endParaRPr lang="en-US" dirty="0"/>
          </a:p>
        </p:txBody>
      </p:sp>
      <p:sp>
        <p:nvSpPr>
          <p:cNvPr id="4" name="Slide Number Placeholder 3"/>
          <p:cNvSpPr>
            <a:spLocks noGrp="1"/>
          </p:cNvSpPr>
          <p:nvPr>
            <p:ph type="sldNum" sz="quarter" idx="10"/>
          </p:nvPr>
        </p:nvSpPr>
        <p:spPr/>
        <p:txBody>
          <a:bodyPr/>
          <a:lstStyle/>
          <a:p>
            <a:fld id="{FD5CC5A1-9953-48B2-8C5F-168D5168AC1E}" type="slidenum">
              <a:rPr lang="en-US" smtClean="0"/>
              <a:t>6</a:t>
            </a:fld>
            <a:endParaRPr lang="en-US"/>
          </a:p>
        </p:txBody>
      </p:sp>
      <p:sp>
        <p:nvSpPr>
          <p:cNvPr id="5" name="Date Placeholder 4"/>
          <p:cNvSpPr>
            <a:spLocks noGrp="1"/>
          </p:cNvSpPr>
          <p:nvPr>
            <p:ph type="dt" idx="11"/>
          </p:nvPr>
        </p:nvSpPr>
        <p:spPr/>
        <p:txBody>
          <a:bodyPr/>
          <a:lstStyle/>
          <a:p>
            <a:fld id="{DDEF89F3-1EFB-47F4-9BC3-91ABF1127F4C}" type="datetime1">
              <a:rPr lang="en-US" smtClean="0"/>
              <a:t>11/28/12</a:t>
            </a:fld>
            <a:endParaRPr lang="en-US"/>
          </a:p>
        </p:txBody>
      </p:sp>
      <p:sp>
        <p:nvSpPr>
          <p:cNvPr id="6" name="Footer Placeholder 5"/>
          <p:cNvSpPr>
            <a:spLocks noGrp="1"/>
          </p:cNvSpPr>
          <p:nvPr>
            <p:ph type="ftr" sz="quarter" idx="12"/>
          </p:nvPr>
        </p:nvSpPr>
        <p:spPr/>
        <p:txBody>
          <a:bodyPr/>
          <a:lstStyle/>
          <a:p>
            <a:r>
              <a:rPr lang="en-US" smtClean="0"/>
              <a:t>Region 5</a:t>
            </a:r>
            <a:endParaRPr lang="en-US"/>
          </a:p>
        </p:txBody>
      </p:sp>
    </p:spTree>
    <p:extLst>
      <p:ext uri="{BB962C8B-B14F-4D97-AF65-F5344CB8AC3E}">
        <p14:creationId xmlns:p14="http://schemas.microsoft.com/office/powerpoint/2010/main" val="281207268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41" indent="-171441">
              <a:buFont typeface="Arial" pitchFamily="34" charset="0"/>
              <a:buChar char="•"/>
            </a:pPr>
            <a:r>
              <a:rPr lang="en-US" dirty="0" smtClean="0"/>
              <a:t>Supervisory in nature</a:t>
            </a:r>
          </a:p>
          <a:p>
            <a:pPr marL="171441" indent="-171441">
              <a:buFont typeface="Arial" pitchFamily="34" charset="0"/>
              <a:buChar char="•"/>
            </a:pPr>
            <a:r>
              <a:rPr lang="en-US" dirty="0"/>
              <a:t>G</a:t>
            </a:r>
            <a:r>
              <a:rPr lang="en-US" dirty="0" smtClean="0"/>
              <a:t>rowth model</a:t>
            </a:r>
          </a:p>
          <a:p>
            <a:pPr marL="171441" indent="-171441">
              <a:buFont typeface="Arial" pitchFamily="34" charset="0"/>
              <a:buChar char="•"/>
            </a:pPr>
            <a:endParaRPr lang="en-US" dirty="0" smtClean="0"/>
          </a:p>
          <a:p>
            <a:pPr marL="0" indent="0">
              <a:buFont typeface="Arial" pitchFamily="34" charset="0"/>
              <a:buNone/>
            </a:pPr>
            <a:r>
              <a:rPr lang="en-US" dirty="0" smtClean="0"/>
              <a:t>Presently, you</a:t>
            </a:r>
            <a:r>
              <a:rPr lang="en-US" baseline="0" dirty="0" smtClean="0"/>
              <a:t> can see on this slide how the legislation defines the term “principal.” </a:t>
            </a:r>
            <a:endParaRPr lang="en-US" dirty="0"/>
          </a:p>
        </p:txBody>
      </p:sp>
      <p:sp>
        <p:nvSpPr>
          <p:cNvPr id="4" name="Slide Number Placeholder 3"/>
          <p:cNvSpPr>
            <a:spLocks noGrp="1"/>
          </p:cNvSpPr>
          <p:nvPr>
            <p:ph type="sldNum" sz="quarter" idx="10"/>
          </p:nvPr>
        </p:nvSpPr>
        <p:spPr/>
        <p:txBody>
          <a:bodyPr/>
          <a:lstStyle/>
          <a:p>
            <a:fld id="{FD5CC5A1-9953-48B2-8C5F-168D5168AC1E}" type="slidenum">
              <a:rPr lang="en-US" smtClean="0"/>
              <a:t>7</a:t>
            </a:fld>
            <a:endParaRPr lang="en-US"/>
          </a:p>
        </p:txBody>
      </p:sp>
      <p:sp>
        <p:nvSpPr>
          <p:cNvPr id="5" name="Date Placeholder 4"/>
          <p:cNvSpPr>
            <a:spLocks noGrp="1"/>
          </p:cNvSpPr>
          <p:nvPr>
            <p:ph type="dt" idx="11"/>
          </p:nvPr>
        </p:nvSpPr>
        <p:spPr/>
        <p:txBody>
          <a:bodyPr/>
          <a:lstStyle/>
          <a:p>
            <a:fld id="{C17D1EA2-148E-4C29-925D-DCE44F684F4C}" type="datetime1">
              <a:rPr lang="en-US" smtClean="0"/>
              <a:t>11/28/12</a:t>
            </a:fld>
            <a:endParaRPr lang="en-US"/>
          </a:p>
        </p:txBody>
      </p:sp>
      <p:sp>
        <p:nvSpPr>
          <p:cNvPr id="6" name="Footer Placeholder 5"/>
          <p:cNvSpPr>
            <a:spLocks noGrp="1"/>
          </p:cNvSpPr>
          <p:nvPr>
            <p:ph type="ftr" sz="quarter" idx="12"/>
          </p:nvPr>
        </p:nvSpPr>
        <p:spPr/>
        <p:txBody>
          <a:bodyPr/>
          <a:lstStyle/>
          <a:p>
            <a:r>
              <a:rPr lang="en-US" smtClean="0"/>
              <a:t>Region 5</a:t>
            </a:r>
            <a:endParaRPr lang="en-US"/>
          </a:p>
        </p:txBody>
      </p:sp>
    </p:spTree>
    <p:extLst>
      <p:ext uri="{BB962C8B-B14F-4D97-AF65-F5344CB8AC3E}">
        <p14:creationId xmlns:p14="http://schemas.microsoft.com/office/powerpoint/2010/main" val="326032440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As we work</a:t>
            </a:r>
            <a:r>
              <a:rPr lang="en-US" baseline="0" dirty="0" smtClean="0"/>
              <a:t> through the day</a:t>
            </a:r>
            <a:r>
              <a:rPr lang="en-US" dirty="0" smtClean="0"/>
              <a:t>, it is important if we’re all operating with the same definitions of a few key terms.  </a:t>
            </a:r>
          </a:p>
          <a:p>
            <a:endParaRPr lang="en-US" dirty="0" smtClean="0"/>
          </a:p>
          <a:p>
            <a:r>
              <a:rPr lang="en-US" sz="1200" b="1" u="sng" dirty="0" smtClean="0">
                <a:solidFill>
                  <a:schemeClr val="tx2"/>
                </a:solidFill>
              </a:rPr>
              <a:t>Effectiveness</a:t>
            </a:r>
            <a:r>
              <a:rPr lang="en-US" sz="1200" b="1" dirty="0" smtClean="0">
                <a:solidFill>
                  <a:schemeClr val="tx2"/>
                </a:solidFill>
              </a:rPr>
              <a:t>:</a:t>
            </a:r>
          </a:p>
          <a:p>
            <a:pPr marL="338138" indent="0">
              <a:buNone/>
            </a:pPr>
            <a:r>
              <a:rPr lang="en-US" dirty="0" smtClean="0"/>
              <a:t>“Effective principals are those  who boost academic achievement for all  students, increase the effectiveness of their teaching staffs, and consistently take leadership actions shown to improve outcomes for students”  (Reeves, 2010).</a:t>
            </a:r>
          </a:p>
          <a:p>
            <a:pPr marL="114300" indent="0">
              <a:buNone/>
            </a:pPr>
            <a:endParaRPr lang="en-US" sz="300" dirty="0" smtClean="0"/>
          </a:p>
          <a:p>
            <a:r>
              <a:rPr lang="en-US" sz="1200" b="1" u="sng" dirty="0" smtClean="0">
                <a:solidFill>
                  <a:schemeClr val="tx2"/>
                </a:solidFill>
              </a:rPr>
              <a:t>Supervision</a:t>
            </a:r>
            <a:r>
              <a:rPr lang="en-US" sz="1200" b="1" dirty="0" smtClean="0">
                <a:solidFill>
                  <a:schemeClr val="tx2"/>
                </a:solidFill>
              </a:rPr>
              <a:t>:  </a:t>
            </a:r>
          </a:p>
          <a:p>
            <a:pPr marL="338138" indent="0">
              <a:buNone/>
            </a:pPr>
            <a:r>
              <a:rPr lang="en-US" dirty="0" smtClean="0"/>
              <a:t>Collegial, focused on growth, ongoing, formative</a:t>
            </a:r>
          </a:p>
          <a:p>
            <a:pPr marL="114300" indent="0">
              <a:buNone/>
            </a:pPr>
            <a:endParaRPr lang="en-US" sz="300" dirty="0" smtClean="0"/>
          </a:p>
          <a:p>
            <a:r>
              <a:rPr lang="en-US" sz="1200" b="1" u="sng" dirty="0" smtClean="0">
                <a:solidFill>
                  <a:schemeClr val="tx2"/>
                </a:solidFill>
              </a:rPr>
              <a:t>Evaluation</a:t>
            </a:r>
            <a:r>
              <a:rPr lang="en-US" sz="1200" b="1" dirty="0" smtClean="0">
                <a:solidFill>
                  <a:schemeClr val="tx2"/>
                </a:solidFill>
              </a:rPr>
              <a:t>:</a:t>
            </a:r>
            <a:endParaRPr lang="en-US" sz="1200" b="1" u="sng" dirty="0" smtClean="0">
              <a:solidFill>
                <a:schemeClr val="tx2"/>
              </a:solidFill>
            </a:endParaRPr>
          </a:p>
          <a:p>
            <a:pPr marL="338138" indent="0">
              <a:buNone/>
            </a:pPr>
            <a:r>
              <a:rPr lang="en-US" dirty="0" smtClean="0"/>
              <a:t>Requires summative judgment, based on evidence</a:t>
            </a:r>
          </a:p>
          <a:p>
            <a:endParaRPr lang="en-US" dirty="0"/>
          </a:p>
        </p:txBody>
      </p:sp>
      <p:sp>
        <p:nvSpPr>
          <p:cNvPr id="4" name="Date Placeholder 3"/>
          <p:cNvSpPr>
            <a:spLocks noGrp="1"/>
          </p:cNvSpPr>
          <p:nvPr>
            <p:ph type="dt" idx="10"/>
          </p:nvPr>
        </p:nvSpPr>
        <p:spPr/>
        <p:txBody>
          <a:bodyPr/>
          <a:lstStyle/>
          <a:p>
            <a:fld id="{19B94324-77E3-40ED-992A-EEC404F4208D}" type="datetime1">
              <a:rPr lang="en-US" smtClean="0"/>
              <a:t>11/28/12</a:t>
            </a:fld>
            <a:endParaRPr lang="en-US"/>
          </a:p>
        </p:txBody>
      </p:sp>
      <p:sp>
        <p:nvSpPr>
          <p:cNvPr id="5" name="Footer Placeholder 4"/>
          <p:cNvSpPr>
            <a:spLocks noGrp="1"/>
          </p:cNvSpPr>
          <p:nvPr>
            <p:ph type="ftr" sz="quarter" idx="11"/>
          </p:nvPr>
        </p:nvSpPr>
        <p:spPr/>
        <p:txBody>
          <a:bodyPr/>
          <a:lstStyle/>
          <a:p>
            <a:r>
              <a:rPr lang="en-US" smtClean="0"/>
              <a:t>Region 5</a:t>
            </a:r>
            <a:endParaRPr lang="en-US"/>
          </a:p>
        </p:txBody>
      </p:sp>
      <p:sp>
        <p:nvSpPr>
          <p:cNvPr id="6" name="Slide Number Placeholder 5"/>
          <p:cNvSpPr>
            <a:spLocks noGrp="1"/>
          </p:cNvSpPr>
          <p:nvPr>
            <p:ph type="sldNum" sz="quarter" idx="12"/>
          </p:nvPr>
        </p:nvSpPr>
        <p:spPr/>
        <p:txBody>
          <a:bodyPr/>
          <a:lstStyle/>
          <a:p>
            <a:fld id="{A6B33511-2C9B-4030-8E85-37CFFE72358F}" type="slidenum">
              <a:rPr lang="en-US" smtClean="0"/>
              <a:t>8</a:t>
            </a:fld>
            <a:endParaRPr lang="en-US"/>
          </a:p>
        </p:txBody>
      </p:sp>
    </p:spTree>
    <p:extLst>
      <p:ext uri="{BB962C8B-B14F-4D97-AF65-F5344CB8AC3E}">
        <p14:creationId xmlns:p14="http://schemas.microsoft.com/office/powerpoint/2010/main" val="399144782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Use the first two columns</a:t>
            </a:r>
            <a:r>
              <a:rPr lang="en-US" baseline="0" dirty="0" smtClean="0"/>
              <a:t> to list the steps of your current principal evaluation system.  </a:t>
            </a:r>
          </a:p>
          <a:p>
            <a:endParaRPr lang="en-US" baseline="0" dirty="0" smtClean="0"/>
          </a:p>
          <a:p>
            <a:r>
              <a:rPr lang="en-US" baseline="0" dirty="0" smtClean="0"/>
              <a:t>Note: we will be referring back to the page several times through out the day so keep it handy.</a:t>
            </a:r>
            <a:endParaRPr lang="en-US" dirty="0"/>
          </a:p>
        </p:txBody>
      </p:sp>
      <p:sp>
        <p:nvSpPr>
          <p:cNvPr id="4" name="Slide Number Placeholder 3"/>
          <p:cNvSpPr>
            <a:spLocks noGrp="1"/>
          </p:cNvSpPr>
          <p:nvPr>
            <p:ph type="sldNum" sz="quarter" idx="10"/>
          </p:nvPr>
        </p:nvSpPr>
        <p:spPr/>
        <p:txBody>
          <a:bodyPr/>
          <a:lstStyle/>
          <a:p>
            <a:fld id="{A6B33511-2C9B-4030-8E85-37CFFE72358F}" type="slidenum">
              <a:rPr lang="en-US" smtClean="0"/>
              <a:t>9</a:t>
            </a:fld>
            <a:endParaRPr lang="en-US"/>
          </a:p>
        </p:txBody>
      </p:sp>
      <p:sp>
        <p:nvSpPr>
          <p:cNvPr id="5" name="Date Placeholder 4"/>
          <p:cNvSpPr>
            <a:spLocks noGrp="1"/>
          </p:cNvSpPr>
          <p:nvPr>
            <p:ph type="dt" idx="11"/>
          </p:nvPr>
        </p:nvSpPr>
        <p:spPr/>
        <p:txBody>
          <a:bodyPr/>
          <a:lstStyle/>
          <a:p>
            <a:fld id="{A941B301-9004-47DF-8CDA-B01A5BE08A38}" type="datetime1">
              <a:rPr lang="en-US" smtClean="0"/>
              <a:t>11/28/12</a:t>
            </a:fld>
            <a:endParaRPr lang="en-US"/>
          </a:p>
        </p:txBody>
      </p:sp>
      <p:sp>
        <p:nvSpPr>
          <p:cNvPr id="6" name="Footer Placeholder 5"/>
          <p:cNvSpPr>
            <a:spLocks noGrp="1"/>
          </p:cNvSpPr>
          <p:nvPr>
            <p:ph type="ftr" sz="quarter" idx="12"/>
          </p:nvPr>
        </p:nvSpPr>
        <p:spPr/>
        <p:txBody>
          <a:bodyPr/>
          <a:lstStyle/>
          <a:p>
            <a:r>
              <a:rPr lang="en-US" smtClean="0"/>
              <a:t>Region 5</a:t>
            </a:r>
            <a:endParaRPr lang="en-US"/>
          </a:p>
        </p:txBody>
      </p:sp>
    </p:spTree>
    <p:extLst>
      <p:ext uri="{BB962C8B-B14F-4D97-AF65-F5344CB8AC3E}">
        <p14:creationId xmlns:p14="http://schemas.microsoft.com/office/powerpoint/2010/main" val="156299166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905000"/>
            <a:ext cx="7543800" cy="2593975"/>
          </a:xfrm>
        </p:spPr>
        <p:txBody>
          <a:bodyPr anchor="b"/>
          <a:lstStyle>
            <a:lvl1pPr>
              <a:defRPr sz="6600">
                <a:ln>
                  <a:noFill/>
                </a:ln>
                <a:solidFill>
                  <a:schemeClr val="tx2"/>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685800" y="4572000"/>
            <a:ext cx="6461760" cy="1066800"/>
          </a:xfrm>
        </p:spPr>
        <p:txBody>
          <a:bodyPr anchor="t">
            <a:normAutofit/>
          </a:bodyPr>
          <a:lstStyle>
            <a:lvl1pPr marL="0" indent="0" algn="l">
              <a:buNone/>
              <a:defRPr sz="20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a:xfrm rot="16200000">
            <a:off x="7551351" y="1645920"/>
            <a:ext cx="2438399" cy="365760"/>
          </a:xfrm>
          <a:prstGeom prst="rect">
            <a:avLst/>
          </a:prstGeom>
        </p:spPr>
        <p:txBody>
          <a:bodyPr/>
          <a:lstStyle/>
          <a:p>
            <a:fld id="{458F7B9D-2E5A-417A-B65E-9ABEA0BCB917}" type="datetime1">
              <a:rPr lang="en-US" smtClean="0">
                <a:solidFill>
                  <a:prstClr val="black">
                    <a:tint val="75000"/>
                  </a:prstClr>
                </a:solidFill>
              </a:rPr>
              <a:t>11/28/12</a:t>
            </a:fld>
            <a:endParaRPr lang="en-US">
              <a:solidFill>
                <a:prstClr val="black">
                  <a:tint val="75000"/>
                </a:prstClr>
              </a:solidFill>
            </a:endParaRPr>
          </a:p>
        </p:txBody>
      </p:sp>
      <p:sp>
        <p:nvSpPr>
          <p:cNvPr id="5" name="Footer Placeholder 4"/>
          <p:cNvSpPr>
            <a:spLocks noGrp="1"/>
          </p:cNvSpPr>
          <p:nvPr>
            <p:ph type="ftr" sz="quarter" idx="11"/>
          </p:nvPr>
        </p:nvSpPr>
        <p:spPr>
          <a:xfrm rot="16200000">
            <a:off x="7586910" y="4048760"/>
            <a:ext cx="2367281" cy="365760"/>
          </a:xfrm>
          <a:prstGeom prst="rect">
            <a:avLst/>
          </a:prstGeom>
        </p:spPr>
        <p:txBody>
          <a:bodyPr/>
          <a:lstStyle/>
          <a:p>
            <a:r>
              <a:rPr lang="en-US" smtClean="0">
                <a:solidFill>
                  <a:prstClr val="black">
                    <a:tint val="75000"/>
                  </a:prstClr>
                </a:solidFill>
              </a:rPr>
              <a:t>Region 5</a:t>
            </a: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83E9BA39-2D3A-4EEE-AA6D-39F712240919}" type="slidenum">
              <a:rPr lang="en-US" smtClean="0">
                <a:solidFill>
                  <a:prstClr val="black">
                    <a:tint val="75000"/>
                  </a:prstClr>
                </a:solidFill>
              </a:rPr>
              <a:pPr/>
              <a:t>‹#›</a:t>
            </a:fld>
            <a:endParaRPr lang="en-US">
              <a:solidFill>
                <a:prstClr val="black">
                  <a:tint val="75000"/>
                </a:prstClr>
              </a:solidFill>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rot="16200000">
            <a:off x="7551351" y="1645920"/>
            <a:ext cx="2438399" cy="365760"/>
          </a:xfrm>
          <a:prstGeom prst="rect">
            <a:avLst/>
          </a:prstGeom>
        </p:spPr>
        <p:txBody>
          <a:bodyPr/>
          <a:lstStyle/>
          <a:p>
            <a:fld id="{1CBE1DA5-D0E4-401C-BE05-DCE9201ECFC4}" type="datetime1">
              <a:rPr lang="en-US" smtClean="0">
                <a:solidFill>
                  <a:prstClr val="black">
                    <a:tint val="75000"/>
                  </a:prstClr>
                </a:solidFill>
              </a:rPr>
              <a:t>11/28/12</a:t>
            </a:fld>
            <a:endParaRPr lang="en-US">
              <a:solidFill>
                <a:prstClr val="black">
                  <a:tint val="75000"/>
                </a:prstClr>
              </a:solidFill>
            </a:endParaRPr>
          </a:p>
        </p:txBody>
      </p:sp>
      <p:sp>
        <p:nvSpPr>
          <p:cNvPr id="5" name="Footer Placeholder 4"/>
          <p:cNvSpPr>
            <a:spLocks noGrp="1"/>
          </p:cNvSpPr>
          <p:nvPr>
            <p:ph type="ftr" sz="quarter" idx="11"/>
          </p:nvPr>
        </p:nvSpPr>
        <p:spPr>
          <a:xfrm rot="16200000">
            <a:off x="7586910" y="4048760"/>
            <a:ext cx="2367281" cy="365760"/>
          </a:xfrm>
          <a:prstGeom prst="rect">
            <a:avLst/>
          </a:prstGeom>
        </p:spPr>
        <p:txBody>
          <a:bodyPr/>
          <a:lstStyle/>
          <a:p>
            <a:r>
              <a:rPr lang="en-US" smtClean="0">
                <a:solidFill>
                  <a:prstClr val="black">
                    <a:tint val="75000"/>
                  </a:prstClr>
                </a:solidFill>
              </a:rPr>
              <a:t>Region 5</a:t>
            </a: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83E9BA39-2D3A-4EEE-AA6D-39F712240919}" type="slidenum">
              <a:rPr lang="en-US" smtClean="0">
                <a:solidFill>
                  <a:prstClr val="black">
                    <a:tint val="75000"/>
                  </a:prstClr>
                </a:solidFill>
              </a:rPr>
              <a:pPr/>
              <a:t>‹#›</a:t>
            </a:fld>
            <a:endParaRPr lang="en-US">
              <a:solidFill>
                <a:prstClr val="black">
                  <a:tint val="75000"/>
                </a:prstClr>
              </a:solidFill>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1752600" cy="5851525"/>
          </a:xfrm>
        </p:spPr>
        <p:txBody>
          <a:bodyPr vert="eaVert" anchor="b" anchorCtr="0"/>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rot="16200000">
            <a:off x="7551351" y="1645920"/>
            <a:ext cx="2438399" cy="365760"/>
          </a:xfrm>
          <a:prstGeom prst="rect">
            <a:avLst/>
          </a:prstGeom>
        </p:spPr>
        <p:txBody>
          <a:bodyPr/>
          <a:lstStyle/>
          <a:p>
            <a:fld id="{DDBA634A-A61A-4869-8485-6F9454D63645}" type="datetime1">
              <a:rPr lang="en-US" smtClean="0">
                <a:solidFill>
                  <a:prstClr val="black">
                    <a:tint val="75000"/>
                  </a:prstClr>
                </a:solidFill>
              </a:rPr>
              <a:t>11/28/12</a:t>
            </a:fld>
            <a:endParaRPr lang="en-US">
              <a:solidFill>
                <a:prstClr val="black">
                  <a:tint val="75000"/>
                </a:prstClr>
              </a:solidFill>
            </a:endParaRPr>
          </a:p>
        </p:txBody>
      </p:sp>
      <p:sp>
        <p:nvSpPr>
          <p:cNvPr id="5" name="Footer Placeholder 4"/>
          <p:cNvSpPr>
            <a:spLocks noGrp="1"/>
          </p:cNvSpPr>
          <p:nvPr>
            <p:ph type="ftr" sz="quarter" idx="11"/>
          </p:nvPr>
        </p:nvSpPr>
        <p:spPr>
          <a:xfrm rot="16200000">
            <a:off x="7586910" y="4048760"/>
            <a:ext cx="2367281" cy="365760"/>
          </a:xfrm>
          <a:prstGeom prst="rect">
            <a:avLst/>
          </a:prstGeom>
        </p:spPr>
        <p:txBody>
          <a:bodyPr/>
          <a:lstStyle/>
          <a:p>
            <a:r>
              <a:rPr lang="en-US" smtClean="0">
                <a:solidFill>
                  <a:prstClr val="black">
                    <a:tint val="75000"/>
                  </a:prstClr>
                </a:solidFill>
              </a:rPr>
              <a:t>Region 5</a:t>
            </a: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83E9BA39-2D3A-4EEE-AA6D-39F712240919}" type="slidenum">
              <a:rPr lang="en-US" smtClean="0">
                <a:solidFill>
                  <a:prstClr val="black">
                    <a:tint val="75000"/>
                  </a:prstClr>
                </a:solidFill>
              </a:rPr>
              <a:pPr/>
              <a:t>‹#›</a:t>
            </a:fld>
            <a:endParaRPr lang="en-US">
              <a:solidFill>
                <a:prstClr val="black">
                  <a:tint val="75000"/>
                </a:prstClr>
              </a:solidFill>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rot="16200000">
            <a:off x="7551351" y="1645920"/>
            <a:ext cx="2438399" cy="365760"/>
          </a:xfrm>
          <a:prstGeom prst="rect">
            <a:avLst/>
          </a:prstGeom>
        </p:spPr>
        <p:txBody>
          <a:bodyPr/>
          <a:lstStyle/>
          <a:p>
            <a:fld id="{32CC0F3E-346E-4408-970E-618402B1667F}" type="datetime1">
              <a:rPr lang="en-US" smtClean="0">
                <a:solidFill>
                  <a:prstClr val="black">
                    <a:tint val="75000"/>
                  </a:prstClr>
                </a:solidFill>
              </a:rPr>
              <a:t>11/28/12</a:t>
            </a:fld>
            <a:endParaRPr lang="en-US">
              <a:solidFill>
                <a:prstClr val="black">
                  <a:tint val="75000"/>
                </a:prstClr>
              </a:solidFill>
            </a:endParaRPr>
          </a:p>
        </p:txBody>
      </p:sp>
      <p:sp>
        <p:nvSpPr>
          <p:cNvPr id="5" name="Footer Placeholder 4"/>
          <p:cNvSpPr>
            <a:spLocks noGrp="1"/>
          </p:cNvSpPr>
          <p:nvPr>
            <p:ph type="ftr" sz="quarter" idx="11"/>
          </p:nvPr>
        </p:nvSpPr>
        <p:spPr>
          <a:xfrm rot="16200000">
            <a:off x="7586910" y="4048760"/>
            <a:ext cx="2367281" cy="365760"/>
          </a:xfrm>
          <a:prstGeom prst="rect">
            <a:avLst/>
          </a:prstGeom>
        </p:spPr>
        <p:txBody>
          <a:bodyPr/>
          <a:lstStyle/>
          <a:p>
            <a:r>
              <a:rPr lang="en-US" smtClean="0">
                <a:solidFill>
                  <a:prstClr val="black">
                    <a:tint val="75000"/>
                  </a:prstClr>
                </a:solidFill>
              </a:rPr>
              <a:t>Region 5</a:t>
            </a: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83E9BA39-2D3A-4EEE-AA6D-39F712240919}" type="slidenum">
              <a:rPr lang="en-US" smtClean="0">
                <a:solidFill>
                  <a:prstClr val="black">
                    <a:tint val="75000"/>
                  </a:prstClr>
                </a:solidFill>
              </a:rPr>
              <a:pPr/>
              <a:t>‹#›</a:t>
            </a:fld>
            <a:endParaRPr lang="en-US">
              <a:solidFill>
                <a:prstClr val="black">
                  <a:tint val="75000"/>
                </a:prstClr>
              </a:solidFil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5486400"/>
            <a:ext cx="7659687" cy="1168400"/>
          </a:xfrm>
        </p:spPr>
        <p:txBody>
          <a:bodyPr anchor="t"/>
          <a:lstStyle>
            <a:lvl1pPr algn="l">
              <a:defRPr sz="36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722313" y="3852863"/>
            <a:ext cx="6135687" cy="1633538"/>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rot="16200000">
            <a:off x="7551351" y="1645920"/>
            <a:ext cx="2438399" cy="365760"/>
          </a:xfrm>
          <a:prstGeom prst="rect">
            <a:avLst/>
          </a:prstGeom>
        </p:spPr>
        <p:txBody>
          <a:bodyPr/>
          <a:lstStyle/>
          <a:p>
            <a:fld id="{61FA2E43-570B-43DA-AABF-D2DFD963A66A}" type="datetime1">
              <a:rPr lang="en-US" smtClean="0">
                <a:solidFill>
                  <a:prstClr val="black">
                    <a:tint val="75000"/>
                  </a:prstClr>
                </a:solidFill>
              </a:rPr>
              <a:t>11/28/12</a:t>
            </a:fld>
            <a:endParaRPr lang="en-US">
              <a:solidFill>
                <a:prstClr val="black">
                  <a:tint val="75000"/>
                </a:prstClr>
              </a:solidFill>
            </a:endParaRPr>
          </a:p>
        </p:txBody>
      </p:sp>
      <p:sp>
        <p:nvSpPr>
          <p:cNvPr id="5" name="Footer Placeholder 4"/>
          <p:cNvSpPr>
            <a:spLocks noGrp="1"/>
          </p:cNvSpPr>
          <p:nvPr>
            <p:ph type="ftr" sz="quarter" idx="11"/>
          </p:nvPr>
        </p:nvSpPr>
        <p:spPr>
          <a:xfrm rot="16200000">
            <a:off x="7586910" y="4048760"/>
            <a:ext cx="2367281" cy="365760"/>
          </a:xfrm>
          <a:prstGeom prst="rect">
            <a:avLst/>
          </a:prstGeom>
        </p:spPr>
        <p:txBody>
          <a:bodyPr/>
          <a:lstStyle/>
          <a:p>
            <a:r>
              <a:rPr lang="en-US" smtClean="0">
                <a:solidFill>
                  <a:prstClr val="black">
                    <a:tint val="75000"/>
                  </a:prstClr>
                </a:solidFill>
              </a:rPr>
              <a:t>Region 5</a:t>
            </a: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83E9BA39-2D3A-4EEE-AA6D-39F712240919}" type="slidenum">
              <a:rPr lang="en-US" smtClean="0">
                <a:solidFill>
                  <a:prstClr val="black">
                    <a:tint val="75000"/>
                  </a:prstClr>
                </a:solidFill>
              </a:rPr>
              <a:pPr/>
              <a:t>‹#›</a:t>
            </a:fld>
            <a:endParaRPr lang="en-US">
              <a:solidFill>
                <a:prstClr val="black">
                  <a:tint val="75000"/>
                </a:prstClr>
              </a:solidFill>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4196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a:xfrm rot="16200000">
            <a:off x="7551351" y="1645920"/>
            <a:ext cx="2438399" cy="365760"/>
          </a:xfrm>
          <a:prstGeom prst="rect">
            <a:avLst/>
          </a:prstGeom>
        </p:spPr>
        <p:txBody>
          <a:bodyPr/>
          <a:lstStyle/>
          <a:p>
            <a:fld id="{B16C1E79-5372-4DB2-BF63-60C8A26CB6A3}" type="datetime1">
              <a:rPr lang="en-US" smtClean="0">
                <a:solidFill>
                  <a:prstClr val="black">
                    <a:tint val="75000"/>
                  </a:prstClr>
                </a:solidFill>
              </a:rPr>
              <a:t>11/28/12</a:t>
            </a:fld>
            <a:endParaRPr lang="en-US">
              <a:solidFill>
                <a:prstClr val="black">
                  <a:tint val="75000"/>
                </a:prstClr>
              </a:solidFill>
            </a:endParaRPr>
          </a:p>
        </p:txBody>
      </p:sp>
      <p:sp>
        <p:nvSpPr>
          <p:cNvPr id="6" name="Footer Placeholder 5"/>
          <p:cNvSpPr>
            <a:spLocks noGrp="1"/>
          </p:cNvSpPr>
          <p:nvPr>
            <p:ph type="ftr" sz="quarter" idx="11"/>
          </p:nvPr>
        </p:nvSpPr>
        <p:spPr>
          <a:xfrm rot="16200000">
            <a:off x="7586910" y="4048760"/>
            <a:ext cx="2367281" cy="365760"/>
          </a:xfrm>
          <a:prstGeom prst="rect">
            <a:avLst/>
          </a:prstGeom>
        </p:spPr>
        <p:txBody>
          <a:bodyPr/>
          <a:lstStyle/>
          <a:p>
            <a:r>
              <a:rPr lang="en-US" smtClean="0">
                <a:solidFill>
                  <a:prstClr val="black">
                    <a:tint val="75000"/>
                  </a:prstClr>
                </a:solidFill>
              </a:rPr>
              <a:t>Region 5</a:t>
            </a:r>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83E9BA39-2D3A-4EEE-AA6D-39F712240919}" type="slidenum">
              <a:rPr lang="en-US" smtClean="0">
                <a:solidFill>
                  <a:prstClr val="black">
                    <a:tint val="75000"/>
                  </a:prstClr>
                </a:solidFill>
              </a:rPr>
              <a:pPr/>
              <a:t>‹#›</a:t>
            </a:fld>
            <a:endParaRPr lang="en-US">
              <a:solidFill>
                <a:prstClr val="black">
                  <a:tint val="75000"/>
                </a:prstClr>
              </a:solidFill>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4196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4196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a:xfrm rot="16200000">
            <a:off x="7551351" y="1645920"/>
            <a:ext cx="2438399" cy="365760"/>
          </a:xfrm>
          <a:prstGeom prst="rect">
            <a:avLst/>
          </a:prstGeom>
        </p:spPr>
        <p:txBody>
          <a:bodyPr/>
          <a:lstStyle/>
          <a:p>
            <a:fld id="{2CC9004B-B8EA-45F3-9DED-1146571E6ED1}" type="datetime1">
              <a:rPr lang="en-US" smtClean="0">
                <a:solidFill>
                  <a:prstClr val="black">
                    <a:tint val="75000"/>
                  </a:prstClr>
                </a:solidFill>
              </a:rPr>
              <a:t>11/28/12</a:t>
            </a:fld>
            <a:endParaRPr lang="en-US">
              <a:solidFill>
                <a:prstClr val="black">
                  <a:tint val="75000"/>
                </a:prstClr>
              </a:solidFill>
            </a:endParaRPr>
          </a:p>
        </p:txBody>
      </p:sp>
      <p:sp>
        <p:nvSpPr>
          <p:cNvPr id="8" name="Footer Placeholder 7"/>
          <p:cNvSpPr>
            <a:spLocks noGrp="1"/>
          </p:cNvSpPr>
          <p:nvPr>
            <p:ph type="ftr" sz="quarter" idx="11"/>
          </p:nvPr>
        </p:nvSpPr>
        <p:spPr>
          <a:xfrm rot="16200000">
            <a:off x="7586910" y="4048760"/>
            <a:ext cx="2367281" cy="365760"/>
          </a:xfrm>
          <a:prstGeom prst="rect">
            <a:avLst/>
          </a:prstGeom>
        </p:spPr>
        <p:txBody>
          <a:bodyPr/>
          <a:lstStyle/>
          <a:p>
            <a:r>
              <a:rPr lang="en-US" smtClean="0">
                <a:solidFill>
                  <a:prstClr val="black">
                    <a:tint val="75000"/>
                  </a:prstClr>
                </a:solidFill>
              </a:rPr>
              <a:t>Region 5</a:t>
            </a:r>
            <a:endParaRPr 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83E9BA39-2D3A-4EEE-AA6D-39F712240919}" type="slidenum">
              <a:rPr lang="en-US" smtClean="0">
                <a:solidFill>
                  <a:prstClr val="black">
                    <a:tint val="75000"/>
                  </a:prstClr>
                </a:solidFill>
              </a:rPr>
              <a:pPr/>
              <a:t>‹#›</a:t>
            </a:fld>
            <a:endParaRPr lang="en-US">
              <a:solidFill>
                <a:prstClr val="black">
                  <a:tint val="75000"/>
                </a:prstClr>
              </a:solidFill>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a:xfrm rot="16200000">
            <a:off x="7551351" y="1645920"/>
            <a:ext cx="2438399" cy="365760"/>
          </a:xfrm>
          <a:prstGeom prst="rect">
            <a:avLst/>
          </a:prstGeom>
        </p:spPr>
        <p:txBody>
          <a:bodyPr/>
          <a:lstStyle/>
          <a:p>
            <a:fld id="{16774463-7CDF-4830-AB9F-095BF80B6883}" type="datetime1">
              <a:rPr lang="en-US" smtClean="0">
                <a:solidFill>
                  <a:prstClr val="black">
                    <a:tint val="75000"/>
                  </a:prstClr>
                </a:solidFill>
              </a:rPr>
              <a:t>11/28/12</a:t>
            </a:fld>
            <a:endParaRPr lang="en-US">
              <a:solidFill>
                <a:prstClr val="black">
                  <a:tint val="75000"/>
                </a:prstClr>
              </a:solidFill>
            </a:endParaRPr>
          </a:p>
        </p:txBody>
      </p:sp>
      <p:sp>
        <p:nvSpPr>
          <p:cNvPr id="4" name="Footer Placeholder 3"/>
          <p:cNvSpPr>
            <a:spLocks noGrp="1"/>
          </p:cNvSpPr>
          <p:nvPr>
            <p:ph type="ftr" sz="quarter" idx="11"/>
          </p:nvPr>
        </p:nvSpPr>
        <p:spPr>
          <a:xfrm rot="16200000">
            <a:off x="7586910" y="4048760"/>
            <a:ext cx="2367281" cy="365760"/>
          </a:xfrm>
          <a:prstGeom prst="rect">
            <a:avLst/>
          </a:prstGeom>
        </p:spPr>
        <p:txBody>
          <a:bodyPr/>
          <a:lstStyle/>
          <a:p>
            <a:r>
              <a:rPr lang="en-US" smtClean="0">
                <a:solidFill>
                  <a:prstClr val="black">
                    <a:tint val="75000"/>
                  </a:prstClr>
                </a:solidFill>
              </a:rPr>
              <a:t>Region 5</a:t>
            </a:r>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83E9BA39-2D3A-4EEE-AA6D-39F712240919}" type="slidenum">
              <a:rPr lang="en-US" smtClean="0">
                <a:solidFill>
                  <a:prstClr val="black">
                    <a:tint val="75000"/>
                  </a:prstClr>
                </a:solidFill>
              </a:rPr>
              <a:pPr/>
              <a:t>‹#›</a:t>
            </a:fld>
            <a:endParaRPr lang="en-US">
              <a:solidFill>
                <a:prstClr val="black">
                  <a:tint val="75000"/>
                </a:prstClr>
              </a:solidFill>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rot="16200000">
            <a:off x="7551351" y="1645920"/>
            <a:ext cx="2438399" cy="365760"/>
          </a:xfrm>
          <a:prstGeom prst="rect">
            <a:avLst/>
          </a:prstGeom>
        </p:spPr>
        <p:txBody>
          <a:bodyPr/>
          <a:lstStyle/>
          <a:p>
            <a:fld id="{A58754B0-D1E2-4D66-86D9-5534B42FBD81}" type="datetime1">
              <a:rPr lang="en-US" smtClean="0">
                <a:solidFill>
                  <a:prstClr val="black">
                    <a:tint val="75000"/>
                  </a:prstClr>
                </a:solidFill>
              </a:rPr>
              <a:t>11/28/12</a:t>
            </a:fld>
            <a:endParaRPr lang="en-US">
              <a:solidFill>
                <a:prstClr val="black">
                  <a:tint val="75000"/>
                </a:prstClr>
              </a:solidFill>
            </a:endParaRPr>
          </a:p>
        </p:txBody>
      </p:sp>
      <p:sp>
        <p:nvSpPr>
          <p:cNvPr id="3" name="Footer Placeholder 2"/>
          <p:cNvSpPr>
            <a:spLocks noGrp="1"/>
          </p:cNvSpPr>
          <p:nvPr>
            <p:ph type="ftr" sz="quarter" idx="11"/>
          </p:nvPr>
        </p:nvSpPr>
        <p:spPr>
          <a:xfrm rot="16200000">
            <a:off x="7586910" y="4048760"/>
            <a:ext cx="2367281" cy="365760"/>
          </a:xfrm>
          <a:prstGeom prst="rect">
            <a:avLst/>
          </a:prstGeom>
        </p:spPr>
        <p:txBody>
          <a:bodyPr/>
          <a:lstStyle/>
          <a:p>
            <a:r>
              <a:rPr lang="en-US" smtClean="0">
                <a:solidFill>
                  <a:prstClr val="black">
                    <a:tint val="75000"/>
                  </a:prstClr>
                </a:solidFill>
              </a:rPr>
              <a:t>Region 5</a:t>
            </a:r>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83E9BA39-2D3A-4EEE-AA6D-39F712240919}" type="slidenum">
              <a:rPr lang="en-US" smtClean="0">
                <a:solidFill>
                  <a:prstClr val="black">
                    <a:tint val="75000"/>
                  </a:prstClr>
                </a:solidFill>
              </a:rPr>
              <a:pPr/>
              <a:t>‹#›</a:t>
            </a:fld>
            <a:endParaRPr lang="en-US">
              <a:solidFill>
                <a:prstClr val="black">
                  <a:tint val="75000"/>
                </a:prstClr>
              </a:solidFill>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4801" y="5495544"/>
            <a:ext cx="7772400" cy="594360"/>
          </a:xfrm>
        </p:spPr>
        <p:txBody>
          <a:bodyPr anchor="b"/>
          <a:lstStyle>
            <a:lvl1pPr algn="ctr">
              <a:defRPr sz="2200" b="1"/>
            </a:lvl1pPr>
          </a:lstStyle>
          <a:p>
            <a:r>
              <a:rPr lang="en-US" smtClean="0"/>
              <a:t>Click to edit Master title style</a:t>
            </a:r>
            <a:endParaRPr lang="en-US" dirty="0"/>
          </a:p>
        </p:txBody>
      </p:sp>
      <p:sp>
        <p:nvSpPr>
          <p:cNvPr id="4" name="Text Placeholder 3"/>
          <p:cNvSpPr>
            <a:spLocks noGrp="1"/>
          </p:cNvSpPr>
          <p:nvPr>
            <p:ph type="body" sz="half" idx="2"/>
          </p:nvPr>
        </p:nvSpPr>
        <p:spPr>
          <a:xfrm>
            <a:off x="304799" y="6096000"/>
            <a:ext cx="7772401" cy="6096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rot="16200000">
            <a:off x="7551351" y="1645920"/>
            <a:ext cx="2438399" cy="365760"/>
          </a:xfrm>
          <a:prstGeom prst="rect">
            <a:avLst/>
          </a:prstGeom>
        </p:spPr>
        <p:txBody>
          <a:bodyPr/>
          <a:lstStyle/>
          <a:p>
            <a:fld id="{1462B48E-E6C1-4459-9E53-9BED8726C6A9}" type="datetime1">
              <a:rPr lang="en-US" smtClean="0">
                <a:solidFill>
                  <a:prstClr val="black">
                    <a:tint val="75000"/>
                  </a:prstClr>
                </a:solidFill>
              </a:rPr>
              <a:t>11/28/12</a:t>
            </a:fld>
            <a:endParaRPr lang="en-US">
              <a:solidFill>
                <a:prstClr val="black">
                  <a:tint val="75000"/>
                </a:prstClr>
              </a:solidFill>
            </a:endParaRPr>
          </a:p>
        </p:txBody>
      </p:sp>
      <p:sp>
        <p:nvSpPr>
          <p:cNvPr id="6" name="Footer Placeholder 5"/>
          <p:cNvSpPr>
            <a:spLocks noGrp="1"/>
          </p:cNvSpPr>
          <p:nvPr>
            <p:ph type="ftr" sz="quarter" idx="11"/>
          </p:nvPr>
        </p:nvSpPr>
        <p:spPr>
          <a:xfrm rot="16200000">
            <a:off x="7586910" y="4048760"/>
            <a:ext cx="2367281" cy="365760"/>
          </a:xfrm>
          <a:prstGeom prst="rect">
            <a:avLst/>
          </a:prstGeom>
        </p:spPr>
        <p:txBody>
          <a:bodyPr/>
          <a:lstStyle/>
          <a:p>
            <a:r>
              <a:rPr lang="en-US" smtClean="0">
                <a:solidFill>
                  <a:prstClr val="black">
                    <a:tint val="75000"/>
                  </a:prstClr>
                </a:solidFill>
              </a:rPr>
              <a:t>Region 5</a:t>
            </a:r>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83E9BA39-2D3A-4EEE-AA6D-39F712240919}" type="slidenum">
              <a:rPr lang="en-US" smtClean="0">
                <a:solidFill>
                  <a:prstClr val="black">
                    <a:tint val="75000"/>
                  </a:prstClr>
                </a:solidFill>
              </a:rPr>
              <a:pPr/>
              <a:t>‹#›</a:t>
            </a:fld>
            <a:endParaRPr lang="en-US">
              <a:solidFill>
                <a:prstClr val="black">
                  <a:tint val="75000"/>
                </a:prstClr>
              </a:solidFill>
            </a:endParaRPr>
          </a:p>
        </p:txBody>
      </p:sp>
      <p:sp>
        <p:nvSpPr>
          <p:cNvPr id="9" name="Content Placeholder 8"/>
          <p:cNvSpPr>
            <a:spLocks noGrp="1"/>
          </p:cNvSpPr>
          <p:nvPr>
            <p:ph sz="quarter" idx="13"/>
          </p:nvPr>
        </p:nvSpPr>
        <p:spPr>
          <a:xfrm>
            <a:off x="304800" y="381000"/>
            <a:ext cx="7772400" cy="494284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1752" y="5495278"/>
            <a:ext cx="7772400" cy="594626"/>
          </a:xfrm>
        </p:spPr>
        <p:txBody>
          <a:bodyPr anchor="b"/>
          <a:lstStyle>
            <a:lvl1pPr algn="ctr">
              <a:defRPr sz="2200" b="1">
                <a:ln>
                  <a:noFill/>
                </a:ln>
                <a:solidFill>
                  <a:schemeClr val="tx2"/>
                </a:solidFill>
              </a:defRPr>
            </a:lvl1pPr>
          </a:lstStyle>
          <a:p>
            <a:r>
              <a:rPr lang="en-US" smtClean="0"/>
              <a:t>Click to edit Master title style</a:t>
            </a:r>
            <a:endParaRPr lang="en-US" dirty="0"/>
          </a:p>
        </p:txBody>
      </p:sp>
      <p:sp>
        <p:nvSpPr>
          <p:cNvPr id="3" name="Picture Placeholder 2"/>
          <p:cNvSpPr>
            <a:spLocks noGrp="1"/>
          </p:cNvSpPr>
          <p:nvPr>
            <p:ph type="pic" idx="1"/>
          </p:nvPr>
        </p:nvSpPr>
        <p:spPr>
          <a:xfrm>
            <a:off x="0" y="0"/>
            <a:ext cx="84582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301752" y="6096000"/>
            <a:ext cx="7772400" cy="612648"/>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8" name="Date Placeholder 7"/>
          <p:cNvSpPr>
            <a:spLocks noGrp="1"/>
          </p:cNvSpPr>
          <p:nvPr>
            <p:ph type="dt" sz="half" idx="10"/>
          </p:nvPr>
        </p:nvSpPr>
        <p:spPr>
          <a:xfrm rot="16200000">
            <a:off x="7551351" y="1645920"/>
            <a:ext cx="2438399" cy="365760"/>
          </a:xfrm>
          <a:prstGeom prst="rect">
            <a:avLst/>
          </a:prstGeom>
        </p:spPr>
        <p:txBody>
          <a:bodyPr/>
          <a:lstStyle/>
          <a:p>
            <a:fld id="{1F18D402-6A70-45E7-927C-2A5D8F00946B}" type="datetime1">
              <a:rPr lang="en-US" smtClean="0">
                <a:solidFill>
                  <a:prstClr val="black">
                    <a:tint val="75000"/>
                  </a:prstClr>
                </a:solidFill>
              </a:rPr>
              <a:t>11/28/12</a:t>
            </a:fld>
            <a:endParaRPr lang="en-US">
              <a:solidFill>
                <a:prstClr val="black">
                  <a:tint val="75000"/>
                </a:prstClr>
              </a:solidFill>
            </a:endParaRPr>
          </a:p>
        </p:txBody>
      </p:sp>
      <p:sp>
        <p:nvSpPr>
          <p:cNvPr id="9" name="Slide Number Placeholder 8"/>
          <p:cNvSpPr>
            <a:spLocks noGrp="1"/>
          </p:cNvSpPr>
          <p:nvPr>
            <p:ph type="sldNum" sz="quarter" idx="11"/>
          </p:nvPr>
        </p:nvSpPr>
        <p:spPr/>
        <p:txBody>
          <a:bodyPr/>
          <a:lstStyle/>
          <a:p>
            <a:fld id="{83E9BA39-2D3A-4EEE-AA6D-39F712240919}" type="slidenum">
              <a:rPr lang="en-US" smtClean="0">
                <a:solidFill>
                  <a:prstClr val="black">
                    <a:tint val="75000"/>
                  </a:prstClr>
                </a:solidFill>
              </a:rPr>
              <a:pPr/>
              <a:t>‹#›</a:t>
            </a:fld>
            <a:endParaRPr lang="en-US">
              <a:solidFill>
                <a:prstClr val="black">
                  <a:tint val="75000"/>
                </a:prstClr>
              </a:solidFill>
            </a:endParaRPr>
          </a:p>
        </p:txBody>
      </p:sp>
      <p:sp>
        <p:nvSpPr>
          <p:cNvPr id="10" name="Footer Placeholder 9"/>
          <p:cNvSpPr>
            <a:spLocks noGrp="1"/>
          </p:cNvSpPr>
          <p:nvPr>
            <p:ph type="ftr" sz="quarter" idx="12"/>
          </p:nvPr>
        </p:nvSpPr>
        <p:spPr>
          <a:xfrm rot="16200000">
            <a:off x="7586910" y="4048760"/>
            <a:ext cx="2367281" cy="365760"/>
          </a:xfrm>
          <a:prstGeom prst="rect">
            <a:avLst/>
          </a:prstGeom>
        </p:spPr>
        <p:txBody>
          <a:bodyPr/>
          <a:lstStyle/>
          <a:p>
            <a:r>
              <a:rPr lang="en-US" smtClean="0">
                <a:solidFill>
                  <a:prstClr val="black">
                    <a:tint val="75000"/>
                  </a:prstClr>
                </a:solidFill>
              </a:rPr>
              <a:t>Region 5</a:t>
            </a:r>
            <a:endParaRPr lang="en-US">
              <a:solidFill>
                <a:prstClr val="black">
                  <a:tint val="75000"/>
                </a:prstClr>
              </a:solidFill>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7620000" cy="1143000"/>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7620000" cy="4800600"/>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Rectangle 6"/>
          <p:cNvSpPr/>
          <p:nvPr/>
        </p:nvSpPr>
        <p:spPr>
          <a:xfrm>
            <a:off x="8460560" y="0"/>
            <a:ext cx="6858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8458200" y="5486400"/>
            <a:ext cx="685800" cy="6858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lide Number Placeholder 5"/>
          <p:cNvSpPr>
            <a:spLocks noGrp="1"/>
          </p:cNvSpPr>
          <p:nvPr>
            <p:ph type="sldNum" sz="quarter" idx="4"/>
          </p:nvPr>
        </p:nvSpPr>
        <p:spPr>
          <a:xfrm>
            <a:off x="8531788" y="5648960"/>
            <a:ext cx="548640" cy="396240"/>
          </a:xfrm>
          <a:prstGeom prst="bracketPair">
            <a:avLst>
              <a:gd name="adj" fmla="val 17949"/>
            </a:avLst>
          </a:prstGeom>
          <a:ln w="19050">
            <a:solidFill>
              <a:srgbClr val="FFFFFF"/>
            </a:solidFill>
          </a:ln>
        </p:spPr>
        <p:txBody>
          <a:bodyPr vert="horz" lIns="0" tIns="0" rIns="0" bIns="0" rtlCol="0" anchor="ctr"/>
          <a:lstStyle>
            <a:lvl1pPr algn="ctr">
              <a:defRPr sz="1800">
                <a:solidFill>
                  <a:srgbClr val="FFFFFF"/>
                </a:solidFill>
              </a:defRPr>
            </a:lvl1pPr>
          </a:lstStyle>
          <a:p>
            <a:fld id="{97F69586-2CB3-4C28-862C-D3DDE93BF4EE}" type="slidenum">
              <a:rPr lang="en-US" smtClean="0"/>
              <a:t>‹#›</a:t>
            </a:fld>
            <a:endParaRPr lang="en-US"/>
          </a:p>
        </p:txBody>
      </p:sp>
      <p:sp>
        <p:nvSpPr>
          <p:cNvPr id="9" name="Footer Placeholder 1"/>
          <p:cNvSpPr>
            <a:spLocks noGrp="1"/>
          </p:cNvSpPr>
          <p:nvPr>
            <p:ph type="ftr" sz="quarter" idx="3"/>
          </p:nvPr>
        </p:nvSpPr>
        <p:spPr>
          <a:xfrm rot="16200000">
            <a:off x="7586910" y="4048760"/>
            <a:ext cx="2367281" cy="365760"/>
          </a:xfrm>
          <a:prstGeom prst="rect">
            <a:avLst/>
          </a:prstGeom>
        </p:spPr>
        <p:txBody>
          <a:bodyPr/>
          <a:lstStyle/>
          <a:p>
            <a:pPr algn="r"/>
            <a:r>
              <a:rPr lang="en-US" dirty="0" smtClean="0">
                <a:solidFill>
                  <a:schemeClr val="bg1"/>
                </a:solidFill>
              </a:rPr>
              <a:t>Region 9</a:t>
            </a:r>
            <a:endParaRPr lang="en-US" dirty="0">
              <a:solidFill>
                <a:schemeClr val="bg1"/>
              </a:solidFill>
            </a:endParaRPr>
          </a:p>
        </p:txBody>
      </p:sp>
    </p:spTree>
  </p:cSld>
  <p:clrMap bg1="lt1" tx1="dk1" bg2="lt2" tx2="dk2" accent1="accent1" accent2="accent2" accent3="accent3" accent4="accent4" accent5="accent5" accent6="accent6" hlink="hlink" folHlink="folHlink"/>
  <p:sldLayoutIdLst>
    <p:sldLayoutId id="2147483781" r:id="rId1"/>
    <p:sldLayoutId id="2147483782" r:id="rId2"/>
    <p:sldLayoutId id="2147483783" r:id="rId3"/>
    <p:sldLayoutId id="2147483784" r:id="rId4"/>
    <p:sldLayoutId id="2147483785" r:id="rId5"/>
    <p:sldLayoutId id="2147483786" r:id="rId6"/>
    <p:sldLayoutId id="2147483787" r:id="rId7"/>
    <p:sldLayoutId id="2147483788" r:id="rId8"/>
    <p:sldLayoutId id="2147483789" r:id="rId9"/>
    <p:sldLayoutId id="2147483790" r:id="rId10"/>
    <p:sldLayoutId id="2147483791" r:id="rId11"/>
  </p:sldLayoutIdLst>
  <p:hf hdr="0" dt="0"/>
  <p:txStyles>
    <p:titleStyle>
      <a:lvl1pPr algn="l" defTabSz="914400" rtl="0" eaLnBrk="1" latinLnBrk="0" hangingPunct="1">
        <a:spcBef>
          <a:spcPct val="0"/>
        </a:spcBef>
        <a:buNone/>
        <a:defRPr sz="4600" kern="1200" cap="none" spc="-100" baseline="0">
          <a:ln>
            <a:noFill/>
          </a:ln>
          <a:solidFill>
            <a:schemeClr val="tx2"/>
          </a:solidFill>
          <a:effectLst/>
          <a:latin typeface="+mj-lt"/>
          <a:ea typeface="+mj-ea"/>
          <a:cs typeface="+mj-cs"/>
        </a:defRPr>
      </a:lvl1pPr>
    </p:titleStyle>
    <p:bodyStyle>
      <a:lvl1pPr marL="342900" indent="-228600" algn="l" defTabSz="914400" rtl="0" eaLnBrk="1" latinLnBrk="0" hangingPunct="1">
        <a:spcBef>
          <a:spcPct val="20000"/>
        </a:spcBef>
        <a:buClr>
          <a:schemeClr val="accent1"/>
        </a:buClr>
        <a:buFont typeface="Arial" pitchFamily="34" charset="0"/>
        <a:buChar char="•"/>
        <a:defRPr sz="2200" kern="1200">
          <a:solidFill>
            <a:schemeClr val="tx1"/>
          </a:solidFill>
          <a:latin typeface="+mn-lt"/>
          <a:ea typeface="+mn-ea"/>
          <a:cs typeface="+mn-cs"/>
        </a:defRPr>
      </a:lvl1pPr>
      <a:lvl2pPr marL="640080" indent="-228600" algn="l" defTabSz="914400" rtl="0" eaLnBrk="1" latinLnBrk="0" hangingPunct="1">
        <a:spcBef>
          <a:spcPct val="20000"/>
        </a:spcBef>
        <a:buClr>
          <a:schemeClr val="accent2"/>
        </a:buClr>
        <a:buFont typeface="Arial" pitchFamily="34" charset="0"/>
        <a:buChar char="•"/>
        <a:defRPr sz="2000" kern="1200">
          <a:solidFill>
            <a:schemeClr val="tx1"/>
          </a:solidFill>
          <a:latin typeface="+mn-lt"/>
          <a:ea typeface="+mn-ea"/>
          <a:cs typeface="+mn-cs"/>
        </a:defRPr>
      </a:lvl2pPr>
      <a:lvl3pPr marL="1005840" indent="-228600" algn="l" defTabSz="914400" rtl="0"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3pPr>
      <a:lvl4pPr marL="1280160" indent="-228600" algn="l" defTabSz="914400" rtl="0" eaLnBrk="1" latinLnBrk="0" hangingPunct="1">
        <a:spcBef>
          <a:spcPct val="20000"/>
        </a:spcBef>
        <a:buClr>
          <a:schemeClr val="accent4"/>
        </a:buClr>
        <a:buFont typeface="Arial" pitchFamily="34" charset="0"/>
        <a:buChar char="•"/>
        <a:defRPr sz="1600" kern="1200">
          <a:solidFill>
            <a:schemeClr val="tx1"/>
          </a:solidFill>
          <a:latin typeface="+mn-lt"/>
          <a:ea typeface="+mn-ea"/>
          <a:cs typeface="+mn-cs"/>
        </a:defRPr>
      </a:lvl4pPr>
      <a:lvl5pPr marL="1554480" indent="-228600" algn="l" defTabSz="914400" rtl="0" eaLnBrk="1" latinLnBrk="0" hangingPunct="1">
        <a:spcBef>
          <a:spcPct val="20000"/>
        </a:spcBef>
        <a:buClr>
          <a:schemeClr val="accent5"/>
        </a:buClr>
        <a:buFont typeface="Arial" pitchFamily="34" charset="0"/>
        <a:buChar char="•"/>
        <a:defRPr sz="1400" kern="1200" baseline="0">
          <a:solidFill>
            <a:schemeClr val="tx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2.jp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0.xml"/><Relationship Id="rId3" Type="http://schemas.openxmlformats.org/officeDocument/2006/relationships/image" Target="../media/image8.jpe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 Id="rId3" Type="http://schemas.openxmlformats.org/officeDocument/2006/relationships/hyperlink" Target="http://www.wallacefoundation.org/principal-story/executive-video/Pages/default.aspx" TargetMode="Externa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 Id="rId3" Type="http://schemas.openxmlformats.org/officeDocument/2006/relationships/hyperlink" Target="http://www.legis.state.pa.us/CFDOCS/Legis/PN/Public/btCheck.cfm?txtType=PDF&amp;sessYr=2011&amp;sessInd=0&amp;billBody=H&amp;billTyp=B&amp;billNbr=1901&amp;pn=3885" TargetMode="Externa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9.xml"/><Relationship Id="rId3" Type="http://schemas.openxmlformats.org/officeDocument/2006/relationships/chart" Target="../charts/char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1.xml"/><Relationship Id="rId3" Type="http://schemas.openxmlformats.org/officeDocument/2006/relationships/image" Target="../media/image13.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5.xml"/><Relationship Id="rId3" Type="http://schemas.openxmlformats.org/officeDocument/2006/relationships/image" Target="../media/image14.jp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6.xml"/><Relationship Id="rId3" Type="http://schemas.openxmlformats.org/officeDocument/2006/relationships/image" Target="../media/image15.jp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7.xml"/><Relationship Id="rId3" Type="http://schemas.openxmlformats.org/officeDocument/2006/relationships/image" Target="../media/image16.jp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8.xml"/><Relationship Id="rId3" Type="http://schemas.openxmlformats.org/officeDocument/2006/relationships/image" Target="../media/image16.jp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3.JP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0.xml"/><Relationship Id="rId3" Type="http://schemas.openxmlformats.org/officeDocument/2006/relationships/image" Target="../media/image17.jpe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2.xml"/><Relationship Id="rId3" Type="http://schemas.openxmlformats.org/officeDocument/2006/relationships/image" Target="../media/image18.jp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4.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5.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6.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7.xml"/><Relationship Id="rId3" Type="http://schemas.openxmlformats.org/officeDocument/2006/relationships/image" Target="../media/image19.jpg"/></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8.xml"/></Relationships>
</file>

<file path=ppt/slides/_rels/slide39.xml.rels><?xml version="1.0" encoding="UTF-8" standalone="yes"?>
<Relationships xmlns="http://schemas.openxmlformats.org/package/2006/relationships"><Relationship Id="rId3" Type="http://schemas.openxmlformats.org/officeDocument/2006/relationships/diagramData" Target="../diagrams/data1.xml"/><Relationship Id="rId4" Type="http://schemas.openxmlformats.org/officeDocument/2006/relationships/diagramLayout" Target="../diagrams/layout1.xml"/><Relationship Id="rId5" Type="http://schemas.openxmlformats.org/officeDocument/2006/relationships/diagramQuickStyle" Target="../diagrams/quickStyle1.xml"/><Relationship Id="rId6" Type="http://schemas.openxmlformats.org/officeDocument/2006/relationships/diagramColors" Target="../diagrams/colors1.xml"/><Relationship Id="rId7" Type="http://schemas.microsoft.com/office/2007/relationships/diagramDrawing" Target="../diagrams/drawing1.xml"/><Relationship Id="rId1" Type="http://schemas.openxmlformats.org/officeDocument/2006/relationships/slideLayout" Target="../slideLayouts/slideLayout2.xml"/><Relationship Id="rId2" Type="http://schemas.openxmlformats.org/officeDocument/2006/relationships/notesSlide" Target="../notesSlides/notesSlide39.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4.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0.xml"/><Relationship Id="rId3" Type="http://schemas.openxmlformats.org/officeDocument/2006/relationships/image" Target="../media/image20.png"/></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1.xml"/><Relationship Id="rId3" Type="http://schemas.openxmlformats.org/officeDocument/2006/relationships/image" Target="../media/image21.jpeg"/></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4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3.xml"/><Relationship Id="rId3" Type="http://schemas.openxmlformats.org/officeDocument/2006/relationships/image" Target="../media/image16.jpg"/></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4.xml"/><Relationship Id="rId3" Type="http://schemas.openxmlformats.org/officeDocument/2006/relationships/image" Target="../media/image22.jpg"/></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5.xml"/><Relationship Id="rId3" Type="http://schemas.openxmlformats.org/officeDocument/2006/relationships/image" Target="../media/image16.jpg"/></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6.xml"/></Relationships>
</file>

<file path=ppt/slides/_rels/slide47.xml.rels><?xml version="1.0" encoding="UTF-8" standalone="yes"?>
<Relationships xmlns="http://schemas.openxmlformats.org/package/2006/relationships"><Relationship Id="rId3" Type="http://schemas.openxmlformats.org/officeDocument/2006/relationships/diagramData" Target="../diagrams/data2.xml"/><Relationship Id="rId4" Type="http://schemas.openxmlformats.org/officeDocument/2006/relationships/diagramLayout" Target="../diagrams/layout2.xml"/><Relationship Id="rId5" Type="http://schemas.openxmlformats.org/officeDocument/2006/relationships/diagramQuickStyle" Target="../diagrams/quickStyle2.xml"/><Relationship Id="rId6" Type="http://schemas.openxmlformats.org/officeDocument/2006/relationships/diagramColors" Target="../diagrams/colors2.xml"/><Relationship Id="rId7" Type="http://schemas.microsoft.com/office/2007/relationships/diagramDrawing" Target="../diagrams/drawing2.xml"/><Relationship Id="rId8" Type="http://schemas.openxmlformats.org/officeDocument/2006/relationships/image" Target="../media/image23.jpeg"/><Relationship Id="rId1" Type="http://schemas.openxmlformats.org/officeDocument/2006/relationships/slideLayout" Target="../slideLayouts/slideLayout2.xml"/><Relationship Id="rId2" Type="http://schemas.openxmlformats.org/officeDocument/2006/relationships/notesSlide" Target="../notesSlides/notesSlide47.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8.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9.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4.jpg"/></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0.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1.xml"/><Relationship Id="rId3" Type="http://schemas.openxmlformats.org/officeDocument/2006/relationships/image" Target="../media/image16.jpg"/></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3.xml"/><Relationship Id="rId3" Type="http://schemas.openxmlformats.org/officeDocument/2006/relationships/image" Target="../media/image24.jpeg"/></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4.xml"/><Relationship Id="rId3" Type="http://schemas.openxmlformats.org/officeDocument/2006/relationships/image" Target="../media/image25.jpg"/></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5.xml"/><Relationship Id="rId3" Type="http://schemas.openxmlformats.org/officeDocument/2006/relationships/image" Target="../media/image26.jpg"/></Relationships>
</file>

<file path=ppt/slides/_rels/slide56.xml.rels><?xml version="1.0" encoding="UTF-8" standalone="yes"?>
<Relationships xmlns="http://schemas.openxmlformats.org/package/2006/relationships"><Relationship Id="rId3" Type="http://schemas.openxmlformats.org/officeDocument/2006/relationships/image" Target="../media/image27.jpeg"/><Relationship Id="rId4" Type="http://schemas.openxmlformats.org/officeDocument/2006/relationships/hyperlink" Target="http://www.wallacefoundation.org/principal-story/executive-video/Pages/default.aspx" TargetMode="External"/><Relationship Id="rId1" Type="http://schemas.openxmlformats.org/officeDocument/2006/relationships/slideLayout" Target="../slideLayouts/slideLayout2.xml"/><Relationship Id="rId2" Type="http://schemas.openxmlformats.org/officeDocument/2006/relationships/notesSlide" Target="../notesSlides/notesSlide56.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7.xml"/></Relationships>
</file>

<file path=ppt/slides/_rels/slide58.xml.rels><?xml version="1.0" encoding="UTF-8" standalone="yes"?>
<Relationships xmlns="http://schemas.openxmlformats.org/package/2006/relationships"><Relationship Id="rId3" Type="http://schemas.openxmlformats.org/officeDocument/2006/relationships/image" Target="../media/image28.png"/><Relationship Id="rId4" Type="http://schemas.openxmlformats.org/officeDocument/2006/relationships/image" Target="../media/image29.png"/><Relationship Id="rId5" Type="http://schemas.openxmlformats.org/officeDocument/2006/relationships/image" Target="../media/image30.jpeg"/><Relationship Id="rId6" Type="http://schemas.openxmlformats.org/officeDocument/2006/relationships/image" Target="../media/image31.jpeg"/><Relationship Id="rId7" Type="http://schemas.openxmlformats.org/officeDocument/2006/relationships/image" Target="../media/image32.jpg"/><Relationship Id="rId1" Type="http://schemas.openxmlformats.org/officeDocument/2006/relationships/slideLayout" Target="../slideLayouts/slideLayout2.xml"/><Relationship Id="rId2" Type="http://schemas.openxmlformats.org/officeDocument/2006/relationships/notesSlide" Target="../notesSlides/notesSlide58.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9.xml"/><Relationship Id="rId3" Type="http://schemas.openxmlformats.org/officeDocument/2006/relationships/image" Target="../media/image33.jp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image" Target="../media/image5.jp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7.xml"/><Relationship Id="rId3" Type="http://schemas.openxmlformats.org/officeDocument/2006/relationships/image" Target="../media/image6.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 Id="rId3" Type="http://schemas.openxmlformats.org/officeDocument/2006/relationships/image" Target="../media/image7.jp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en-US" sz="5400" dirty="0" smtClean="0"/>
              <a:t>PDE Phase II </a:t>
            </a:r>
            <a:br>
              <a:rPr lang="en-US" sz="5400" dirty="0" smtClean="0"/>
            </a:br>
            <a:r>
              <a:rPr lang="en-US" sz="5400" dirty="0" smtClean="0"/>
              <a:t>Principal Effectiveness</a:t>
            </a:r>
            <a:endParaRPr lang="en-US" sz="5400" dirty="0"/>
          </a:p>
        </p:txBody>
      </p:sp>
      <p:sp>
        <p:nvSpPr>
          <p:cNvPr id="5" name="Subtitle 4"/>
          <p:cNvSpPr>
            <a:spLocks noGrp="1"/>
          </p:cNvSpPr>
          <p:nvPr>
            <p:ph type="subTitle" idx="1"/>
          </p:nvPr>
        </p:nvSpPr>
        <p:spPr/>
        <p:txBody>
          <a:bodyPr/>
          <a:lstStyle/>
          <a:p>
            <a:r>
              <a:rPr lang="en-US" dirty="0" smtClean="0"/>
              <a:t>Cristine Wagner-</a:t>
            </a:r>
            <a:r>
              <a:rPr lang="en-US" dirty="0" err="1" smtClean="0"/>
              <a:t>Deitch</a:t>
            </a:r>
            <a:endParaRPr lang="en-US" dirty="0" smtClean="0"/>
          </a:p>
          <a:p>
            <a:r>
              <a:rPr lang="en-US" dirty="0" smtClean="0"/>
              <a:t>Dr. </a:t>
            </a:r>
            <a:r>
              <a:rPr lang="en-US" dirty="0" smtClean="0"/>
              <a:t>Eric Rosendale</a:t>
            </a:r>
            <a:endParaRPr lang="en-US" dirty="0"/>
          </a:p>
        </p:txBody>
      </p:sp>
      <p:sp>
        <p:nvSpPr>
          <p:cNvPr id="2" name="Footer Placeholder 1"/>
          <p:cNvSpPr>
            <a:spLocks noGrp="1"/>
          </p:cNvSpPr>
          <p:nvPr>
            <p:ph type="ftr" sz="quarter" idx="11"/>
          </p:nvPr>
        </p:nvSpPr>
        <p:spPr/>
        <p:txBody>
          <a:bodyPr/>
          <a:lstStyle/>
          <a:p>
            <a:r>
              <a:rPr lang="en-US" sz="1800" dirty="0" smtClean="0">
                <a:solidFill>
                  <a:schemeClr val="bg1"/>
                </a:solidFill>
              </a:rPr>
              <a:t>Region </a:t>
            </a:r>
            <a:r>
              <a:rPr lang="en-US" sz="1800" dirty="0" smtClean="0">
                <a:solidFill>
                  <a:schemeClr val="bg1"/>
                </a:solidFill>
              </a:rPr>
              <a:t>9</a:t>
            </a:r>
            <a:endParaRPr lang="en-US" sz="1800" dirty="0">
              <a:solidFill>
                <a:schemeClr val="bg1"/>
              </a:solidFill>
            </a:endParaRPr>
          </a:p>
        </p:txBody>
      </p:sp>
      <p:sp>
        <p:nvSpPr>
          <p:cNvPr id="3" name="Slide Number Placeholder 2"/>
          <p:cNvSpPr>
            <a:spLocks noGrp="1"/>
          </p:cNvSpPr>
          <p:nvPr>
            <p:ph type="sldNum" sz="quarter" idx="12"/>
          </p:nvPr>
        </p:nvSpPr>
        <p:spPr/>
        <p:txBody>
          <a:bodyPr/>
          <a:lstStyle/>
          <a:p>
            <a:fld id="{83E9BA39-2D3A-4EEE-AA6D-39F712240919}" type="slidenum">
              <a:rPr lang="en-US" smtClean="0">
                <a:solidFill>
                  <a:schemeClr val="bg1"/>
                </a:solidFill>
              </a:rPr>
              <a:pPr/>
              <a:t>1</a:t>
            </a:fld>
            <a:endParaRPr lang="en-US" dirty="0">
              <a:solidFill>
                <a:schemeClr val="bg1"/>
              </a:solidFill>
            </a:endParaRPr>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53000" y="609600"/>
            <a:ext cx="2771774" cy="2514755"/>
          </a:xfrm>
          <a:prstGeom prst="rect">
            <a:avLst/>
          </a:prstGeom>
        </p:spPr>
      </p:pic>
    </p:spTree>
    <p:extLst>
      <p:ext uri="{BB962C8B-B14F-4D97-AF65-F5344CB8AC3E}">
        <p14:creationId xmlns:p14="http://schemas.microsoft.com/office/powerpoint/2010/main" val="1004312176"/>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386013" y="2703513"/>
            <a:ext cx="3716337" cy="3422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363" name="Text Box 4"/>
          <p:cNvSpPr txBox="1">
            <a:spLocks noChangeArrowheads="1"/>
          </p:cNvSpPr>
          <p:nvPr/>
        </p:nvSpPr>
        <p:spPr bwMode="auto">
          <a:xfrm>
            <a:off x="228600" y="6248400"/>
            <a:ext cx="26670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Calibri" pitchFamily="34" charset="0"/>
                <a:ea typeface="MS PGothic" pitchFamily="34" charset="-128"/>
              </a:defRPr>
            </a:lvl1pPr>
            <a:lvl2pPr marL="742950" indent="-285750" eaLnBrk="0" hangingPunct="0">
              <a:defRPr sz="2400">
                <a:solidFill>
                  <a:schemeClr val="tx1"/>
                </a:solidFill>
                <a:latin typeface="Calibri" pitchFamily="34" charset="0"/>
                <a:ea typeface="MS PGothic" pitchFamily="34" charset="-128"/>
              </a:defRPr>
            </a:lvl2pPr>
            <a:lvl3pPr marL="1143000" indent="-228600" eaLnBrk="0" hangingPunct="0">
              <a:defRPr sz="2400">
                <a:solidFill>
                  <a:schemeClr val="tx1"/>
                </a:solidFill>
                <a:latin typeface="Calibri" pitchFamily="34" charset="0"/>
                <a:ea typeface="MS PGothic" pitchFamily="34" charset="-128"/>
              </a:defRPr>
            </a:lvl3pPr>
            <a:lvl4pPr marL="1600200" indent="-228600" eaLnBrk="0" hangingPunct="0">
              <a:defRPr sz="2400">
                <a:solidFill>
                  <a:schemeClr val="tx1"/>
                </a:solidFill>
                <a:latin typeface="Calibri" pitchFamily="34" charset="0"/>
                <a:ea typeface="MS PGothic" pitchFamily="34" charset="-128"/>
              </a:defRPr>
            </a:lvl4pPr>
            <a:lvl5pPr marL="2057400" indent="-228600" eaLnBrk="0" hangingPunct="0">
              <a:defRPr sz="2400">
                <a:solidFill>
                  <a:schemeClr val="tx1"/>
                </a:solidFill>
                <a:latin typeface="Calibri" pitchFamily="34" charset="0"/>
                <a:ea typeface="MS PGothic" pitchFamily="34" charset="-128"/>
              </a:defRPr>
            </a:lvl5pPr>
            <a:lvl6pPr marL="2514600" indent="-228600" eaLnBrk="0" fontAlgn="base" hangingPunct="0">
              <a:spcBef>
                <a:spcPct val="0"/>
              </a:spcBef>
              <a:spcAft>
                <a:spcPct val="0"/>
              </a:spcAft>
              <a:defRPr sz="2400">
                <a:solidFill>
                  <a:schemeClr val="tx1"/>
                </a:solidFill>
                <a:latin typeface="Calibri" pitchFamily="34" charset="0"/>
                <a:ea typeface="MS PGothic" pitchFamily="34" charset="-128"/>
              </a:defRPr>
            </a:lvl6pPr>
            <a:lvl7pPr marL="2971800" indent="-228600" eaLnBrk="0" fontAlgn="base" hangingPunct="0">
              <a:spcBef>
                <a:spcPct val="0"/>
              </a:spcBef>
              <a:spcAft>
                <a:spcPct val="0"/>
              </a:spcAft>
              <a:defRPr sz="2400">
                <a:solidFill>
                  <a:schemeClr val="tx1"/>
                </a:solidFill>
                <a:latin typeface="Calibri" pitchFamily="34" charset="0"/>
                <a:ea typeface="MS PGothic" pitchFamily="34" charset="-128"/>
              </a:defRPr>
            </a:lvl7pPr>
            <a:lvl8pPr marL="3429000" indent="-228600" eaLnBrk="0" fontAlgn="base" hangingPunct="0">
              <a:spcBef>
                <a:spcPct val="0"/>
              </a:spcBef>
              <a:spcAft>
                <a:spcPct val="0"/>
              </a:spcAft>
              <a:defRPr sz="2400">
                <a:solidFill>
                  <a:schemeClr val="tx1"/>
                </a:solidFill>
                <a:latin typeface="Calibri" pitchFamily="34" charset="0"/>
                <a:ea typeface="MS PGothic" pitchFamily="34" charset="-128"/>
              </a:defRPr>
            </a:lvl8pPr>
            <a:lvl9pPr marL="3886200" indent="-228600" eaLnBrk="0" fontAlgn="base" hangingPunct="0">
              <a:spcBef>
                <a:spcPct val="0"/>
              </a:spcBef>
              <a:spcAft>
                <a:spcPct val="0"/>
              </a:spcAft>
              <a:defRPr sz="2400">
                <a:solidFill>
                  <a:schemeClr val="tx1"/>
                </a:solidFill>
                <a:latin typeface="Calibri" pitchFamily="34" charset="0"/>
                <a:ea typeface="MS PGothic" pitchFamily="34" charset="-128"/>
              </a:defRPr>
            </a:lvl9pPr>
          </a:lstStyle>
          <a:p>
            <a:pPr eaLnBrk="1" hangingPunct="1">
              <a:spcBef>
                <a:spcPct val="50000"/>
              </a:spcBef>
            </a:pPr>
            <a:endParaRPr lang="en-US" sz="1800">
              <a:latin typeface="Arial" pitchFamily="34" charset="0"/>
            </a:endParaRPr>
          </a:p>
        </p:txBody>
      </p:sp>
      <p:sp>
        <p:nvSpPr>
          <p:cNvPr id="3" name="Slide Number Placeholder 2"/>
          <p:cNvSpPr>
            <a:spLocks noGrp="1"/>
          </p:cNvSpPr>
          <p:nvPr>
            <p:ph type="sldNum" sz="quarter" idx="12"/>
          </p:nvPr>
        </p:nvSpPr>
        <p:spPr/>
        <p:txBody>
          <a:bodyPr/>
          <a:lstStyle/>
          <a:p>
            <a:fld id="{83E9BA39-2D3A-4EEE-AA6D-39F712240919}" type="slidenum">
              <a:rPr lang="en-US" smtClean="0"/>
              <a:pPr/>
              <a:t>10</a:t>
            </a:fld>
            <a:endParaRPr lang="en-US" dirty="0"/>
          </a:p>
        </p:txBody>
      </p:sp>
      <p:sp>
        <p:nvSpPr>
          <p:cNvPr id="7" name="Title 1"/>
          <p:cNvSpPr>
            <a:spLocks noGrp="1"/>
          </p:cNvSpPr>
          <p:nvPr>
            <p:ph type="title"/>
          </p:nvPr>
        </p:nvSpPr>
        <p:spPr>
          <a:xfrm>
            <a:off x="434181" y="381000"/>
            <a:ext cx="7620000" cy="1143000"/>
          </a:xfrm>
        </p:spPr>
        <p:txBody>
          <a:bodyPr/>
          <a:lstStyle/>
          <a:p>
            <a:pPr algn="ctr"/>
            <a:r>
              <a:rPr lang="en-US" dirty="0" smtClean="0"/>
              <a:t>Principal Effectiveness:  </a:t>
            </a:r>
            <a:br>
              <a:rPr lang="en-US" dirty="0" smtClean="0"/>
            </a:br>
            <a:r>
              <a:rPr lang="en-US" dirty="0" smtClean="0"/>
              <a:t>Setting the Stage</a:t>
            </a:r>
            <a:endParaRPr lang="en-US" dirty="0"/>
          </a:p>
        </p:txBody>
      </p:sp>
      <p:sp>
        <p:nvSpPr>
          <p:cNvPr id="8" name="Footer Placeholder 1"/>
          <p:cNvSpPr>
            <a:spLocks noGrp="1"/>
          </p:cNvSpPr>
          <p:nvPr>
            <p:ph type="ftr" sz="quarter" idx="11"/>
          </p:nvPr>
        </p:nvSpPr>
        <p:spPr>
          <a:xfrm rot="16200000">
            <a:off x="7586910" y="4048760"/>
            <a:ext cx="2367281" cy="365760"/>
          </a:xfrm>
        </p:spPr>
        <p:txBody>
          <a:bodyPr/>
          <a:lstStyle/>
          <a:p>
            <a:r>
              <a:rPr lang="en-US" sz="1800" dirty="0" smtClean="0">
                <a:solidFill>
                  <a:schemeClr val="bg1"/>
                </a:solidFill>
              </a:rPr>
              <a:t>Region </a:t>
            </a:r>
            <a:r>
              <a:rPr lang="en-US" sz="1800" dirty="0" smtClean="0">
                <a:solidFill>
                  <a:schemeClr val="bg1"/>
                </a:solidFill>
              </a:rPr>
              <a:t>9</a:t>
            </a:r>
            <a:endParaRPr lang="en-US" sz="1800" dirty="0">
              <a:solidFill>
                <a:schemeClr val="bg1"/>
              </a:solidFill>
            </a:endParaRPr>
          </a:p>
        </p:txBody>
      </p:sp>
    </p:spTree>
    <p:extLst>
      <p:ext uri="{BB962C8B-B14F-4D97-AF65-F5344CB8AC3E}">
        <p14:creationId xmlns:p14="http://schemas.microsoft.com/office/powerpoint/2010/main" val="3760957884"/>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304800"/>
            <a:ext cx="7620000" cy="1143000"/>
          </a:xfrm>
        </p:spPr>
        <p:txBody>
          <a:bodyPr rtlCol="0">
            <a:normAutofit fontScale="90000"/>
          </a:bodyPr>
          <a:lstStyle/>
          <a:p>
            <a:pPr eaLnBrk="1" fontAlgn="auto" hangingPunct="1">
              <a:spcAft>
                <a:spcPts val="0"/>
              </a:spcAft>
              <a:defRPr/>
            </a:pPr>
            <a:r>
              <a:rPr lang="en-US" sz="4800" dirty="0" smtClean="0">
                <a:ea typeface="+mj-ea"/>
                <a:cs typeface="+mj-cs"/>
              </a:rPr>
              <a:t>Educator Effectiveness Overview</a:t>
            </a:r>
            <a:endParaRPr lang="en-US" sz="4800" dirty="0">
              <a:ea typeface="+mj-ea"/>
              <a:cs typeface="+mj-cs"/>
            </a:endParaRPr>
          </a:p>
        </p:txBody>
      </p:sp>
      <p:sp>
        <p:nvSpPr>
          <p:cNvPr id="3" name="Content Placeholder 2"/>
          <p:cNvSpPr>
            <a:spLocks noGrp="1"/>
          </p:cNvSpPr>
          <p:nvPr>
            <p:ph idx="1"/>
          </p:nvPr>
        </p:nvSpPr>
        <p:spPr>
          <a:xfrm>
            <a:off x="814388" y="2133600"/>
            <a:ext cx="4332287" cy="1673225"/>
          </a:xfrm>
        </p:spPr>
        <p:txBody>
          <a:bodyPr>
            <a:normAutofit/>
          </a:bodyPr>
          <a:lstStyle/>
          <a:p>
            <a:pPr marL="0" lvl="1" indent="0" eaLnBrk="1" hangingPunct="1">
              <a:buFont typeface="Arial" pitchFamily="34" charset="0"/>
              <a:buNone/>
            </a:pPr>
            <a:r>
              <a:rPr lang="en-US" sz="2200" b="1" u="sng" smtClean="0">
                <a:sym typeface="Wingdings" pitchFamily="2" charset="2"/>
              </a:rPr>
              <a:t>Where we are in 2012-2013</a:t>
            </a:r>
          </a:p>
          <a:p>
            <a:pPr marL="0" lvl="1" indent="0" eaLnBrk="1" hangingPunct="1"/>
            <a:r>
              <a:rPr lang="en-US" sz="2200" b="1" i="1" smtClean="0">
                <a:solidFill>
                  <a:srgbClr val="C00000"/>
                </a:solidFill>
                <a:sym typeface="Wingdings" pitchFamily="2" charset="2"/>
              </a:rPr>
              <a:t>Teacher</a:t>
            </a:r>
            <a:r>
              <a:rPr lang="en-US" sz="2200" b="1" i="1" smtClean="0">
                <a:sym typeface="Wingdings" pitchFamily="2" charset="2"/>
              </a:rPr>
              <a:t> Effectiveness – Phase III </a:t>
            </a:r>
          </a:p>
          <a:p>
            <a:pPr marL="0" lvl="1" indent="0" eaLnBrk="1" hangingPunct="1"/>
            <a:r>
              <a:rPr lang="en-US" sz="2200" b="1" i="1" smtClean="0">
                <a:solidFill>
                  <a:srgbClr val="C00000"/>
                </a:solidFill>
                <a:sym typeface="Wingdings" pitchFamily="2" charset="2"/>
              </a:rPr>
              <a:t>Principal </a:t>
            </a:r>
            <a:r>
              <a:rPr lang="en-US" sz="2200" b="1" i="1" smtClean="0">
                <a:sym typeface="Wingdings" pitchFamily="2" charset="2"/>
              </a:rPr>
              <a:t>Effectiveness – Phase II</a:t>
            </a:r>
          </a:p>
          <a:p>
            <a:pPr marL="0" lvl="1" indent="0" eaLnBrk="1" hangingPunct="1"/>
            <a:r>
              <a:rPr lang="en-US" sz="2200" b="1" i="1" smtClean="0">
                <a:solidFill>
                  <a:srgbClr val="C00000"/>
                </a:solidFill>
                <a:sym typeface="Wingdings" pitchFamily="2" charset="2"/>
              </a:rPr>
              <a:t>Specialist </a:t>
            </a:r>
            <a:r>
              <a:rPr lang="en-US" sz="2200" b="1" i="1" smtClean="0">
                <a:sym typeface="Wingdings" pitchFamily="2" charset="2"/>
              </a:rPr>
              <a:t>Effectiveness – Phase I </a:t>
            </a:r>
          </a:p>
          <a:p>
            <a:pPr marL="0" lvl="1" indent="0" eaLnBrk="1" hangingPunct="1">
              <a:buFont typeface="Arial" pitchFamily="34" charset="0"/>
              <a:buNone/>
            </a:pPr>
            <a:endParaRPr lang="en-US" sz="2600" b="1" i="1" smtClean="0"/>
          </a:p>
        </p:txBody>
      </p:sp>
      <p:sp>
        <p:nvSpPr>
          <p:cNvPr id="5" name="Content Placeholder 2"/>
          <p:cNvSpPr txBox="1">
            <a:spLocks/>
          </p:cNvSpPr>
          <p:nvPr/>
        </p:nvSpPr>
        <p:spPr>
          <a:xfrm>
            <a:off x="2979738" y="4124325"/>
            <a:ext cx="5326062" cy="1674813"/>
          </a:xfrm>
          <a:prstGeom prst="rect">
            <a:avLst/>
          </a:prstGeom>
        </p:spPr>
        <p:txBody>
          <a:bodyPr/>
          <a:lstStyle>
            <a:lvl1pPr marL="342900" indent="-342900" eaLnBrk="0" hangingPunct="0">
              <a:defRPr sz="2400">
                <a:solidFill>
                  <a:schemeClr val="tx1"/>
                </a:solidFill>
                <a:latin typeface="Calibri" pitchFamily="34" charset="0"/>
                <a:ea typeface="MS PGothic" pitchFamily="34" charset="-128"/>
              </a:defRPr>
            </a:lvl1pPr>
            <a:lvl2pPr eaLnBrk="0" hangingPunct="0">
              <a:defRPr sz="2400">
                <a:solidFill>
                  <a:schemeClr val="tx1"/>
                </a:solidFill>
                <a:latin typeface="Calibri" pitchFamily="34" charset="0"/>
                <a:ea typeface="MS PGothic" pitchFamily="34" charset="-128"/>
              </a:defRPr>
            </a:lvl2pPr>
            <a:lvl3pPr marL="1143000" indent="-228600" eaLnBrk="0" hangingPunct="0">
              <a:defRPr sz="2400">
                <a:solidFill>
                  <a:schemeClr val="tx1"/>
                </a:solidFill>
                <a:latin typeface="Calibri" pitchFamily="34" charset="0"/>
                <a:ea typeface="MS PGothic" pitchFamily="34" charset="-128"/>
              </a:defRPr>
            </a:lvl3pPr>
            <a:lvl4pPr marL="1600200" indent="-228600" eaLnBrk="0" hangingPunct="0">
              <a:defRPr sz="2400">
                <a:solidFill>
                  <a:schemeClr val="tx1"/>
                </a:solidFill>
                <a:latin typeface="Calibri" pitchFamily="34" charset="0"/>
                <a:ea typeface="MS PGothic" pitchFamily="34" charset="-128"/>
              </a:defRPr>
            </a:lvl4pPr>
            <a:lvl5pPr marL="2057400" indent="-228600" eaLnBrk="0" hangingPunct="0">
              <a:defRPr sz="2400">
                <a:solidFill>
                  <a:schemeClr val="tx1"/>
                </a:solidFill>
                <a:latin typeface="Calibri" pitchFamily="34" charset="0"/>
                <a:ea typeface="MS PGothic" pitchFamily="34" charset="-128"/>
              </a:defRPr>
            </a:lvl5pPr>
            <a:lvl6pPr marL="2514600" indent="-228600" eaLnBrk="0" fontAlgn="base" hangingPunct="0">
              <a:spcBef>
                <a:spcPct val="0"/>
              </a:spcBef>
              <a:spcAft>
                <a:spcPct val="0"/>
              </a:spcAft>
              <a:defRPr sz="2400">
                <a:solidFill>
                  <a:schemeClr val="tx1"/>
                </a:solidFill>
                <a:latin typeface="Calibri" pitchFamily="34" charset="0"/>
                <a:ea typeface="MS PGothic" pitchFamily="34" charset="-128"/>
              </a:defRPr>
            </a:lvl6pPr>
            <a:lvl7pPr marL="2971800" indent="-228600" eaLnBrk="0" fontAlgn="base" hangingPunct="0">
              <a:spcBef>
                <a:spcPct val="0"/>
              </a:spcBef>
              <a:spcAft>
                <a:spcPct val="0"/>
              </a:spcAft>
              <a:defRPr sz="2400">
                <a:solidFill>
                  <a:schemeClr val="tx1"/>
                </a:solidFill>
                <a:latin typeface="Calibri" pitchFamily="34" charset="0"/>
                <a:ea typeface="MS PGothic" pitchFamily="34" charset="-128"/>
              </a:defRPr>
            </a:lvl7pPr>
            <a:lvl8pPr marL="3429000" indent="-228600" eaLnBrk="0" fontAlgn="base" hangingPunct="0">
              <a:spcBef>
                <a:spcPct val="0"/>
              </a:spcBef>
              <a:spcAft>
                <a:spcPct val="0"/>
              </a:spcAft>
              <a:defRPr sz="2400">
                <a:solidFill>
                  <a:schemeClr val="tx1"/>
                </a:solidFill>
                <a:latin typeface="Calibri" pitchFamily="34" charset="0"/>
                <a:ea typeface="MS PGothic" pitchFamily="34" charset="-128"/>
              </a:defRPr>
            </a:lvl8pPr>
            <a:lvl9pPr marL="3886200" indent="-228600" eaLnBrk="0" fontAlgn="base" hangingPunct="0">
              <a:spcBef>
                <a:spcPct val="0"/>
              </a:spcBef>
              <a:spcAft>
                <a:spcPct val="0"/>
              </a:spcAft>
              <a:defRPr sz="2400">
                <a:solidFill>
                  <a:schemeClr val="tx1"/>
                </a:solidFill>
                <a:latin typeface="Calibri" pitchFamily="34" charset="0"/>
                <a:ea typeface="MS PGothic" pitchFamily="34" charset="-128"/>
              </a:defRPr>
            </a:lvl9pPr>
          </a:lstStyle>
          <a:p>
            <a:pPr marL="0" lvl="1">
              <a:spcBef>
                <a:spcPct val="20000"/>
              </a:spcBef>
            </a:pPr>
            <a:r>
              <a:rPr lang="en-US" b="1" u="sng">
                <a:sym typeface="Wingdings" pitchFamily="2" charset="2"/>
              </a:rPr>
              <a:t>Anticipated Statewide Implementation</a:t>
            </a:r>
          </a:p>
          <a:p>
            <a:pPr marL="0" lvl="1">
              <a:spcBef>
                <a:spcPct val="20000"/>
              </a:spcBef>
              <a:buFont typeface="Arial" pitchFamily="34" charset="0"/>
              <a:buChar char="•"/>
            </a:pPr>
            <a:r>
              <a:rPr lang="en-US" b="1" i="1">
                <a:solidFill>
                  <a:srgbClr val="C00000"/>
                </a:solidFill>
                <a:sym typeface="Wingdings" pitchFamily="2" charset="2"/>
              </a:rPr>
              <a:t>Teacher</a:t>
            </a:r>
            <a:r>
              <a:rPr lang="en-US" b="1" i="1">
                <a:sym typeface="Wingdings" pitchFamily="2" charset="2"/>
              </a:rPr>
              <a:t> Effectiveness – 2013-2014</a:t>
            </a:r>
          </a:p>
          <a:p>
            <a:pPr marL="0" lvl="1">
              <a:spcBef>
                <a:spcPct val="20000"/>
              </a:spcBef>
              <a:buFont typeface="Arial" pitchFamily="34" charset="0"/>
              <a:buChar char="•"/>
            </a:pPr>
            <a:r>
              <a:rPr lang="en-US" b="1" i="1">
                <a:solidFill>
                  <a:srgbClr val="C00000"/>
                </a:solidFill>
                <a:sym typeface="Wingdings" pitchFamily="2" charset="2"/>
              </a:rPr>
              <a:t>Principal</a:t>
            </a:r>
            <a:r>
              <a:rPr lang="en-US" b="1" i="1">
                <a:sym typeface="Wingdings" pitchFamily="2" charset="2"/>
              </a:rPr>
              <a:t> Effectiveness – 2014-2015</a:t>
            </a:r>
          </a:p>
          <a:p>
            <a:pPr marL="0" lvl="1">
              <a:spcBef>
                <a:spcPct val="20000"/>
              </a:spcBef>
              <a:buFont typeface="Arial" pitchFamily="34" charset="0"/>
              <a:buChar char="•"/>
            </a:pPr>
            <a:r>
              <a:rPr lang="en-US" b="1" i="1">
                <a:solidFill>
                  <a:srgbClr val="C00000"/>
                </a:solidFill>
                <a:sym typeface="Wingdings" pitchFamily="2" charset="2"/>
              </a:rPr>
              <a:t>Specialist </a:t>
            </a:r>
            <a:r>
              <a:rPr lang="en-US" b="1" i="1">
                <a:sym typeface="Wingdings" pitchFamily="2" charset="2"/>
              </a:rPr>
              <a:t>Effectiveness – 2014-2015</a:t>
            </a:r>
          </a:p>
          <a:p>
            <a:pPr marL="0" lvl="1">
              <a:spcBef>
                <a:spcPct val="20000"/>
              </a:spcBef>
            </a:pPr>
            <a:endParaRPr lang="en-US" sz="2200" b="1" i="1"/>
          </a:p>
        </p:txBody>
      </p:sp>
      <p:sp>
        <p:nvSpPr>
          <p:cNvPr id="6" name="Slide Number Placeholder 5"/>
          <p:cNvSpPr>
            <a:spLocks noGrp="1"/>
          </p:cNvSpPr>
          <p:nvPr>
            <p:ph type="sldNum" sz="quarter" idx="12"/>
          </p:nvPr>
        </p:nvSpPr>
        <p:spPr/>
        <p:txBody>
          <a:bodyPr/>
          <a:lstStyle/>
          <a:p>
            <a:fld id="{83E9BA39-2D3A-4EEE-AA6D-39F712240919}" type="slidenum">
              <a:rPr lang="en-US" smtClean="0"/>
              <a:pPr/>
              <a:t>11</a:t>
            </a:fld>
            <a:endParaRPr lang="en-US" dirty="0"/>
          </a:p>
        </p:txBody>
      </p:sp>
      <p:sp>
        <p:nvSpPr>
          <p:cNvPr id="7" name="Footer Placeholder 1"/>
          <p:cNvSpPr>
            <a:spLocks noGrp="1"/>
          </p:cNvSpPr>
          <p:nvPr>
            <p:ph type="ftr" sz="quarter" idx="11"/>
          </p:nvPr>
        </p:nvSpPr>
        <p:spPr>
          <a:xfrm rot="16200000">
            <a:off x="7586910" y="4048760"/>
            <a:ext cx="2367281" cy="365760"/>
          </a:xfrm>
        </p:spPr>
        <p:txBody>
          <a:bodyPr/>
          <a:lstStyle/>
          <a:p>
            <a:r>
              <a:rPr lang="en-US" sz="1800" dirty="0" smtClean="0">
                <a:solidFill>
                  <a:schemeClr val="bg1"/>
                </a:solidFill>
              </a:rPr>
              <a:t>Region </a:t>
            </a:r>
            <a:r>
              <a:rPr lang="en-US" sz="1800" dirty="0" smtClean="0">
                <a:solidFill>
                  <a:schemeClr val="bg1"/>
                </a:solidFill>
              </a:rPr>
              <a:t>9</a:t>
            </a:r>
            <a:endParaRPr lang="en-US" sz="1800" dirty="0">
              <a:solidFill>
                <a:schemeClr val="bg1"/>
              </a:solidFill>
            </a:endParaRPr>
          </a:p>
        </p:txBody>
      </p:sp>
    </p:spTree>
    <p:extLst>
      <p:ext uri="{BB962C8B-B14F-4D97-AF65-F5344CB8AC3E}">
        <p14:creationId xmlns:p14="http://schemas.microsoft.com/office/powerpoint/2010/main" val="3740975449"/>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4300" y="152400"/>
            <a:ext cx="9001125" cy="1196022"/>
          </a:xfrm>
        </p:spPr>
        <p:txBody>
          <a:bodyPr/>
          <a:lstStyle/>
          <a:p>
            <a:r>
              <a:rPr lang="en-US" sz="4200" dirty="0" smtClean="0"/>
              <a:t>Principal Effectiveness</a:t>
            </a:r>
            <a:br>
              <a:rPr lang="en-US" sz="4200" dirty="0" smtClean="0"/>
            </a:br>
            <a:r>
              <a:rPr lang="en-US" sz="2200" i="1" dirty="0" smtClean="0"/>
              <a:t>Why Important and Why Now?</a:t>
            </a:r>
            <a:endParaRPr lang="en-US" sz="2200" i="1" dirty="0"/>
          </a:p>
        </p:txBody>
      </p:sp>
      <p:sp>
        <p:nvSpPr>
          <p:cNvPr id="3" name="Content Placeholder 2"/>
          <p:cNvSpPr>
            <a:spLocks noGrp="1"/>
          </p:cNvSpPr>
          <p:nvPr>
            <p:ph idx="1"/>
          </p:nvPr>
        </p:nvSpPr>
        <p:spPr/>
        <p:txBody>
          <a:bodyPr>
            <a:noAutofit/>
          </a:bodyPr>
          <a:lstStyle/>
          <a:p>
            <a:r>
              <a:rPr lang="en-US" sz="2400" dirty="0" smtClean="0"/>
              <a:t>Effective school leadership has an impact on developing a </a:t>
            </a:r>
            <a:r>
              <a:rPr lang="en-US" sz="2400" dirty="0"/>
              <a:t>culture focused on student achievement.  However as stated by Douglas Reeves from the Leadership and Learning </a:t>
            </a:r>
            <a:r>
              <a:rPr lang="en-US" sz="2400" dirty="0" smtClean="0"/>
              <a:t>Center:</a:t>
            </a:r>
            <a:br>
              <a:rPr lang="en-US" sz="2400" dirty="0" smtClean="0"/>
            </a:br>
            <a:endParaRPr lang="en-US" sz="2400" dirty="0"/>
          </a:p>
          <a:p>
            <a:pPr marL="457200" lvl="1" indent="0">
              <a:buNone/>
            </a:pPr>
            <a:r>
              <a:rPr lang="en-US" dirty="0" smtClean="0"/>
              <a:t>“Most </a:t>
            </a:r>
            <a:r>
              <a:rPr lang="en-US" dirty="0"/>
              <a:t>leadership assessments are </a:t>
            </a:r>
            <a:r>
              <a:rPr lang="en-US" dirty="0" smtClean="0"/>
              <a:t>infrequent</a:t>
            </a:r>
            <a:r>
              <a:rPr lang="en-US" dirty="0"/>
              <a:t>, late, unhelpful and largely a source of administrative bother.”</a:t>
            </a:r>
          </a:p>
          <a:p>
            <a:pPr marL="0" indent="0">
              <a:buNone/>
            </a:pPr>
            <a:endParaRPr lang="en-US" sz="2400" dirty="0" smtClean="0"/>
          </a:p>
          <a:p>
            <a:r>
              <a:rPr lang="en-US" sz="2400" dirty="0" smtClean="0"/>
              <a:t>Given the efforts taking place with teacher effectiveness, this becomes an opportune time for Pennsylvania to also develop its first universal instrument for principal effectiveness.</a:t>
            </a:r>
            <a:endParaRPr lang="en-US" sz="2400" dirty="0"/>
          </a:p>
          <a:p>
            <a:pPr marL="0" indent="0">
              <a:buNone/>
            </a:pPr>
            <a:r>
              <a:rPr lang="en-US" sz="2400" dirty="0" smtClean="0"/>
              <a:t/>
            </a:r>
            <a:br>
              <a:rPr lang="en-US" sz="2400" dirty="0" smtClean="0"/>
            </a:br>
            <a:endParaRPr lang="en-US" sz="2400" dirty="0"/>
          </a:p>
        </p:txBody>
      </p:sp>
      <p:sp>
        <p:nvSpPr>
          <p:cNvPr id="6" name="Slide Number Placeholder 5"/>
          <p:cNvSpPr>
            <a:spLocks noGrp="1"/>
          </p:cNvSpPr>
          <p:nvPr>
            <p:ph type="sldNum" sz="quarter" idx="12"/>
          </p:nvPr>
        </p:nvSpPr>
        <p:spPr/>
        <p:txBody>
          <a:bodyPr/>
          <a:lstStyle/>
          <a:p>
            <a:fld id="{83E9BA39-2D3A-4EEE-AA6D-39F712240919}" type="slidenum">
              <a:rPr lang="en-US" smtClean="0"/>
              <a:pPr/>
              <a:t>12</a:t>
            </a:fld>
            <a:endParaRPr lang="en-US" dirty="0"/>
          </a:p>
        </p:txBody>
      </p:sp>
      <p:sp>
        <p:nvSpPr>
          <p:cNvPr id="7" name="Footer Placeholder 1"/>
          <p:cNvSpPr>
            <a:spLocks noGrp="1"/>
          </p:cNvSpPr>
          <p:nvPr>
            <p:ph type="ftr" sz="quarter" idx="11"/>
          </p:nvPr>
        </p:nvSpPr>
        <p:spPr>
          <a:xfrm rot="16200000">
            <a:off x="7586910" y="4048760"/>
            <a:ext cx="2367281" cy="365760"/>
          </a:xfrm>
        </p:spPr>
        <p:txBody>
          <a:bodyPr/>
          <a:lstStyle/>
          <a:p>
            <a:r>
              <a:rPr lang="en-US" sz="1800" dirty="0" smtClean="0">
                <a:solidFill>
                  <a:schemeClr val="bg1"/>
                </a:solidFill>
              </a:rPr>
              <a:t>Region 9 </a:t>
            </a:r>
            <a:endParaRPr lang="en-US" sz="1800" dirty="0">
              <a:solidFill>
                <a:schemeClr val="bg1"/>
              </a:solidFill>
            </a:endParaRPr>
          </a:p>
        </p:txBody>
      </p:sp>
    </p:spTree>
    <p:extLst>
      <p:ext uri="{BB962C8B-B14F-4D97-AF65-F5344CB8AC3E}">
        <p14:creationId xmlns:p14="http://schemas.microsoft.com/office/powerpoint/2010/main" val="3608010277"/>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304800"/>
            <a:ext cx="8709660" cy="1096962"/>
          </a:xfrm>
        </p:spPr>
        <p:txBody>
          <a:bodyPr/>
          <a:lstStyle/>
          <a:p>
            <a:r>
              <a:rPr lang="en-US" dirty="0"/>
              <a:t>Principal </a:t>
            </a:r>
            <a:r>
              <a:rPr lang="en-US" dirty="0" smtClean="0"/>
              <a:t>Effectiveness </a:t>
            </a:r>
            <a:br>
              <a:rPr lang="en-US" dirty="0" smtClean="0"/>
            </a:br>
            <a:r>
              <a:rPr lang="en-US" sz="2200" i="1" dirty="0"/>
              <a:t>Why Important and Why Now</a:t>
            </a:r>
            <a:r>
              <a:rPr lang="en-US" sz="2200" i="1" dirty="0" smtClean="0"/>
              <a:t>? (continued)</a:t>
            </a:r>
            <a:endParaRPr lang="en-US" sz="2200" i="1" dirty="0"/>
          </a:p>
        </p:txBody>
      </p:sp>
      <p:sp>
        <p:nvSpPr>
          <p:cNvPr id="3" name="Content Placeholder 2"/>
          <p:cNvSpPr>
            <a:spLocks noGrp="1"/>
          </p:cNvSpPr>
          <p:nvPr>
            <p:ph idx="1"/>
          </p:nvPr>
        </p:nvSpPr>
        <p:spPr>
          <a:xfrm>
            <a:off x="457199" y="2242185"/>
            <a:ext cx="7772401" cy="3930015"/>
          </a:xfrm>
        </p:spPr>
        <p:txBody>
          <a:bodyPr>
            <a:normAutofit fontScale="85000" lnSpcReduction="20000"/>
          </a:bodyPr>
          <a:lstStyle/>
          <a:p>
            <a:r>
              <a:rPr lang="en-US" sz="3200" dirty="0"/>
              <a:t>As the Commonwealth </a:t>
            </a:r>
            <a:r>
              <a:rPr lang="en-US" sz="3200" dirty="0" smtClean="0"/>
              <a:t>continues its work </a:t>
            </a:r>
            <a:r>
              <a:rPr lang="en-US" sz="3200" dirty="0"/>
              <a:t>with the establishment of universal </a:t>
            </a:r>
            <a:r>
              <a:rPr lang="en-US" sz="3200" dirty="0" smtClean="0"/>
              <a:t>effectiveness</a:t>
            </a:r>
            <a:r>
              <a:rPr lang="en-US" sz="3200" dirty="0" smtClean="0">
                <a:solidFill>
                  <a:srgbClr val="FF0000"/>
                </a:solidFill>
              </a:rPr>
              <a:t> </a:t>
            </a:r>
            <a:r>
              <a:rPr lang="en-US" sz="3200" dirty="0" smtClean="0"/>
              <a:t>instruments, </a:t>
            </a:r>
            <a:r>
              <a:rPr lang="en-US" sz="3200" dirty="0"/>
              <a:t>it is essential that building and system leaders have initial and on-going training to guarantee sustainability and reliability</a:t>
            </a:r>
            <a:r>
              <a:rPr lang="en-US" sz="3200" dirty="0" smtClean="0"/>
              <a:t>.</a:t>
            </a:r>
          </a:p>
          <a:p>
            <a:pPr marL="114300" indent="0">
              <a:buNone/>
            </a:pPr>
            <a:endParaRPr lang="en-US" sz="3200" dirty="0" smtClean="0"/>
          </a:p>
          <a:p>
            <a:r>
              <a:rPr lang="en-US" sz="3200" dirty="0">
                <a:hlinkClick r:id="rId3"/>
              </a:rPr>
              <a:t>http://</a:t>
            </a:r>
            <a:r>
              <a:rPr lang="en-US" sz="3200" dirty="0" smtClean="0">
                <a:hlinkClick r:id="rId3"/>
              </a:rPr>
              <a:t>www.wallacefoundation.org/principal-story/executive-video/Pages/default.aspx</a:t>
            </a:r>
            <a:endParaRPr lang="en-US" sz="3200" dirty="0" smtClean="0"/>
          </a:p>
          <a:p>
            <a:pPr marL="114300" indent="0">
              <a:buNone/>
            </a:pPr>
            <a:r>
              <a:rPr lang="en-US" sz="3200" dirty="0" smtClean="0"/>
              <a:t/>
            </a:r>
            <a:br>
              <a:rPr lang="en-US" sz="3200" dirty="0" smtClean="0"/>
            </a:br>
            <a:endParaRPr lang="en-US" sz="3200" dirty="0"/>
          </a:p>
        </p:txBody>
      </p:sp>
      <p:sp>
        <p:nvSpPr>
          <p:cNvPr id="6" name="Slide Number Placeholder 5"/>
          <p:cNvSpPr>
            <a:spLocks noGrp="1"/>
          </p:cNvSpPr>
          <p:nvPr>
            <p:ph type="sldNum" sz="quarter" idx="12"/>
          </p:nvPr>
        </p:nvSpPr>
        <p:spPr/>
        <p:txBody>
          <a:bodyPr/>
          <a:lstStyle/>
          <a:p>
            <a:fld id="{83E9BA39-2D3A-4EEE-AA6D-39F712240919}" type="slidenum">
              <a:rPr lang="en-US" smtClean="0"/>
              <a:pPr/>
              <a:t>13</a:t>
            </a:fld>
            <a:endParaRPr lang="en-US" dirty="0"/>
          </a:p>
        </p:txBody>
      </p:sp>
      <p:sp>
        <p:nvSpPr>
          <p:cNvPr id="7" name="Footer Placeholder 1"/>
          <p:cNvSpPr>
            <a:spLocks noGrp="1"/>
          </p:cNvSpPr>
          <p:nvPr>
            <p:ph type="ftr" sz="quarter" idx="11"/>
          </p:nvPr>
        </p:nvSpPr>
        <p:spPr>
          <a:xfrm rot="16200000">
            <a:off x="7586910" y="4048760"/>
            <a:ext cx="2367281" cy="365760"/>
          </a:xfrm>
        </p:spPr>
        <p:txBody>
          <a:bodyPr/>
          <a:lstStyle/>
          <a:p>
            <a:r>
              <a:rPr lang="en-US" sz="1800" dirty="0" smtClean="0">
                <a:solidFill>
                  <a:schemeClr val="bg1"/>
                </a:solidFill>
              </a:rPr>
              <a:t>Region </a:t>
            </a:r>
            <a:r>
              <a:rPr lang="en-US" sz="1800" dirty="0" smtClean="0">
                <a:solidFill>
                  <a:schemeClr val="bg1"/>
                </a:solidFill>
              </a:rPr>
              <a:t>9</a:t>
            </a:r>
            <a:endParaRPr lang="en-US" sz="1800" dirty="0">
              <a:solidFill>
                <a:schemeClr val="bg1"/>
              </a:solidFill>
            </a:endParaRPr>
          </a:p>
        </p:txBody>
      </p:sp>
    </p:spTree>
    <p:extLst>
      <p:ext uri="{BB962C8B-B14F-4D97-AF65-F5344CB8AC3E}">
        <p14:creationId xmlns:p14="http://schemas.microsoft.com/office/powerpoint/2010/main" val="243631944"/>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304800"/>
            <a:ext cx="8709660" cy="1096962"/>
          </a:xfrm>
        </p:spPr>
        <p:txBody>
          <a:bodyPr/>
          <a:lstStyle/>
          <a:p>
            <a:r>
              <a:rPr lang="en-US" dirty="0" smtClean="0"/>
              <a:t>Our Approach </a:t>
            </a:r>
            <a:br>
              <a:rPr lang="en-US" dirty="0" smtClean="0"/>
            </a:br>
            <a:r>
              <a:rPr lang="en-US" sz="2200" i="1" dirty="0" smtClean="0"/>
              <a:t>Review of Previous Work</a:t>
            </a:r>
            <a:endParaRPr lang="en-US" sz="2200" i="1" dirty="0"/>
          </a:p>
        </p:txBody>
      </p:sp>
      <p:sp>
        <p:nvSpPr>
          <p:cNvPr id="3" name="Content Placeholder 2"/>
          <p:cNvSpPr>
            <a:spLocks noGrp="1"/>
          </p:cNvSpPr>
          <p:nvPr>
            <p:ph idx="1"/>
          </p:nvPr>
        </p:nvSpPr>
        <p:spPr>
          <a:xfrm>
            <a:off x="457199" y="2242185"/>
            <a:ext cx="7772401" cy="4209415"/>
          </a:xfrm>
        </p:spPr>
        <p:txBody>
          <a:bodyPr>
            <a:normAutofit fontScale="85000" lnSpcReduction="20000"/>
          </a:bodyPr>
          <a:lstStyle/>
          <a:p>
            <a:r>
              <a:rPr lang="en-US" sz="2400" dirty="0"/>
              <a:t>Reviewed existing state models from North Carolina, Delaware, Washington, Tennessee, and Colorado</a:t>
            </a:r>
          </a:p>
          <a:p>
            <a:r>
              <a:rPr lang="en-US" sz="2400" dirty="0"/>
              <a:t>Analyzed elements of the various models from the following perspectives: </a:t>
            </a:r>
          </a:p>
          <a:p>
            <a:pPr lvl="2"/>
            <a:r>
              <a:rPr lang="en-US" dirty="0"/>
              <a:t>The nine PA School Leadership Standards;  Specifically the Core &amp; Corollary Leadership Standards as mandated by Act 45 of 2007</a:t>
            </a:r>
          </a:p>
          <a:p>
            <a:pPr lvl="2"/>
            <a:r>
              <a:rPr lang="en-US" dirty="0"/>
              <a:t>The leader’s role in improving student achievement</a:t>
            </a:r>
          </a:p>
          <a:p>
            <a:pPr lvl="2"/>
            <a:r>
              <a:rPr lang="en-US" dirty="0"/>
              <a:t>The desire for measureable and constructive feedback to </a:t>
            </a:r>
            <a:r>
              <a:rPr lang="en-US" dirty="0" smtClean="0"/>
              <a:t>staff</a:t>
            </a:r>
          </a:p>
          <a:p>
            <a:r>
              <a:rPr lang="en-US" sz="2400" dirty="0"/>
              <a:t>Conducted an extensive review of research linked to principal effectiveness</a:t>
            </a:r>
            <a:r>
              <a:rPr lang="en-US" sz="2400" dirty="0" smtClean="0"/>
              <a:t>.</a:t>
            </a:r>
          </a:p>
          <a:p>
            <a:pPr lvl="2"/>
            <a:r>
              <a:rPr lang="en-US" dirty="0" smtClean="0"/>
              <a:t>MET Project</a:t>
            </a:r>
          </a:p>
          <a:p>
            <a:pPr lvl="2"/>
            <a:r>
              <a:rPr lang="en-US" dirty="0" smtClean="0"/>
              <a:t>RAND</a:t>
            </a:r>
          </a:p>
          <a:p>
            <a:pPr lvl="2"/>
            <a:r>
              <a:rPr lang="en-US" dirty="0" smtClean="0"/>
              <a:t>Wallace</a:t>
            </a:r>
          </a:p>
          <a:p>
            <a:pPr lvl="2"/>
            <a:r>
              <a:rPr lang="en-US" dirty="0" smtClean="0"/>
              <a:t>Calder</a:t>
            </a:r>
            <a:endParaRPr lang="en-US" dirty="0"/>
          </a:p>
          <a:p>
            <a:pPr marL="0" indent="0">
              <a:buNone/>
            </a:pPr>
            <a:r>
              <a:rPr lang="en-US" sz="2400" dirty="0" smtClean="0"/>
              <a:t/>
            </a:r>
            <a:br>
              <a:rPr lang="en-US" sz="2400" dirty="0" smtClean="0"/>
            </a:br>
            <a:endParaRPr lang="en-US" sz="2400" dirty="0"/>
          </a:p>
        </p:txBody>
      </p:sp>
      <p:sp>
        <p:nvSpPr>
          <p:cNvPr id="6" name="Slide Number Placeholder 5"/>
          <p:cNvSpPr>
            <a:spLocks noGrp="1"/>
          </p:cNvSpPr>
          <p:nvPr>
            <p:ph type="sldNum" sz="quarter" idx="12"/>
          </p:nvPr>
        </p:nvSpPr>
        <p:spPr/>
        <p:txBody>
          <a:bodyPr/>
          <a:lstStyle/>
          <a:p>
            <a:fld id="{83E9BA39-2D3A-4EEE-AA6D-39F712240919}" type="slidenum">
              <a:rPr lang="en-US" smtClean="0"/>
              <a:pPr/>
              <a:t>14</a:t>
            </a:fld>
            <a:endParaRPr lang="en-US" dirty="0"/>
          </a:p>
        </p:txBody>
      </p:sp>
      <p:sp>
        <p:nvSpPr>
          <p:cNvPr id="7" name="Footer Placeholder 1"/>
          <p:cNvSpPr>
            <a:spLocks noGrp="1"/>
          </p:cNvSpPr>
          <p:nvPr>
            <p:ph type="ftr" sz="quarter" idx="11"/>
          </p:nvPr>
        </p:nvSpPr>
        <p:spPr>
          <a:xfrm rot="16200000">
            <a:off x="7586910" y="4048760"/>
            <a:ext cx="2367281" cy="365760"/>
          </a:xfrm>
        </p:spPr>
        <p:txBody>
          <a:bodyPr/>
          <a:lstStyle/>
          <a:p>
            <a:r>
              <a:rPr lang="en-US" sz="1800" dirty="0" smtClean="0">
                <a:solidFill>
                  <a:schemeClr val="bg1"/>
                </a:solidFill>
              </a:rPr>
              <a:t>Region </a:t>
            </a:r>
            <a:r>
              <a:rPr lang="en-US" sz="1800" dirty="0" smtClean="0">
                <a:solidFill>
                  <a:schemeClr val="bg1"/>
                </a:solidFill>
              </a:rPr>
              <a:t>9</a:t>
            </a:r>
            <a:endParaRPr lang="en-US" sz="1800" dirty="0">
              <a:solidFill>
                <a:schemeClr val="bg1"/>
              </a:solidFill>
            </a:endParaRPr>
          </a:p>
        </p:txBody>
      </p:sp>
    </p:spTree>
    <p:extLst>
      <p:ext uri="{BB962C8B-B14F-4D97-AF65-F5344CB8AC3E}">
        <p14:creationId xmlns:p14="http://schemas.microsoft.com/office/powerpoint/2010/main" val="952038488"/>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228600"/>
            <a:ext cx="8229600" cy="1211262"/>
          </a:xfrm>
        </p:spPr>
        <p:txBody>
          <a:bodyPr/>
          <a:lstStyle/>
          <a:p>
            <a:r>
              <a:rPr lang="en-US" dirty="0" smtClean="0"/>
              <a:t>Our Approach </a:t>
            </a:r>
            <a:r>
              <a:rPr lang="en-US" sz="2400" dirty="0"/>
              <a:t/>
            </a:r>
            <a:br>
              <a:rPr lang="en-US" sz="2400" dirty="0"/>
            </a:br>
            <a:r>
              <a:rPr lang="en-US" sz="2200" i="1" dirty="0" smtClean="0"/>
              <a:t> Review of Research</a:t>
            </a:r>
            <a:endParaRPr lang="en-US" sz="2200" dirty="0"/>
          </a:p>
        </p:txBody>
      </p:sp>
      <p:sp>
        <p:nvSpPr>
          <p:cNvPr id="3" name="Content Placeholder 2"/>
          <p:cNvSpPr>
            <a:spLocks noGrp="1"/>
          </p:cNvSpPr>
          <p:nvPr>
            <p:ph idx="1"/>
          </p:nvPr>
        </p:nvSpPr>
        <p:spPr>
          <a:noFill/>
        </p:spPr>
        <p:txBody>
          <a:bodyPr/>
          <a:lstStyle/>
          <a:p>
            <a:pPr>
              <a:spcAft>
                <a:spcPts val="1200"/>
              </a:spcAft>
            </a:pPr>
            <a:r>
              <a:rPr lang="en-US" sz="2400" dirty="0" smtClean="0">
                <a:solidFill>
                  <a:srgbClr val="080808"/>
                </a:solidFill>
              </a:rPr>
              <a:t>Highlights from the Measures of Effective Teaching (MET) Report: </a:t>
            </a:r>
          </a:p>
          <a:p>
            <a:pPr lvl="1"/>
            <a:r>
              <a:rPr lang="en-US" sz="2000" dirty="0">
                <a:solidFill>
                  <a:srgbClr val="080808"/>
                </a:solidFill>
              </a:rPr>
              <a:t>Principals have the greatest </a:t>
            </a:r>
            <a:r>
              <a:rPr lang="en-US" sz="2000" u="sng" dirty="0">
                <a:solidFill>
                  <a:srgbClr val="080808"/>
                </a:solidFill>
              </a:rPr>
              <a:t>indirect</a:t>
            </a:r>
            <a:r>
              <a:rPr lang="en-US" sz="2000" dirty="0">
                <a:solidFill>
                  <a:srgbClr val="080808"/>
                </a:solidFill>
              </a:rPr>
              <a:t> impact on student </a:t>
            </a:r>
            <a:r>
              <a:rPr lang="en-US" sz="2000" dirty="0" smtClean="0">
                <a:solidFill>
                  <a:srgbClr val="080808"/>
                </a:solidFill>
              </a:rPr>
              <a:t>learning.</a:t>
            </a:r>
          </a:p>
          <a:p>
            <a:pPr lvl="1"/>
            <a:r>
              <a:rPr lang="en-US" sz="2000" dirty="0" smtClean="0">
                <a:solidFill>
                  <a:srgbClr val="080808"/>
                </a:solidFill>
              </a:rPr>
              <a:t>An emphasis is needed for evaluators to be accredited and reaccredited after a set period of time to prevent rater drift.</a:t>
            </a:r>
            <a:endParaRPr lang="en-US" sz="2000" dirty="0">
              <a:solidFill>
                <a:srgbClr val="080808"/>
              </a:solidFill>
            </a:endParaRPr>
          </a:p>
          <a:p>
            <a:pPr lvl="1"/>
            <a:r>
              <a:rPr lang="en-US" sz="2000" dirty="0" smtClean="0">
                <a:solidFill>
                  <a:srgbClr val="080808"/>
                </a:solidFill>
              </a:rPr>
              <a:t>Having multiple observers helps to validate the growth, improvement, and evaluation process.</a:t>
            </a:r>
          </a:p>
          <a:p>
            <a:pPr marL="0" indent="0">
              <a:buNone/>
            </a:pPr>
            <a:endParaRPr lang="en-US" sz="2400" dirty="0">
              <a:solidFill>
                <a:srgbClr val="FF0000"/>
              </a:solidFill>
            </a:endParaRPr>
          </a:p>
          <a:p>
            <a:pPr marL="0" indent="0">
              <a:buNone/>
            </a:pPr>
            <a:r>
              <a:rPr lang="en-US" sz="1800" u="sng" dirty="0" smtClean="0">
                <a:solidFill>
                  <a:srgbClr val="080808"/>
                </a:solidFill>
              </a:rPr>
              <a:t>Resource</a:t>
            </a:r>
            <a:r>
              <a:rPr lang="en-US" sz="1800" dirty="0" smtClean="0">
                <a:solidFill>
                  <a:srgbClr val="080808"/>
                </a:solidFill>
              </a:rPr>
              <a:t>:  </a:t>
            </a:r>
            <a:br>
              <a:rPr lang="en-US" sz="1800" dirty="0" smtClean="0">
                <a:solidFill>
                  <a:srgbClr val="080808"/>
                </a:solidFill>
              </a:rPr>
            </a:br>
            <a:r>
              <a:rPr lang="en-US" sz="1700" dirty="0" smtClean="0">
                <a:solidFill>
                  <a:srgbClr val="0070C0"/>
                </a:solidFill>
              </a:rPr>
              <a:t>http://www.metproject.org/reports.php   </a:t>
            </a:r>
          </a:p>
          <a:p>
            <a:pPr marL="0" indent="0">
              <a:buNone/>
            </a:pPr>
            <a:endParaRPr lang="en-US" dirty="0"/>
          </a:p>
        </p:txBody>
      </p:sp>
      <p:sp>
        <p:nvSpPr>
          <p:cNvPr id="6" name="Slide Number Placeholder 5"/>
          <p:cNvSpPr>
            <a:spLocks noGrp="1"/>
          </p:cNvSpPr>
          <p:nvPr>
            <p:ph type="sldNum" sz="quarter" idx="12"/>
          </p:nvPr>
        </p:nvSpPr>
        <p:spPr/>
        <p:txBody>
          <a:bodyPr/>
          <a:lstStyle/>
          <a:p>
            <a:fld id="{83E9BA39-2D3A-4EEE-AA6D-39F712240919}" type="slidenum">
              <a:rPr lang="en-US" smtClean="0"/>
              <a:pPr/>
              <a:t>15</a:t>
            </a:fld>
            <a:endParaRPr lang="en-US" dirty="0"/>
          </a:p>
        </p:txBody>
      </p:sp>
      <p:sp>
        <p:nvSpPr>
          <p:cNvPr id="7" name="Footer Placeholder 1"/>
          <p:cNvSpPr>
            <a:spLocks noGrp="1"/>
          </p:cNvSpPr>
          <p:nvPr>
            <p:ph type="ftr" sz="quarter" idx="11"/>
          </p:nvPr>
        </p:nvSpPr>
        <p:spPr>
          <a:xfrm rot="16200000">
            <a:off x="7586910" y="4048760"/>
            <a:ext cx="2367281" cy="365760"/>
          </a:xfrm>
        </p:spPr>
        <p:txBody>
          <a:bodyPr/>
          <a:lstStyle/>
          <a:p>
            <a:r>
              <a:rPr lang="en-US" sz="1800" dirty="0" smtClean="0">
                <a:solidFill>
                  <a:schemeClr val="bg1"/>
                </a:solidFill>
              </a:rPr>
              <a:t>Region </a:t>
            </a:r>
            <a:r>
              <a:rPr lang="en-US" sz="1800" dirty="0" smtClean="0">
                <a:solidFill>
                  <a:schemeClr val="bg1"/>
                </a:solidFill>
              </a:rPr>
              <a:t>9</a:t>
            </a:r>
            <a:endParaRPr lang="en-US" sz="1800" dirty="0">
              <a:solidFill>
                <a:schemeClr val="bg1"/>
              </a:solidFill>
            </a:endParaRPr>
          </a:p>
        </p:txBody>
      </p:sp>
    </p:spTree>
    <p:extLst>
      <p:ext uri="{BB962C8B-B14F-4D97-AF65-F5344CB8AC3E}">
        <p14:creationId xmlns:p14="http://schemas.microsoft.com/office/powerpoint/2010/main" val="2898589527"/>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8219" y="381000"/>
            <a:ext cx="8229600" cy="1211262"/>
          </a:xfrm>
        </p:spPr>
        <p:txBody>
          <a:bodyPr/>
          <a:lstStyle/>
          <a:p>
            <a:r>
              <a:rPr lang="en-US" dirty="0" smtClean="0"/>
              <a:t>Our Approach </a:t>
            </a:r>
            <a:r>
              <a:rPr lang="en-US" sz="2400" dirty="0"/>
              <a:t/>
            </a:r>
            <a:br>
              <a:rPr lang="en-US" sz="2400" dirty="0"/>
            </a:br>
            <a:r>
              <a:rPr lang="en-US" sz="2200" i="1" dirty="0" smtClean="0"/>
              <a:t>Review of Research (continued)</a:t>
            </a:r>
            <a:endParaRPr lang="en-US" sz="2200" dirty="0"/>
          </a:p>
        </p:txBody>
      </p:sp>
      <p:sp>
        <p:nvSpPr>
          <p:cNvPr id="3" name="Content Placeholder 2"/>
          <p:cNvSpPr>
            <a:spLocks noGrp="1"/>
          </p:cNvSpPr>
          <p:nvPr>
            <p:ph idx="1"/>
          </p:nvPr>
        </p:nvSpPr>
        <p:spPr>
          <a:noFill/>
        </p:spPr>
        <p:txBody>
          <a:bodyPr/>
          <a:lstStyle/>
          <a:p>
            <a:pPr>
              <a:spcAft>
                <a:spcPts val="1200"/>
              </a:spcAft>
            </a:pPr>
            <a:r>
              <a:rPr lang="en-US" sz="2400" dirty="0">
                <a:solidFill>
                  <a:srgbClr val="080808"/>
                </a:solidFill>
              </a:rPr>
              <a:t>Highlights </a:t>
            </a:r>
            <a:r>
              <a:rPr lang="en-US" sz="2400" dirty="0" smtClean="0">
                <a:solidFill>
                  <a:srgbClr val="080808"/>
                </a:solidFill>
              </a:rPr>
              <a:t>from the April 2010 Policy Brief, Center for Analysis of Longitudinal Data in Education Research (CALDER): </a:t>
            </a:r>
          </a:p>
          <a:p>
            <a:pPr lvl="1"/>
            <a:r>
              <a:rPr lang="en-US" sz="1800" dirty="0" smtClean="0">
                <a:solidFill>
                  <a:srgbClr val="080808"/>
                </a:solidFill>
              </a:rPr>
              <a:t>More effective principals are able to staff schools with more effective teachers</a:t>
            </a:r>
          </a:p>
          <a:p>
            <a:pPr lvl="1"/>
            <a:r>
              <a:rPr lang="en-US" sz="1800" dirty="0" smtClean="0">
                <a:solidFill>
                  <a:srgbClr val="080808"/>
                </a:solidFill>
              </a:rPr>
              <a:t>Experience is a predictor of principal effectiveness</a:t>
            </a:r>
          </a:p>
          <a:p>
            <a:pPr lvl="1"/>
            <a:r>
              <a:rPr lang="en-US" sz="1800" dirty="0" smtClean="0">
                <a:solidFill>
                  <a:srgbClr val="080808"/>
                </a:solidFill>
              </a:rPr>
              <a:t>The principal's job is complex;  Effectiveness depends on sense of efficacy on tasks and how time is allocated for tasks</a:t>
            </a:r>
          </a:p>
          <a:p>
            <a:pPr lvl="1"/>
            <a:r>
              <a:rPr lang="en-US" sz="1800" dirty="0" smtClean="0">
                <a:solidFill>
                  <a:srgbClr val="080808"/>
                </a:solidFill>
              </a:rPr>
              <a:t>Principal evaluations of teachers can offer valuable feedback on teacher performance, as opposed to student test scores alone</a:t>
            </a:r>
          </a:p>
          <a:p>
            <a:pPr marL="457200" lvl="1" indent="0">
              <a:buNone/>
            </a:pPr>
            <a:endParaRPr lang="en-US" sz="1800" dirty="0" smtClean="0">
              <a:solidFill>
                <a:srgbClr val="080808"/>
              </a:solidFill>
            </a:endParaRPr>
          </a:p>
          <a:p>
            <a:pPr marL="57150" indent="0">
              <a:buNone/>
            </a:pPr>
            <a:r>
              <a:rPr lang="en-US" sz="1800" u="sng" dirty="0" smtClean="0">
                <a:solidFill>
                  <a:srgbClr val="080808"/>
                </a:solidFill>
              </a:rPr>
              <a:t>Resource</a:t>
            </a:r>
            <a:r>
              <a:rPr lang="en-US" sz="1800" u="sng" dirty="0">
                <a:solidFill>
                  <a:srgbClr val="080808"/>
                </a:solidFill>
              </a:rPr>
              <a:t>:</a:t>
            </a:r>
          </a:p>
          <a:p>
            <a:pPr marL="0" indent="0">
              <a:buNone/>
            </a:pPr>
            <a:r>
              <a:rPr lang="en-US" sz="1700" dirty="0">
                <a:solidFill>
                  <a:srgbClr val="0070C0"/>
                </a:solidFill>
              </a:rPr>
              <a:t>http://www.caldercenter.org/publications/calder-policy-brief-8.cfm</a:t>
            </a:r>
          </a:p>
          <a:p>
            <a:pPr lvl="1"/>
            <a:endParaRPr lang="en-US" sz="2400" dirty="0">
              <a:solidFill>
                <a:srgbClr val="080808"/>
              </a:solidFill>
            </a:endParaRPr>
          </a:p>
          <a:p>
            <a:pPr lvl="1"/>
            <a:endParaRPr lang="en-US" sz="2400" dirty="0" smtClean="0">
              <a:solidFill>
                <a:srgbClr val="080808"/>
              </a:solidFill>
            </a:endParaRPr>
          </a:p>
          <a:p>
            <a:pPr lvl="1"/>
            <a:endParaRPr lang="en-US" sz="2400" dirty="0">
              <a:solidFill>
                <a:srgbClr val="080808"/>
              </a:solidFill>
            </a:endParaRPr>
          </a:p>
          <a:p>
            <a:pPr marL="0" indent="0">
              <a:buNone/>
            </a:pPr>
            <a:endParaRPr lang="en-US" dirty="0"/>
          </a:p>
        </p:txBody>
      </p:sp>
      <p:sp>
        <p:nvSpPr>
          <p:cNvPr id="6" name="Slide Number Placeholder 5"/>
          <p:cNvSpPr>
            <a:spLocks noGrp="1"/>
          </p:cNvSpPr>
          <p:nvPr>
            <p:ph type="sldNum" sz="quarter" idx="12"/>
          </p:nvPr>
        </p:nvSpPr>
        <p:spPr/>
        <p:txBody>
          <a:bodyPr/>
          <a:lstStyle/>
          <a:p>
            <a:fld id="{83E9BA39-2D3A-4EEE-AA6D-39F712240919}" type="slidenum">
              <a:rPr lang="en-US" smtClean="0"/>
              <a:pPr/>
              <a:t>16</a:t>
            </a:fld>
            <a:endParaRPr lang="en-US" dirty="0"/>
          </a:p>
        </p:txBody>
      </p:sp>
      <p:sp>
        <p:nvSpPr>
          <p:cNvPr id="7" name="Footer Placeholder 4"/>
          <p:cNvSpPr>
            <a:spLocks noGrp="1"/>
          </p:cNvSpPr>
          <p:nvPr>
            <p:ph type="ftr" sz="quarter" idx="11"/>
          </p:nvPr>
        </p:nvSpPr>
        <p:spPr>
          <a:xfrm rot="16200000">
            <a:off x="7586910" y="4048760"/>
            <a:ext cx="2367281" cy="365760"/>
          </a:xfrm>
        </p:spPr>
        <p:txBody>
          <a:bodyPr/>
          <a:lstStyle/>
          <a:p>
            <a:pPr algn="r">
              <a:defRPr/>
            </a:pPr>
            <a:r>
              <a:rPr lang="en-US" sz="1800" dirty="0" smtClean="0">
                <a:solidFill>
                  <a:schemeClr val="bg1"/>
                </a:solidFill>
              </a:rPr>
              <a:t>Region </a:t>
            </a:r>
            <a:r>
              <a:rPr lang="en-US" sz="1800" dirty="0" smtClean="0">
                <a:solidFill>
                  <a:schemeClr val="bg1"/>
                </a:solidFill>
              </a:rPr>
              <a:t>9 </a:t>
            </a:r>
            <a:endParaRPr lang="en-US" sz="1800" dirty="0">
              <a:solidFill>
                <a:schemeClr val="bg1"/>
              </a:solidFill>
            </a:endParaRPr>
          </a:p>
        </p:txBody>
      </p:sp>
    </p:spTree>
    <p:extLst>
      <p:ext uri="{BB962C8B-B14F-4D97-AF65-F5344CB8AC3E}">
        <p14:creationId xmlns:p14="http://schemas.microsoft.com/office/powerpoint/2010/main" val="1863366815"/>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60144" y="304800"/>
            <a:ext cx="8229600" cy="1211262"/>
          </a:xfrm>
        </p:spPr>
        <p:txBody>
          <a:bodyPr/>
          <a:lstStyle/>
          <a:p>
            <a:r>
              <a:rPr lang="en-US" dirty="0" smtClean="0"/>
              <a:t>Our Approach </a:t>
            </a:r>
            <a:r>
              <a:rPr lang="en-US" sz="2400" dirty="0"/>
              <a:t/>
            </a:r>
            <a:br>
              <a:rPr lang="en-US" sz="2400" dirty="0"/>
            </a:br>
            <a:r>
              <a:rPr lang="en-US" sz="2200" i="1" dirty="0" smtClean="0"/>
              <a:t>Engaging Stakeholders and Expertise</a:t>
            </a:r>
            <a:endParaRPr lang="en-US" sz="2200" dirty="0"/>
          </a:p>
        </p:txBody>
      </p:sp>
      <p:sp>
        <p:nvSpPr>
          <p:cNvPr id="3" name="Content Placeholder 2"/>
          <p:cNvSpPr>
            <a:spLocks noGrp="1"/>
          </p:cNvSpPr>
          <p:nvPr>
            <p:ph idx="1"/>
          </p:nvPr>
        </p:nvSpPr>
        <p:spPr>
          <a:noFill/>
        </p:spPr>
        <p:txBody>
          <a:bodyPr/>
          <a:lstStyle/>
          <a:p>
            <a:r>
              <a:rPr lang="en-US" sz="2400" dirty="0" smtClean="0">
                <a:solidFill>
                  <a:srgbClr val="080808"/>
                </a:solidFill>
              </a:rPr>
              <a:t>Educational experts from national, state, and locals levels provided reviews of various work throughout the process.</a:t>
            </a:r>
          </a:p>
          <a:p>
            <a:endParaRPr lang="en-US" sz="2400" dirty="0">
              <a:solidFill>
                <a:srgbClr val="080808"/>
              </a:solidFill>
            </a:endParaRPr>
          </a:p>
          <a:p>
            <a:r>
              <a:rPr lang="en-US" sz="2400" dirty="0" smtClean="0">
                <a:solidFill>
                  <a:srgbClr val="080808"/>
                </a:solidFill>
              </a:rPr>
              <a:t>On June 18, 2012 Pennsylvania conducted its first statewide stakeholder meeting, which included representation from LEAs of various sizes and locations.</a:t>
            </a:r>
            <a:endParaRPr lang="en-US" sz="2400" dirty="0">
              <a:solidFill>
                <a:srgbClr val="080808"/>
              </a:solidFill>
            </a:endParaRPr>
          </a:p>
          <a:p>
            <a:pPr lvl="1"/>
            <a:endParaRPr lang="en-US" sz="2400" dirty="0" smtClean="0">
              <a:solidFill>
                <a:srgbClr val="080808"/>
              </a:solidFill>
            </a:endParaRPr>
          </a:p>
          <a:p>
            <a:pPr marL="0" indent="0">
              <a:buNone/>
            </a:pPr>
            <a:endParaRPr lang="en-US" sz="1800" dirty="0">
              <a:solidFill>
                <a:srgbClr val="0070C0"/>
              </a:solidFill>
            </a:endParaRPr>
          </a:p>
          <a:p>
            <a:pPr marL="0" indent="0">
              <a:buNone/>
            </a:pPr>
            <a:endParaRPr lang="en-US" dirty="0"/>
          </a:p>
        </p:txBody>
      </p:sp>
      <p:sp>
        <p:nvSpPr>
          <p:cNvPr id="6" name="Slide Number Placeholder 5"/>
          <p:cNvSpPr>
            <a:spLocks noGrp="1"/>
          </p:cNvSpPr>
          <p:nvPr>
            <p:ph type="sldNum" sz="quarter" idx="12"/>
          </p:nvPr>
        </p:nvSpPr>
        <p:spPr/>
        <p:txBody>
          <a:bodyPr/>
          <a:lstStyle/>
          <a:p>
            <a:fld id="{83E9BA39-2D3A-4EEE-AA6D-39F712240919}" type="slidenum">
              <a:rPr lang="en-US" smtClean="0"/>
              <a:pPr/>
              <a:t>17</a:t>
            </a:fld>
            <a:endParaRPr lang="en-US" dirty="0"/>
          </a:p>
        </p:txBody>
      </p:sp>
      <p:sp>
        <p:nvSpPr>
          <p:cNvPr id="7" name="Footer Placeholder 4"/>
          <p:cNvSpPr>
            <a:spLocks noGrp="1"/>
          </p:cNvSpPr>
          <p:nvPr>
            <p:ph type="ftr" sz="quarter" idx="11"/>
          </p:nvPr>
        </p:nvSpPr>
        <p:spPr>
          <a:xfrm rot="16200000">
            <a:off x="7586910" y="4048760"/>
            <a:ext cx="2367281" cy="365760"/>
          </a:xfrm>
        </p:spPr>
        <p:txBody>
          <a:bodyPr/>
          <a:lstStyle/>
          <a:p>
            <a:pPr algn="r">
              <a:defRPr/>
            </a:pPr>
            <a:r>
              <a:rPr lang="en-US" sz="1800" dirty="0" smtClean="0">
                <a:solidFill>
                  <a:schemeClr val="bg1"/>
                </a:solidFill>
              </a:rPr>
              <a:t>Region </a:t>
            </a:r>
            <a:r>
              <a:rPr lang="en-US" sz="1800" dirty="0" smtClean="0">
                <a:solidFill>
                  <a:schemeClr val="bg1"/>
                </a:solidFill>
              </a:rPr>
              <a:t>9 </a:t>
            </a:r>
            <a:endParaRPr lang="en-US" sz="1800" dirty="0">
              <a:solidFill>
                <a:schemeClr val="bg1"/>
              </a:solidFill>
            </a:endParaRPr>
          </a:p>
        </p:txBody>
      </p:sp>
    </p:spTree>
    <p:extLst>
      <p:ext uri="{BB962C8B-B14F-4D97-AF65-F5344CB8AC3E}">
        <p14:creationId xmlns:p14="http://schemas.microsoft.com/office/powerpoint/2010/main" val="979244297"/>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4431" y="228600"/>
            <a:ext cx="8229600" cy="1211262"/>
          </a:xfrm>
        </p:spPr>
        <p:txBody>
          <a:bodyPr/>
          <a:lstStyle/>
          <a:p>
            <a:r>
              <a:rPr lang="en-US" dirty="0" smtClean="0"/>
              <a:t>Our Approach </a:t>
            </a:r>
            <a:r>
              <a:rPr lang="en-US" sz="2400" dirty="0"/>
              <a:t/>
            </a:r>
            <a:br>
              <a:rPr lang="en-US" sz="2400" dirty="0"/>
            </a:br>
            <a:r>
              <a:rPr lang="en-US" sz="2200" i="1" dirty="0"/>
              <a:t>I</a:t>
            </a:r>
            <a:r>
              <a:rPr lang="en-US" sz="2200" i="1" dirty="0" smtClean="0"/>
              <a:t>ncorporating </a:t>
            </a:r>
            <a:r>
              <a:rPr lang="en-US" sz="2200" i="1" dirty="0"/>
              <a:t>Act 82 of </a:t>
            </a:r>
            <a:r>
              <a:rPr lang="en-US" sz="2200" i="1" dirty="0" smtClean="0"/>
              <a:t>2012</a:t>
            </a:r>
            <a:endParaRPr lang="en-US" sz="2200" i="1" dirty="0"/>
          </a:p>
        </p:txBody>
      </p:sp>
      <p:sp>
        <p:nvSpPr>
          <p:cNvPr id="3" name="Content Placeholder 2"/>
          <p:cNvSpPr>
            <a:spLocks noGrp="1"/>
          </p:cNvSpPr>
          <p:nvPr>
            <p:ph idx="1"/>
          </p:nvPr>
        </p:nvSpPr>
        <p:spPr>
          <a:noFill/>
        </p:spPr>
        <p:txBody>
          <a:bodyPr/>
          <a:lstStyle/>
          <a:p>
            <a:r>
              <a:rPr lang="en-US" sz="2400" dirty="0" smtClean="0">
                <a:solidFill>
                  <a:srgbClr val="080808"/>
                </a:solidFill>
                <a:hlinkClick r:id="rId3"/>
              </a:rPr>
              <a:t>Within Act 82</a:t>
            </a:r>
            <a:r>
              <a:rPr lang="en-US" sz="2400" dirty="0" smtClean="0">
                <a:solidFill>
                  <a:srgbClr val="080808"/>
                </a:solidFill>
              </a:rPr>
              <a:t>, new requirements for Educator Effectiveness have been defined for teachers, principals, and education specialists.</a:t>
            </a:r>
          </a:p>
          <a:p>
            <a:endParaRPr lang="en-US" sz="2400" dirty="0" smtClean="0">
              <a:solidFill>
                <a:srgbClr val="080808"/>
              </a:solidFill>
            </a:endParaRPr>
          </a:p>
          <a:p>
            <a:r>
              <a:rPr lang="en-US" sz="2400" dirty="0" smtClean="0">
                <a:solidFill>
                  <a:srgbClr val="080808"/>
                </a:solidFill>
              </a:rPr>
              <a:t>Within the Act, it defines various categories that need to be addressed within principal evaluation systems:</a:t>
            </a:r>
          </a:p>
          <a:p>
            <a:pPr lvl="1"/>
            <a:r>
              <a:rPr lang="en-US" sz="1800" dirty="0" smtClean="0">
                <a:solidFill>
                  <a:srgbClr val="080808"/>
                </a:solidFill>
              </a:rPr>
              <a:t>Planning and Preparation</a:t>
            </a:r>
          </a:p>
          <a:p>
            <a:pPr lvl="1"/>
            <a:r>
              <a:rPr lang="en-US" sz="1800" dirty="0" smtClean="0">
                <a:solidFill>
                  <a:srgbClr val="080808"/>
                </a:solidFill>
              </a:rPr>
              <a:t>School Environment</a:t>
            </a:r>
          </a:p>
          <a:p>
            <a:pPr lvl="1"/>
            <a:r>
              <a:rPr lang="en-US" sz="1800" dirty="0" smtClean="0">
                <a:solidFill>
                  <a:srgbClr val="080808"/>
                </a:solidFill>
              </a:rPr>
              <a:t>Delivery of Service</a:t>
            </a:r>
          </a:p>
          <a:p>
            <a:pPr lvl="1"/>
            <a:r>
              <a:rPr lang="en-US" sz="1800" dirty="0" smtClean="0">
                <a:solidFill>
                  <a:srgbClr val="080808"/>
                </a:solidFill>
              </a:rPr>
              <a:t>Professional Development</a:t>
            </a:r>
          </a:p>
          <a:p>
            <a:pPr marL="457200" lvl="1" indent="0">
              <a:buNone/>
            </a:pPr>
            <a:endParaRPr lang="en-US" dirty="0" smtClean="0">
              <a:solidFill>
                <a:srgbClr val="080808"/>
              </a:solidFill>
            </a:endParaRPr>
          </a:p>
          <a:p>
            <a:pPr lvl="1"/>
            <a:endParaRPr lang="en-US" sz="2400" dirty="0">
              <a:solidFill>
                <a:srgbClr val="080808"/>
              </a:solidFill>
            </a:endParaRPr>
          </a:p>
          <a:p>
            <a:pPr lvl="1"/>
            <a:endParaRPr lang="en-US" sz="2400" dirty="0" smtClean="0">
              <a:solidFill>
                <a:srgbClr val="080808"/>
              </a:solidFill>
            </a:endParaRPr>
          </a:p>
          <a:p>
            <a:pPr lvl="1"/>
            <a:endParaRPr lang="en-US" sz="2400" dirty="0">
              <a:solidFill>
                <a:srgbClr val="080808"/>
              </a:solidFill>
            </a:endParaRPr>
          </a:p>
          <a:p>
            <a:pPr lvl="1"/>
            <a:endParaRPr lang="en-US" sz="2400" dirty="0" smtClean="0">
              <a:solidFill>
                <a:srgbClr val="FF0000"/>
              </a:solidFill>
            </a:endParaRPr>
          </a:p>
          <a:p>
            <a:pPr marL="0" indent="0">
              <a:buNone/>
            </a:pPr>
            <a:endParaRPr lang="en-US" dirty="0"/>
          </a:p>
        </p:txBody>
      </p:sp>
      <p:sp>
        <p:nvSpPr>
          <p:cNvPr id="6" name="Slide Number Placeholder 5"/>
          <p:cNvSpPr>
            <a:spLocks noGrp="1"/>
          </p:cNvSpPr>
          <p:nvPr>
            <p:ph type="sldNum" sz="quarter" idx="12"/>
          </p:nvPr>
        </p:nvSpPr>
        <p:spPr/>
        <p:txBody>
          <a:bodyPr/>
          <a:lstStyle/>
          <a:p>
            <a:fld id="{83E9BA39-2D3A-4EEE-AA6D-39F712240919}" type="slidenum">
              <a:rPr lang="en-US" smtClean="0"/>
              <a:pPr/>
              <a:t>18</a:t>
            </a:fld>
            <a:endParaRPr lang="en-US" dirty="0"/>
          </a:p>
        </p:txBody>
      </p:sp>
      <p:sp>
        <p:nvSpPr>
          <p:cNvPr id="7" name="Footer Placeholder 4"/>
          <p:cNvSpPr>
            <a:spLocks noGrp="1"/>
          </p:cNvSpPr>
          <p:nvPr>
            <p:ph type="ftr" sz="quarter" idx="11"/>
          </p:nvPr>
        </p:nvSpPr>
        <p:spPr>
          <a:xfrm rot="16200000">
            <a:off x="7586910" y="4048760"/>
            <a:ext cx="2367281" cy="365760"/>
          </a:xfrm>
        </p:spPr>
        <p:txBody>
          <a:bodyPr/>
          <a:lstStyle/>
          <a:p>
            <a:pPr algn="r">
              <a:defRPr/>
            </a:pPr>
            <a:r>
              <a:rPr lang="en-US" sz="1800" dirty="0" smtClean="0">
                <a:solidFill>
                  <a:schemeClr val="bg1"/>
                </a:solidFill>
              </a:rPr>
              <a:t>Region </a:t>
            </a:r>
            <a:r>
              <a:rPr lang="en-US" sz="1800" dirty="0" smtClean="0">
                <a:solidFill>
                  <a:schemeClr val="bg1"/>
                </a:solidFill>
              </a:rPr>
              <a:t>9 </a:t>
            </a:r>
            <a:endParaRPr lang="en-US" sz="1800" dirty="0">
              <a:solidFill>
                <a:schemeClr val="bg1"/>
              </a:solidFill>
            </a:endParaRPr>
          </a:p>
        </p:txBody>
      </p:sp>
    </p:spTree>
    <p:extLst>
      <p:ext uri="{BB962C8B-B14F-4D97-AF65-F5344CB8AC3E}">
        <p14:creationId xmlns:p14="http://schemas.microsoft.com/office/powerpoint/2010/main" val="138162385"/>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hart 3"/>
          <p:cNvGraphicFramePr/>
          <p:nvPr>
            <p:extLst>
              <p:ext uri="{D42A27DB-BD31-4B8C-83A1-F6EECF244321}">
                <p14:modId xmlns:p14="http://schemas.microsoft.com/office/powerpoint/2010/main" val="1934398641"/>
              </p:ext>
            </p:extLst>
          </p:nvPr>
        </p:nvGraphicFramePr>
        <p:xfrm>
          <a:off x="-838200" y="2667000"/>
          <a:ext cx="6248400" cy="4031904"/>
        </p:xfrm>
        <a:graphic>
          <a:graphicData uri="http://schemas.openxmlformats.org/drawingml/2006/chart">
            <c:chart xmlns:c="http://schemas.openxmlformats.org/drawingml/2006/chart" xmlns:r="http://schemas.openxmlformats.org/officeDocument/2006/relationships" r:id="rId3"/>
          </a:graphicData>
        </a:graphic>
      </p:graphicFrame>
      <p:sp>
        <p:nvSpPr>
          <p:cNvPr id="2" name="TextBox 1"/>
          <p:cNvSpPr txBox="1"/>
          <p:nvPr/>
        </p:nvSpPr>
        <p:spPr>
          <a:xfrm>
            <a:off x="457200" y="914400"/>
            <a:ext cx="3276600" cy="1600438"/>
          </a:xfrm>
          <a:prstGeom prst="rect">
            <a:avLst/>
          </a:prstGeom>
          <a:gradFill flip="none" rotWithShape="1">
            <a:gsLst>
              <a:gs pos="0">
                <a:schemeClr val="accent4">
                  <a:shade val="30000"/>
                  <a:satMod val="115000"/>
                </a:schemeClr>
              </a:gs>
              <a:gs pos="50000">
                <a:schemeClr val="accent4">
                  <a:shade val="67500"/>
                  <a:satMod val="115000"/>
                </a:schemeClr>
              </a:gs>
              <a:gs pos="100000">
                <a:schemeClr val="accent4">
                  <a:shade val="100000"/>
                  <a:satMod val="115000"/>
                </a:schemeClr>
              </a:gs>
            </a:gsLst>
            <a:lin ang="13500000" scaled="1"/>
            <a:tileRect/>
          </a:gradFill>
        </p:spPr>
        <p:txBody>
          <a:bodyPr wrap="square" rtlCol="0">
            <a:spAutoFit/>
          </a:bodyPr>
          <a:lstStyle/>
          <a:p>
            <a:pPr fontAlgn="auto">
              <a:spcBef>
                <a:spcPts val="0"/>
              </a:spcBef>
              <a:spcAft>
                <a:spcPts val="0"/>
              </a:spcAft>
            </a:pPr>
            <a:r>
              <a:rPr lang="en-US" sz="1400" b="1" dirty="0" smtClean="0">
                <a:solidFill>
                  <a:prstClr val="white"/>
                </a:solidFill>
                <a:latin typeface="Tahoma" pitchFamily="34" charset="0"/>
                <a:ea typeface="Tahoma" pitchFamily="34" charset="0"/>
                <a:cs typeface="Tahoma" pitchFamily="34" charset="0"/>
              </a:rPr>
              <a:t>Observation/ Evidence</a:t>
            </a:r>
          </a:p>
          <a:p>
            <a:pPr fontAlgn="auto">
              <a:spcBef>
                <a:spcPts val="0"/>
              </a:spcBef>
              <a:spcAft>
                <a:spcPts val="0"/>
              </a:spcAft>
            </a:pPr>
            <a:r>
              <a:rPr lang="en-US" sz="1400" dirty="0" smtClean="0">
                <a:solidFill>
                  <a:prstClr val="white"/>
                </a:solidFill>
                <a:latin typeface="Tahoma" pitchFamily="34" charset="0"/>
                <a:ea typeface="Tahoma" pitchFamily="34" charset="0"/>
                <a:cs typeface="Tahoma" pitchFamily="34" charset="0"/>
              </a:rPr>
              <a:t>Domains</a:t>
            </a:r>
          </a:p>
          <a:p>
            <a:pPr marL="342900" indent="-342900" fontAlgn="auto">
              <a:spcBef>
                <a:spcPts val="0"/>
              </a:spcBef>
              <a:spcAft>
                <a:spcPts val="0"/>
              </a:spcAft>
              <a:buFontTx/>
              <a:buAutoNum type="arabicPeriod"/>
            </a:pPr>
            <a:r>
              <a:rPr lang="en-US" sz="1400" dirty="0" smtClean="0">
                <a:solidFill>
                  <a:prstClr val="white"/>
                </a:solidFill>
                <a:latin typeface="Tahoma" pitchFamily="34" charset="0"/>
                <a:ea typeface="Tahoma" pitchFamily="34" charset="0"/>
                <a:cs typeface="Tahoma" pitchFamily="34" charset="0"/>
              </a:rPr>
              <a:t>Strategic/ Cultural Leadership</a:t>
            </a:r>
          </a:p>
          <a:p>
            <a:pPr marL="342900" indent="-342900" fontAlgn="auto">
              <a:spcBef>
                <a:spcPts val="0"/>
              </a:spcBef>
              <a:spcAft>
                <a:spcPts val="0"/>
              </a:spcAft>
              <a:buFontTx/>
              <a:buAutoNum type="arabicPeriod"/>
            </a:pPr>
            <a:r>
              <a:rPr lang="en-US" sz="1400" dirty="0" smtClean="0">
                <a:solidFill>
                  <a:prstClr val="white"/>
                </a:solidFill>
                <a:latin typeface="Tahoma" pitchFamily="34" charset="0"/>
                <a:ea typeface="Tahoma" pitchFamily="34" charset="0"/>
                <a:cs typeface="Tahoma" pitchFamily="34" charset="0"/>
              </a:rPr>
              <a:t>Systems Leadership</a:t>
            </a:r>
          </a:p>
          <a:p>
            <a:pPr marL="342900" indent="-342900" fontAlgn="auto">
              <a:spcBef>
                <a:spcPts val="0"/>
              </a:spcBef>
              <a:spcAft>
                <a:spcPts val="0"/>
              </a:spcAft>
              <a:buFontTx/>
              <a:buAutoNum type="arabicPeriod"/>
            </a:pPr>
            <a:r>
              <a:rPr lang="en-US" sz="1400" dirty="0" smtClean="0">
                <a:solidFill>
                  <a:prstClr val="white"/>
                </a:solidFill>
                <a:latin typeface="Tahoma" pitchFamily="34" charset="0"/>
                <a:ea typeface="Tahoma" pitchFamily="34" charset="0"/>
                <a:cs typeface="Tahoma" pitchFamily="34" charset="0"/>
              </a:rPr>
              <a:t>Leadership for Learning</a:t>
            </a:r>
          </a:p>
          <a:p>
            <a:pPr marL="342900" indent="-342900" fontAlgn="auto">
              <a:spcBef>
                <a:spcPts val="0"/>
              </a:spcBef>
              <a:spcAft>
                <a:spcPts val="0"/>
              </a:spcAft>
              <a:buFontTx/>
              <a:buAutoNum type="arabicPeriod"/>
            </a:pPr>
            <a:r>
              <a:rPr lang="en-US" sz="1400" dirty="0" smtClean="0">
                <a:solidFill>
                  <a:prstClr val="white"/>
                </a:solidFill>
                <a:latin typeface="Tahoma" pitchFamily="34" charset="0"/>
                <a:ea typeface="Tahoma" pitchFamily="34" charset="0"/>
                <a:cs typeface="Tahoma" pitchFamily="34" charset="0"/>
              </a:rPr>
              <a:t>Professional and Community Leadership</a:t>
            </a:r>
            <a:endParaRPr lang="en-US" sz="1400" dirty="0">
              <a:solidFill>
                <a:prstClr val="white"/>
              </a:solidFill>
              <a:latin typeface="Tahoma" pitchFamily="34" charset="0"/>
              <a:ea typeface="Tahoma" pitchFamily="34" charset="0"/>
              <a:cs typeface="Tahoma" pitchFamily="34" charset="0"/>
            </a:endParaRPr>
          </a:p>
        </p:txBody>
      </p:sp>
      <p:sp>
        <p:nvSpPr>
          <p:cNvPr id="5" name="TextBox 4"/>
          <p:cNvSpPr txBox="1"/>
          <p:nvPr/>
        </p:nvSpPr>
        <p:spPr>
          <a:xfrm>
            <a:off x="5257800" y="1142762"/>
            <a:ext cx="2286000" cy="1600438"/>
          </a:xfrm>
          <a:prstGeom prst="rect">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path path="circle">
              <a:fillToRect t="100000" r="100000"/>
            </a:path>
            <a:tileRect l="-100000" b="-100000"/>
          </a:gradFill>
        </p:spPr>
        <p:txBody>
          <a:bodyPr wrap="square" rtlCol="0">
            <a:spAutoFit/>
          </a:bodyPr>
          <a:lstStyle/>
          <a:p>
            <a:pPr fontAlgn="auto">
              <a:spcBef>
                <a:spcPts val="0"/>
              </a:spcBef>
              <a:spcAft>
                <a:spcPts val="0"/>
              </a:spcAft>
            </a:pPr>
            <a:r>
              <a:rPr lang="en-US" sz="1400" b="1" dirty="0" smtClean="0">
                <a:solidFill>
                  <a:prstClr val="white"/>
                </a:solidFill>
                <a:latin typeface="Tahoma" pitchFamily="34" charset="0"/>
                <a:ea typeface="Tahoma" pitchFamily="34" charset="0"/>
                <a:cs typeface="Tahoma" pitchFamily="34" charset="0"/>
              </a:rPr>
              <a:t>Building Level Data</a:t>
            </a:r>
          </a:p>
          <a:p>
            <a:pPr fontAlgn="auto">
              <a:spcBef>
                <a:spcPts val="0"/>
              </a:spcBef>
              <a:spcAft>
                <a:spcPts val="0"/>
              </a:spcAft>
            </a:pPr>
            <a:r>
              <a:rPr lang="en-US" sz="1400" dirty="0" smtClean="0">
                <a:solidFill>
                  <a:prstClr val="white"/>
                </a:solidFill>
                <a:latin typeface="Tahoma" pitchFamily="34" charset="0"/>
                <a:ea typeface="Tahoma" pitchFamily="34" charset="0"/>
                <a:cs typeface="Tahoma" pitchFamily="34" charset="0"/>
              </a:rPr>
              <a:t>PSSA Achievement</a:t>
            </a:r>
          </a:p>
          <a:p>
            <a:pPr fontAlgn="auto">
              <a:spcBef>
                <a:spcPts val="0"/>
              </a:spcBef>
              <a:spcAft>
                <a:spcPts val="0"/>
              </a:spcAft>
            </a:pPr>
            <a:r>
              <a:rPr lang="en-US" sz="1400" dirty="0" smtClean="0">
                <a:solidFill>
                  <a:prstClr val="white"/>
                </a:solidFill>
                <a:latin typeface="Tahoma" pitchFamily="34" charset="0"/>
                <a:ea typeface="Tahoma" pitchFamily="34" charset="0"/>
                <a:cs typeface="Tahoma" pitchFamily="34" charset="0"/>
              </a:rPr>
              <a:t>PVAAS Growth</a:t>
            </a:r>
          </a:p>
          <a:p>
            <a:pPr fontAlgn="auto">
              <a:spcBef>
                <a:spcPts val="0"/>
              </a:spcBef>
              <a:spcAft>
                <a:spcPts val="0"/>
              </a:spcAft>
            </a:pPr>
            <a:r>
              <a:rPr lang="en-US" sz="1400" dirty="0" smtClean="0">
                <a:solidFill>
                  <a:prstClr val="white"/>
                </a:solidFill>
                <a:latin typeface="Tahoma" pitchFamily="34" charset="0"/>
                <a:ea typeface="Tahoma" pitchFamily="34" charset="0"/>
                <a:cs typeface="Tahoma" pitchFamily="34" charset="0"/>
              </a:rPr>
              <a:t>Graduation Rate</a:t>
            </a:r>
          </a:p>
          <a:p>
            <a:pPr fontAlgn="auto">
              <a:spcBef>
                <a:spcPts val="0"/>
              </a:spcBef>
              <a:spcAft>
                <a:spcPts val="0"/>
              </a:spcAft>
            </a:pPr>
            <a:r>
              <a:rPr lang="en-US" sz="1400" dirty="0" smtClean="0">
                <a:solidFill>
                  <a:prstClr val="white"/>
                </a:solidFill>
                <a:latin typeface="Tahoma" pitchFamily="34" charset="0"/>
                <a:ea typeface="Tahoma" pitchFamily="34" charset="0"/>
                <a:cs typeface="Tahoma" pitchFamily="34" charset="0"/>
              </a:rPr>
              <a:t>Promotion Rate</a:t>
            </a:r>
          </a:p>
          <a:p>
            <a:pPr fontAlgn="auto">
              <a:spcBef>
                <a:spcPts val="0"/>
              </a:spcBef>
              <a:spcAft>
                <a:spcPts val="0"/>
              </a:spcAft>
            </a:pPr>
            <a:r>
              <a:rPr lang="en-US" sz="1400" dirty="0" smtClean="0">
                <a:solidFill>
                  <a:prstClr val="white"/>
                </a:solidFill>
                <a:latin typeface="Tahoma" pitchFamily="34" charset="0"/>
                <a:ea typeface="Tahoma" pitchFamily="34" charset="0"/>
                <a:cs typeface="Tahoma" pitchFamily="34" charset="0"/>
              </a:rPr>
              <a:t>AP Course Participation</a:t>
            </a:r>
          </a:p>
          <a:p>
            <a:pPr fontAlgn="auto">
              <a:spcBef>
                <a:spcPts val="0"/>
              </a:spcBef>
              <a:spcAft>
                <a:spcPts val="0"/>
              </a:spcAft>
            </a:pPr>
            <a:r>
              <a:rPr lang="en-US" sz="1400" dirty="0" smtClean="0">
                <a:solidFill>
                  <a:prstClr val="white"/>
                </a:solidFill>
                <a:latin typeface="Tahoma" pitchFamily="34" charset="0"/>
                <a:ea typeface="Tahoma" pitchFamily="34" charset="0"/>
                <a:cs typeface="Tahoma" pitchFamily="34" charset="0"/>
              </a:rPr>
              <a:t>SAT/PSAT</a:t>
            </a:r>
            <a:endParaRPr lang="en-US" sz="1400" dirty="0">
              <a:solidFill>
                <a:prstClr val="white"/>
              </a:solidFill>
              <a:latin typeface="Tahoma" pitchFamily="34" charset="0"/>
              <a:ea typeface="Tahoma" pitchFamily="34" charset="0"/>
              <a:cs typeface="Tahoma" pitchFamily="34" charset="0"/>
            </a:endParaRPr>
          </a:p>
        </p:txBody>
      </p:sp>
      <p:sp>
        <p:nvSpPr>
          <p:cNvPr id="7" name="TextBox 6"/>
          <p:cNvSpPr txBox="1"/>
          <p:nvPr/>
        </p:nvSpPr>
        <p:spPr>
          <a:xfrm>
            <a:off x="1524000" y="152400"/>
            <a:ext cx="5867400" cy="461665"/>
          </a:xfrm>
          <a:prstGeom prst="rect">
            <a:avLst/>
          </a:prstGeom>
          <a:noFill/>
        </p:spPr>
        <p:txBody>
          <a:bodyPr wrap="square" rtlCol="0">
            <a:spAutoFit/>
          </a:bodyPr>
          <a:lstStyle/>
          <a:p>
            <a:pPr algn="ctr" fontAlgn="auto">
              <a:spcBef>
                <a:spcPts val="0"/>
              </a:spcBef>
              <a:spcAft>
                <a:spcPts val="0"/>
              </a:spcAft>
            </a:pPr>
            <a:r>
              <a:rPr lang="en-US" sz="2400" dirty="0" smtClean="0">
                <a:solidFill>
                  <a:srgbClr val="1F497D"/>
                </a:solidFill>
                <a:latin typeface="+mj-lt"/>
                <a:ea typeface="Tahoma" pitchFamily="34" charset="0"/>
                <a:cs typeface="Tahoma" pitchFamily="34" charset="0"/>
              </a:rPr>
              <a:t>Principal Effectiveness System</a:t>
            </a:r>
            <a:endParaRPr lang="en-US" sz="2400" dirty="0">
              <a:solidFill>
                <a:srgbClr val="1F497D"/>
              </a:solidFill>
              <a:latin typeface="+mj-lt"/>
              <a:ea typeface="Tahoma" pitchFamily="34" charset="0"/>
              <a:cs typeface="Tahoma" pitchFamily="34" charset="0"/>
            </a:endParaRPr>
          </a:p>
        </p:txBody>
      </p:sp>
      <p:sp>
        <p:nvSpPr>
          <p:cNvPr id="9" name="Slide Number Placeholder 8"/>
          <p:cNvSpPr>
            <a:spLocks noGrp="1"/>
          </p:cNvSpPr>
          <p:nvPr>
            <p:ph type="sldNum" sz="quarter" idx="12"/>
          </p:nvPr>
        </p:nvSpPr>
        <p:spPr/>
        <p:txBody>
          <a:bodyPr/>
          <a:lstStyle/>
          <a:p>
            <a:fld id="{DE78A786-2300-43ED-B98F-0D9B678CCB39}" type="slidenum">
              <a:rPr lang="en-US" smtClean="0"/>
              <a:pPr/>
              <a:t>19</a:t>
            </a:fld>
            <a:endParaRPr lang="en-US" dirty="0"/>
          </a:p>
        </p:txBody>
      </p:sp>
      <p:sp>
        <p:nvSpPr>
          <p:cNvPr id="6" name="TextBox 5"/>
          <p:cNvSpPr txBox="1"/>
          <p:nvPr/>
        </p:nvSpPr>
        <p:spPr>
          <a:xfrm>
            <a:off x="5943600" y="3276600"/>
            <a:ext cx="1600200" cy="523220"/>
          </a:xfrm>
          <a:prstGeom prst="rect">
            <a:avLst/>
          </a:prstGeom>
          <a:gradFill flip="none" rotWithShape="1">
            <a:gsLst>
              <a:gs pos="0">
                <a:schemeClr val="accent2">
                  <a:shade val="30000"/>
                  <a:satMod val="115000"/>
                </a:schemeClr>
              </a:gs>
              <a:gs pos="50000">
                <a:schemeClr val="accent2">
                  <a:shade val="67500"/>
                  <a:satMod val="115000"/>
                </a:schemeClr>
              </a:gs>
              <a:gs pos="100000">
                <a:schemeClr val="accent2">
                  <a:shade val="100000"/>
                  <a:satMod val="115000"/>
                </a:schemeClr>
              </a:gs>
            </a:gsLst>
            <a:lin ang="10800000" scaled="1"/>
            <a:tileRect/>
          </a:gradFill>
        </p:spPr>
        <p:txBody>
          <a:bodyPr wrap="square" rtlCol="0">
            <a:spAutoFit/>
          </a:bodyPr>
          <a:lstStyle/>
          <a:p>
            <a:pPr fontAlgn="auto">
              <a:spcBef>
                <a:spcPts val="0"/>
              </a:spcBef>
              <a:spcAft>
                <a:spcPts val="0"/>
              </a:spcAft>
            </a:pPr>
            <a:r>
              <a:rPr lang="en-US" sz="1400" b="1" dirty="0" smtClean="0">
                <a:solidFill>
                  <a:prstClr val="black"/>
                </a:solidFill>
                <a:latin typeface="Tahoma" pitchFamily="34" charset="0"/>
                <a:ea typeface="Tahoma" pitchFamily="34" charset="0"/>
                <a:cs typeface="Tahoma" pitchFamily="34" charset="0"/>
              </a:rPr>
              <a:t>Correlation</a:t>
            </a:r>
          </a:p>
          <a:p>
            <a:pPr fontAlgn="auto">
              <a:spcBef>
                <a:spcPts val="0"/>
              </a:spcBef>
              <a:spcAft>
                <a:spcPts val="0"/>
              </a:spcAft>
            </a:pPr>
            <a:r>
              <a:rPr lang="en-US" sz="1400" dirty="0" smtClean="0">
                <a:solidFill>
                  <a:prstClr val="black"/>
                </a:solidFill>
                <a:latin typeface="Tahoma" pitchFamily="34" charset="0"/>
                <a:ea typeface="Tahoma" pitchFamily="34" charset="0"/>
                <a:cs typeface="Tahoma" pitchFamily="34" charset="0"/>
              </a:rPr>
              <a:t>PVAAS</a:t>
            </a:r>
            <a:endParaRPr lang="en-US" sz="1400" dirty="0">
              <a:solidFill>
                <a:prstClr val="black"/>
              </a:solidFill>
              <a:latin typeface="Tahoma" pitchFamily="34" charset="0"/>
              <a:ea typeface="Tahoma" pitchFamily="34" charset="0"/>
              <a:cs typeface="Tahoma" pitchFamily="34" charset="0"/>
            </a:endParaRPr>
          </a:p>
        </p:txBody>
      </p:sp>
      <p:sp>
        <p:nvSpPr>
          <p:cNvPr id="3" name="TextBox 2"/>
          <p:cNvSpPr txBox="1"/>
          <p:nvPr/>
        </p:nvSpPr>
        <p:spPr>
          <a:xfrm>
            <a:off x="5791200" y="4419600"/>
            <a:ext cx="2362200" cy="2246769"/>
          </a:xfrm>
          <a:prstGeom prst="rect">
            <a:avLst/>
          </a:prstGeom>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3500000" scaled="1"/>
            <a:tileRect/>
          </a:gradFill>
        </p:spPr>
        <p:txBody>
          <a:bodyPr wrap="square" rtlCol="0">
            <a:spAutoFit/>
          </a:bodyPr>
          <a:lstStyle/>
          <a:p>
            <a:pPr fontAlgn="auto">
              <a:spcBef>
                <a:spcPts val="0"/>
              </a:spcBef>
              <a:spcAft>
                <a:spcPts val="0"/>
              </a:spcAft>
            </a:pPr>
            <a:r>
              <a:rPr lang="en-US" sz="1400" b="1" dirty="0" smtClean="0">
                <a:solidFill>
                  <a:prstClr val="black"/>
                </a:solidFill>
                <a:latin typeface="Tahoma" pitchFamily="34" charset="0"/>
                <a:ea typeface="Tahoma" pitchFamily="34" charset="0"/>
                <a:cs typeface="Tahoma" pitchFamily="34" charset="0"/>
              </a:rPr>
              <a:t>Elective Data/SLOs</a:t>
            </a:r>
          </a:p>
          <a:p>
            <a:pPr fontAlgn="auto">
              <a:spcBef>
                <a:spcPts val="0"/>
              </a:spcBef>
              <a:spcAft>
                <a:spcPts val="0"/>
              </a:spcAft>
            </a:pPr>
            <a:r>
              <a:rPr lang="en-US" sz="1400" dirty="0" smtClean="0">
                <a:solidFill>
                  <a:prstClr val="black"/>
                </a:solidFill>
                <a:latin typeface="Tahoma" pitchFamily="34" charset="0"/>
                <a:ea typeface="Tahoma" pitchFamily="34" charset="0"/>
                <a:cs typeface="Tahoma" pitchFamily="34" charset="0"/>
              </a:rPr>
              <a:t>District Designed </a:t>
            </a:r>
          </a:p>
          <a:p>
            <a:pPr fontAlgn="auto">
              <a:spcBef>
                <a:spcPts val="0"/>
              </a:spcBef>
              <a:spcAft>
                <a:spcPts val="0"/>
              </a:spcAft>
            </a:pPr>
            <a:r>
              <a:rPr lang="en-US" sz="1400" dirty="0" smtClean="0">
                <a:solidFill>
                  <a:prstClr val="black"/>
                </a:solidFill>
                <a:latin typeface="Tahoma" pitchFamily="34" charset="0"/>
                <a:ea typeface="Tahoma" pitchFamily="34" charset="0"/>
                <a:cs typeface="Tahoma" pitchFamily="34" charset="0"/>
              </a:rPr>
              <a:t>National Tests</a:t>
            </a:r>
          </a:p>
          <a:p>
            <a:pPr fontAlgn="auto">
              <a:spcBef>
                <a:spcPts val="0"/>
              </a:spcBef>
              <a:spcAft>
                <a:spcPts val="0"/>
              </a:spcAft>
            </a:pPr>
            <a:r>
              <a:rPr lang="en-US" sz="1400" dirty="0" smtClean="0">
                <a:solidFill>
                  <a:prstClr val="black"/>
                </a:solidFill>
                <a:latin typeface="Tahoma" pitchFamily="34" charset="0"/>
                <a:ea typeface="Tahoma" pitchFamily="34" charset="0"/>
                <a:cs typeface="Tahoma" pitchFamily="34" charset="0"/>
              </a:rPr>
              <a:t>District Rubrics</a:t>
            </a:r>
          </a:p>
          <a:p>
            <a:pPr fontAlgn="auto">
              <a:spcBef>
                <a:spcPts val="0"/>
              </a:spcBef>
              <a:spcAft>
                <a:spcPts val="0"/>
              </a:spcAft>
            </a:pPr>
            <a:r>
              <a:rPr lang="en-US" sz="1400" dirty="0" smtClean="0">
                <a:solidFill>
                  <a:prstClr val="black"/>
                </a:solidFill>
                <a:latin typeface="Tahoma" pitchFamily="34" charset="0"/>
                <a:ea typeface="Tahoma" pitchFamily="34" charset="0"/>
                <a:cs typeface="Tahoma" pitchFamily="34" charset="0"/>
              </a:rPr>
              <a:t>IEP Growth</a:t>
            </a:r>
          </a:p>
          <a:p>
            <a:pPr fontAlgn="auto">
              <a:spcBef>
                <a:spcPts val="0"/>
              </a:spcBef>
              <a:spcAft>
                <a:spcPts val="0"/>
              </a:spcAft>
            </a:pPr>
            <a:r>
              <a:rPr lang="en-US" sz="1400" dirty="0" smtClean="0">
                <a:solidFill>
                  <a:prstClr val="black"/>
                </a:solidFill>
                <a:latin typeface="Tahoma" pitchFamily="34" charset="0"/>
                <a:ea typeface="Tahoma" pitchFamily="34" charset="0"/>
                <a:cs typeface="Tahoma" pitchFamily="34" charset="0"/>
              </a:rPr>
              <a:t>Projects</a:t>
            </a:r>
          </a:p>
          <a:p>
            <a:pPr fontAlgn="auto">
              <a:spcBef>
                <a:spcPts val="0"/>
              </a:spcBef>
              <a:spcAft>
                <a:spcPts val="0"/>
              </a:spcAft>
            </a:pPr>
            <a:r>
              <a:rPr lang="en-US" sz="1400" dirty="0" smtClean="0">
                <a:solidFill>
                  <a:prstClr val="black"/>
                </a:solidFill>
                <a:latin typeface="Tahoma" pitchFamily="34" charset="0"/>
                <a:ea typeface="Tahoma" pitchFamily="34" charset="0"/>
                <a:cs typeface="Tahoma" pitchFamily="34" charset="0"/>
              </a:rPr>
              <a:t>Portfolios</a:t>
            </a:r>
          </a:p>
          <a:p>
            <a:pPr fontAlgn="auto">
              <a:spcBef>
                <a:spcPts val="0"/>
              </a:spcBef>
              <a:spcAft>
                <a:spcPts val="0"/>
              </a:spcAft>
            </a:pPr>
            <a:r>
              <a:rPr lang="en-US" sz="1400" dirty="0" smtClean="0">
                <a:solidFill>
                  <a:prstClr val="black"/>
                </a:solidFill>
                <a:latin typeface="Tahoma" pitchFamily="34" charset="0"/>
                <a:ea typeface="Tahoma" pitchFamily="34" charset="0"/>
                <a:cs typeface="Tahoma" pitchFamily="34" charset="0"/>
              </a:rPr>
              <a:t>Surveys</a:t>
            </a:r>
          </a:p>
          <a:p>
            <a:pPr fontAlgn="auto">
              <a:spcBef>
                <a:spcPts val="0"/>
              </a:spcBef>
              <a:spcAft>
                <a:spcPts val="0"/>
              </a:spcAft>
            </a:pPr>
            <a:r>
              <a:rPr lang="en-US" sz="1400" i="1" dirty="0" smtClean="0">
                <a:solidFill>
                  <a:prstClr val="black"/>
                </a:solidFill>
                <a:latin typeface="Tahoma" pitchFamily="34" charset="0"/>
                <a:ea typeface="Tahoma" pitchFamily="34" charset="0"/>
                <a:cs typeface="Tahoma" pitchFamily="34" charset="0"/>
              </a:rPr>
              <a:t>PDE Standards for Review And Approval</a:t>
            </a:r>
            <a:endParaRPr lang="en-US" sz="1400" i="1" dirty="0">
              <a:solidFill>
                <a:prstClr val="black"/>
              </a:solidFill>
              <a:latin typeface="Tahoma" pitchFamily="34" charset="0"/>
              <a:ea typeface="Tahoma" pitchFamily="34" charset="0"/>
              <a:cs typeface="Tahoma" pitchFamily="34" charset="0"/>
            </a:endParaRPr>
          </a:p>
        </p:txBody>
      </p:sp>
      <p:sp>
        <p:nvSpPr>
          <p:cNvPr id="11" name="Footer Placeholder 4"/>
          <p:cNvSpPr>
            <a:spLocks noGrp="1"/>
          </p:cNvSpPr>
          <p:nvPr>
            <p:ph type="ftr" sz="quarter" idx="11"/>
          </p:nvPr>
        </p:nvSpPr>
        <p:spPr>
          <a:xfrm rot="16200000">
            <a:off x="7586910" y="4048760"/>
            <a:ext cx="2367281" cy="365760"/>
          </a:xfrm>
        </p:spPr>
        <p:txBody>
          <a:bodyPr/>
          <a:lstStyle/>
          <a:p>
            <a:pPr algn="r">
              <a:defRPr/>
            </a:pPr>
            <a:r>
              <a:rPr lang="en-US" sz="1800" dirty="0" smtClean="0">
                <a:solidFill>
                  <a:schemeClr val="bg1"/>
                </a:solidFill>
              </a:rPr>
              <a:t>Region </a:t>
            </a:r>
            <a:r>
              <a:rPr lang="en-US" sz="1800" dirty="0" smtClean="0">
                <a:solidFill>
                  <a:schemeClr val="bg1"/>
                </a:solidFill>
              </a:rPr>
              <a:t>9 </a:t>
            </a:r>
            <a:endParaRPr lang="en-US" sz="1800" dirty="0">
              <a:solidFill>
                <a:schemeClr val="bg1"/>
              </a:solidFill>
            </a:endParaRPr>
          </a:p>
        </p:txBody>
      </p:sp>
    </p:spTree>
    <p:extLst>
      <p:ext uri="{BB962C8B-B14F-4D97-AF65-F5344CB8AC3E}">
        <p14:creationId xmlns:p14="http://schemas.microsoft.com/office/powerpoint/2010/main" val="1161088024"/>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Title 1"/>
          <p:cNvSpPr>
            <a:spLocks noGrp="1"/>
          </p:cNvSpPr>
          <p:nvPr>
            <p:ph type="title"/>
          </p:nvPr>
        </p:nvSpPr>
        <p:spPr>
          <a:xfrm>
            <a:off x="457200" y="25400"/>
            <a:ext cx="8229600" cy="1143000"/>
          </a:xfrm>
        </p:spPr>
        <p:txBody>
          <a:bodyPr/>
          <a:lstStyle/>
          <a:p>
            <a:pPr eaLnBrk="1" hangingPunct="1"/>
            <a:r>
              <a:rPr lang="en-US" dirty="0" smtClean="0"/>
              <a:t>Learning Intentions</a:t>
            </a:r>
          </a:p>
        </p:txBody>
      </p:sp>
      <p:sp>
        <p:nvSpPr>
          <p:cNvPr id="3" name="Content Placeholder 2"/>
          <p:cNvSpPr>
            <a:spLocks noGrp="1"/>
          </p:cNvSpPr>
          <p:nvPr>
            <p:ph idx="1"/>
          </p:nvPr>
        </p:nvSpPr>
        <p:spPr>
          <a:xfrm>
            <a:off x="304800" y="1295400"/>
            <a:ext cx="7924800" cy="5410200"/>
          </a:xfrm>
        </p:spPr>
        <p:txBody>
          <a:bodyPr>
            <a:normAutofit/>
          </a:bodyPr>
          <a:lstStyle/>
          <a:p>
            <a:pPr marL="0" indent="0" eaLnBrk="1" hangingPunct="1">
              <a:lnSpc>
                <a:spcPct val="80000"/>
              </a:lnSpc>
              <a:buFont typeface="Arial" pitchFamily="34" charset="0"/>
              <a:buNone/>
            </a:pPr>
            <a:r>
              <a:rPr lang="en-US" sz="2400" dirty="0" smtClean="0">
                <a:solidFill>
                  <a:srgbClr val="404040"/>
                </a:solidFill>
              </a:rPr>
              <a:t>Participants will…</a:t>
            </a:r>
          </a:p>
          <a:p>
            <a:pPr marL="0" indent="0" eaLnBrk="1" hangingPunct="1">
              <a:lnSpc>
                <a:spcPct val="80000"/>
              </a:lnSpc>
              <a:buFont typeface="Arial" pitchFamily="34" charset="0"/>
              <a:buNone/>
            </a:pPr>
            <a:endParaRPr lang="en-US" dirty="0" smtClean="0">
              <a:solidFill>
                <a:srgbClr val="404040"/>
              </a:solidFill>
            </a:endParaRPr>
          </a:p>
          <a:p>
            <a:pPr indent="-342900">
              <a:lnSpc>
                <a:spcPct val="80000"/>
              </a:lnSpc>
            </a:pPr>
            <a:r>
              <a:rPr lang="en-US" dirty="0" smtClean="0">
                <a:solidFill>
                  <a:srgbClr val="404040"/>
                </a:solidFill>
              </a:rPr>
              <a:t>Understand that principal evaluation is an informative process – not an isolated event.</a:t>
            </a:r>
          </a:p>
          <a:p>
            <a:pPr marL="0" indent="0">
              <a:lnSpc>
                <a:spcPct val="80000"/>
              </a:lnSpc>
              <a:buNone/>
            </a:pPr>
            <a:endParaRPr lang="en-US" dirty="0" smtClean="0">
              <a:solidFill>
                <a:srgbClr val="404040"/>
              </a:solidFill>
            </a:endParaRPr>
          </a:p>
          <a:p>
            <a:pPr indent="-342900">
              <a:lnSpc>
                <a:spcPct val="80000"/>
              </a:lnSpc>
            </a:pPr>
            <a:r>
              <a:rPr lang="en-US" dirty="0" smtClean="0">
                <a:solidFill>
                  <a:srgbClr val="404040"/>
                </a:solidFill>
              </a:rPr>
              <a:t>Become familiar with the process and tools associated with Phase II.</a:t>
            </a:r>
          </a:p>
          <a:p>
            <a:pPr marL="0" indent="0">
              <a:lnSpc>
                <a:spcPct val="80000"/>
              </a:lnSpc>
              <a:buNone/>
            </a:pPr>
            <a:endParaRPr lang="en-US" dirty="0" smtClean="0">
              <a:solidFill>
                <a:srgbClr val="404040"/>
              </a:solidFill>
            </a:endParaRPr>
          </a:p>
          <a:p>
            <a:pPr indent="-342900">
              <a:lnSpc>
                <a:spcPct val="80000"/>
              </a:lnSpc>
            </a:pPr>
            <a:r>
              <a:rPr lang="en-US" dirty="0" smtClean="0">
                <a:solidFill>
                  <a:srgbClr val="404040"/>
                </a:solidFill>
              </a:rPr>
              <a:t>Utilize the Principal Effectiveness Rubric to create methods and practices that align to district/school efforts toward increased teacher effectiveness and student achievement.</a:t>
            </a:r>
            <a:endParaRPr lang="en-US" dirty="0">
              <a:solidFill>
                <a:srgbClr val="404040"/>
              </a:solidFill>
            </a:endParaRPr>
          </a:p>
          <a:p>
            <a:pPr indent="-342900">
              <a:lnSpc>
                <a:spcPct val="80000"/>
              </a:lnSpc>
            </a:pPr>
            <a:endParaRPr lang="en-US" dirty="0" smtClean="0">
              <a:solidFill>
                <a:srgbClr val="404040"/>
              </a:solidFill>
            </a:endParaRPr>
          </a:p>
          <a:p>
            <a:pPr indent="-342900">
              <a:lnSpc>
                <a:spcPct val="80000"/>
              </a:lnSpc>
            </a:pPr>
            <a:r>
              <a:rPr lang="en-US" dirty="0" smtClean="0">
                <a:solidFill>
                  <a:srgbClr val="404040"/>
                </a:solidFill>
              </a:rPr>
              <a:t>Begin to develop a district/school plan which builds capacity around the Principal Effectiveness Rubric.</a:t>
            </a:r>
          </a:p>
          <a:p>
            <a:pPr marL="0" indent="0" eaLnBrk="1" hangingPunct="1">
              <a:lnSpc>
                <a:spcPct val="80000"/>
              </a:lnSpc>
              <a:buFont typeface="Arial" pitchFamily="34" charset="0"/>
              <a:buNone/>
            </a:pPr>
            <a:endParaRPr lang="en-US" dirty="0" smtClean="0">
              <a:solidFill>
                <a:srgbClr val="404040"/>
              </a:solidFill>
            </a:endParaRPr>
          </a:p>
          <a:p>
            <a:pPr marL="0" indent="0" eaLnBrk="1" hangingPunct="1">
              <a:lnSpc>
                <a:spcPct val="80000"/>
              </a:lnSpc>
              <a:buFont typeface="Arial" pitchFamily="34" charset="0"/>
              <a:buNone/>
            </a:pPr>
            <a:endParaRPr lang="en-US" sz="2500" dirty="0" smtClean="0">
              <a:solidFill>
                <a:srgbClr val="404040"/>
              </a:solidFill>
            </a:endParaRPr>
          </a:p>
          <a:p>
            <a:pPr marL="0" indent="0" eaLnBrk="1" hangingPunct="1">
              <a:lnSpc>
                <a:spcPct val="80000"/>
              </a:lnSpc>
              <a:buFont typeface="Arial" pitchFamily="34" charset="0"/>
              <a:buNone/>
            </a:pPr>
            <a:endParaRPr lang="en-US" sz="2500" dirty="0" smtClean="0">
              <a:solidFill>
                <a:srgbClr val="404040"/>
              </a:solidFill>
            </a:endParaRPr>
          </a:p>
          <a:p>
            <a:pPr marL="0" indent="0" eaLnBrk="1" hangingPunct="1">
              <a:lnSpc>
                <a:spcPct val="80000"/>
              </a:lnSpc>
              <a:buFont typeface="Arial" pitchFamily="34" charset="0"/>
              <a:buNone/>
            </a:pPr>
            <a:endParaRPr lang="en-US" sz="2500" dirty="0" smtClean="0">
              <a:solidFill>
                <a:srgbClr val="404040"/>
              </a:solidFill>
            </a:endParaRPr>
          </a:p>
        </p:txBody>
      </p:sp>
      <p:sp>
        <p:nvSpPr>
          <p:cNvPr id="5" name="Footer Placeholder 4"/>
          <p:cNvSpPr>
            <a:spLocks noGrp="1"/>
          </p:cNvSpPr>
          <p:nvPr>
            <p:ph type="ftr" sz="quarter" idx="11"/>
          </p:nvPr>
        </p:nvSpPr>
        <p:spPr/>
        <p:txBody>
          <a:bodyPr/>
          <a:lstStyle/>
          <a:p>
            <a:pPr>
              <a:defRPr/>
            </a:pPr>
            <a:r>
              <a:rPr lang="en-US" sz="1800" dirty="0" smtClean="0">
                <a:solidFill>
                  <a:schemeClr val="bg1"/>
                </a:solidFill>
              </a:rPr>
              <a:t>Region </a:t>
            </a:r>
            <a:r>
              <a:rPr lang="en-US" sz="1800" dirty="0" smtClean="0">
                <a:solidFill>
                  <a:schemeClr val="bg1"/>
                </a:solidFill>
              </a:rPr>
              <a:t>9 </a:t>
            </a:r>
            <a:endParaRPr lang="en-US" sz="1800" dirty="0">
              <a:solidFill>
                <a:schemeClr val="bg1"/>
              </a:solidFill>
            </a:endParaRPr>
          </a:p>
        </p:txBody>
      </p:sp>
      <p:sp>
        <p:nvSpPr>
          <p:cNvPr id="6" name="Slide Number Placeholder 5"/>
          <p:cNvSpPr>
            <a:spLocks noGrp="1"/>
          </p:cNvSpPr>
          <p:nvPr>
            <p:ph type="sldNum" sz="quarter" idx="12"/>
          </p:nvPr>
        </p:nvSpPr>
        <p:spPr/>
        <p:txBody>
          <a:bodyPr/>
          <a:lstStyle>
            <a:lvl1pPr eaLnBrk="0" hangingPunct="0">
              <a:defRPr sz="2400">
                <a:solidFill>
                  <a:schemeClr val="tx1"/>
                </a:solidFill>
                <a:latin typeface="Calibri" pitchFamily="34" charset="0"/>
                <a:ea typeface="MS PGothic" pitchFamily="34" charset="-128"/>
              </a:defRPr>
            </a:lvl1pPr>
            <a:lvl2pPr marL="742950" indent="-285750" eaLnBrk="0" hangingPunct="0">
              <a:defRPr sz="2400">
                <a:solidFill>
                  <a:schemeClr val="tx1"/>
                </a:solidFill>
                <a:latin typeface="Calibri" pitchFamily="34" charset="0"/>
                <a:ea typeface="MS PGothic" pitchFamily="34" charset="-128"/>
              </a:defRPr>
            </a:lvl2pPr>
            <a:lvl3pPr marL="1143000" indent="-228600" eaLnBrk="0" hangingPunct="0">
              <a:defRPr sz="2400">
                <a:solidFill>
                  <a:schemeClr val="tx1"/>
                </a:solidFill>
                <a:latin typeface="Calibri" pitchFamily="34" charset="0"/>
                <a:ea typeface="MS PGothic" pitchFamily="34" charset="-128"/>
              </a:defRPr>
            </a:lvl3pPr>
            <a:lvl4pPr marL="1600200" indent="-228600" eaLnBrk="0" hangingPunct="0">
              <a:defRPr sz="2400">
                <a:solidFill>
                  <a:schemeClr val="tx1"/>
                </a:solidFill>
                <a:latin typeface="Calibri" pitchFamily="34" charset="0"/>
                <a:ea typeface="MS PGothic" pitchFamily="34" charset="-128"/>
              </a:defRPr>
            </a:lvl4pPr>
            <a:lvl5pPr marL="2057400" indent="-228600" eaLnBrk="0" hangingPunct="0">
              <a:defRPr sz="2400">
                <a:solidFill>
                  <a:schemeClr val="tx1"/>
                </a:solidFill>
                <a:latin typeface="Calibri" pitchFamily="34" charset="0"/>
                <a:ea typeface="MS PGothic" pitchFamily="34" charset="-128"/>
              </a:defRPr>
            </a:lvl5pPr>
            <a:lvl6pPr marL="2514600" indent="-228600" eaLnBrk="0" fontAlgn="base" hangingPunct="0">
              <a:spcBef>
                <a:spcPct val="0"/>
              </a:spcBef>
              <a:spcAft>
                <a:spcPct val="0"/>
              </a:spcAft>
              <a:defRPr sz="2400">
                <a:solidFill>
                  <a:schemeClr val="tx1"/>
                </a:solidFill>
                <a:latin typeface="Calibri" pitchFamily="34" charset="0"/>
                <a:ea typeface="MS PGothic" pitchFamily="34" charset="-128"/>
              </a:defRPr>
            </a:lvl6pPr>
            <a:lvl7pPr marL="2971800" indent="-228600" eaLnBrk="0" fontAlgn="base" hangingPunct="0">
              <a:spcBef>
                <a:spcPct val="0"/>
              </a:spcBef>
              <a:spcAft>
                <a:spcPct val="0"/>
              </a:spcAft>
              <a:defRPr sz="2400">
                <a:solidFill>
                  <a:schemeClr val="tx1"/>
                </a:solidFill>
                <a:latin typeface="Calibri" pitchFamily="34" charset="0"/>
                <a:ea typeface="MS PGothic" pitchFamily="34" charset="-128"/>
              </a:defRPr>
            </a:lvl7pPr>
            <a:lvl8pPr marL="3429000" indent="-228600" eaLnBrk="0" fontAlgn="base" hangingPunct="0">
              <a:spcBef>
                <a:spcPct val="0"/>
              </a:spcBef>
              <a:spcAft>
                <a:spcPct val="0"/>
              </a:spcAft>
              <a:defRPr sz="2400">
                <a:solidFill>
                  <a:schemeClr val="tx1"/>
                </a:solidFill>
                <a:latin typeface="Calibri" pitchFamily="34" charset="0"/>
                <a:ea typeface="MS PGothic" pitchFamily="34" charset="-128"/>
              </a:defRPr>
            </a:lvl8pPr>
            <a:lvl9pPr marL="3886200" indent="-228600" eaLnBrk="0" fontAlgn="base" hangingPunct="0">
              <a:spcBef>
                <a:spcPct val="0"/>
              </a:spcBef>
              <a:spcAft>
                <a:spcPct val="0"/>
              </a:spcAft>
              <a:defRPr sz="2400">
                <a:solidFill>
                  <a:schemeClr val="tx1"/>
                </a:solidFill>
                <a:latin typeface="Calibri" pitchFamily="34" charset="0"/>
                <a:ea typeface="MS PGothic" pitchFamily="34" charset="-128"/>
              </a:defRPr>
            </a:lvl9pPr>
          </a:lstStyle>
          <a:p>
            <a:pPr eaLnBrk="1" hangingPunct="1"/>
            <a:fld id="{28938BE9-83CE-4D63-97EF-626B24700078}" type="slidenum">
              <a:rPr lang="en-US" sz="1800">
                <a:solidFill>
                  <a:schemeClr val="bg1"/>
                </a:solidFill>
              </a:rPr>
              <a:pPr eaLnBrk="1" hangingPunct="1"/>
              <a:t>2</a:t>
            </a:fld>
            <a:endParaRPr lang="en-US" sz="1800">
              <a:solidFill>
                <a:schemeClr val="bg1"/>
              </a:solidFill>
            </a:endParaRPr>
          </a:p>
        </p:txBody>
      </p:sp>
    </p:spTree>
    <p:extLst>
      <p:ext uri="{BB962C8B-B14F-4D97-AF65-F5344CB8AC3E}">
        <p14:creationId xmlns:p14="http://schemas.microsoft.com/office/powerpoint/2010/main" val="2224522876"/>
      </p:ext>
    </p:extLst>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Title 1"/>
          <p:cNvSpPr>
            <a:spLocks noGrp="1"/>
          </p:cNvSpPr>
          <p:nvPr>
            <p:ph type="title"/>
          </p:nvPr>
        </p:nvSpPr>
        <p:spPr>
          <a:xfrm>
            <a:off x="228600" y="228600"/>
            <a:ext cx="8153400" cy="1295400"/>
          </a:xfrm>
        </p:spPr>
        <p:txBody>
          <a:bodyPr/>
          <a:lstStyle/>
          <a:p>
            <a:pPr eaLnBrk="1" hangingPunct="1"/>
            <a:r>
              <a:rPr lang="en-US" dirty="0" smtClean="0"/>
              <a:t>Principal Effectiveness Instrument</a:t>
            </a:r>
            <a:r>
              <a:rPr lang="en-US" sz="4200" dirty="0" smtClean="0"/>
              <a:t>  </a:t>
            </a:r>
            <a:br>
              <a:rPr lang="en-US" sz="4200" dirty="0" smtClean="0"/>
            </a:br>
            <a:r>
              <a:rPr lang="en-US" sz="2200" b="1" i="1" dirty="0" smtClean="0">
                <a:solidFill>
                  <a:schemeClr val="accent2"/>
                </a:solidFill>
              </a:rPr>
              <a:t>Creation of a Framework</a:t>
            </a:r>
          </a:p>
        </p:txBody>
      </p:sp>
      <p:sp>
        <p:nvSpPr>
          <p:cNvPr id="3" name="Content Placeholder 2"/>
          <p:cNvSpPr>
            <a:spLocks noGrp="1"/>
          </p:cNvSpPr>
          <p:nvPr>
            <p:ph idx="1"/>
          </p:nvPr>
        </p:nvSpPr>
        <p:spPr>
          <a:xfrm>
            <a:off x="457200" y="2152650"/>
            <a:ext cx="8229600" cy="4525963"/>
          </a:xfrm>
        </p:spPr>
        <p:txBody>
          <a:bodyPr>
            <a:normAutofit/>
          </a:bodyPr>
          <a:lstStyle/>
          <a:p>
            <a:pPr eaLnBrk="1" hangingPunct="1">
              <a:lnSpc>
                <a:spcPct val="90000"/>
              </a:lnSpc>
            </a:pPr>
            <a:r>
              <a:rPr lang="en-US" sz="2200" smtClean="0"/>
              <a:t>Combing all the background previously identified, a draft framework was developed that establishes a set of four leadership domains:</a:t>
            </a:r>
          </a:p>
          <a:p>
            <a:pPr lvl="2" eaLnBrk="1" hangingPunct="1">
              <a:lnSpc>
                <a:spcPct val="90000"/>
              </a:lnSpc>
            </a:pPr>
            <a:r>
              <a:rPr lang="en-US" sz="1700" smtClean="0"/>
              <a:t>Domain 1: Strategic/Cultural Leadership</a:t>
            </a:r>
          </a:p>
          <a:p>
            <a:pPr lvl="2" eaLnBrk="1" hangingPunct="1">
              <a:lnSpc>
                <a:spcPct val="90000"/>
              </a:lnSpc>
            </a:pPr>
            <a:r>
              <a:rPr lang="en-US" sz="1700" smtClean="0"/>
              <a:t>Domain 2: Systems Leadership</a:t>
            </a:r>
          </a:p>
          <a:p>
            <a:pPr lvl="2" eaLnBrk="1" hangingPunct="1">
              <a:lnSpc>
                <a:spcPct val="90000"/>
              </a:lnSpc>
            </a:pPr>
            <a:r>
              <a:rPr lang="en-US" sz="1700" smtClean="0"/>
              <a:t>Domain 3: Leadership for Learning</a:t>
            </a:r>
          </a:p>
          <a:p>
            <a:pPr lvl="2" eaLnBrk="1" hangingPunct="1">
              <a:lnSpc>
                <a:spcPct val="90000"/>
              </a:lnSpc>
            </a:pPr>
            <a:r>
              <a:rPr lang="en-US" sz="1700" smtClean="0"/>
              <a:t>Domain 4: Professional and Community Leadership</a:t>
            </a:r>
            <a:r>
              <a:rPr lang="en-US" sz="2200" smtClean="0"/>
              <a:t/>
            </a:r>
            <a:br>
              <a:rPr lang="en-US" sz="2200" smtClean="0"/>
            </a:br>
            <a:endParaRPr lang="en-US" sz="2200" smtClean="0"/>
          </a:p>
          <a:p>
            <a:pPr eaLnBrk="1" hangingPunct="1">
              <a:lnSpc>
                <a:spcPct val="90000"/>
              </a:lnSpc>
            </a:pPr>
            <a:r>
              <a:rPr lang="en-US" sz="2200" smtClean="0"/>
              <a:t>The framework contains specific components (with corresponding descriptors) to be included in each of the four domains.</a:t>
            </a:r>
            <a:br>
              <a:rPr lang="en-US" sz="2200" smtClean="0"/>
            </a:br>
            <a:endParaRPr lang="en-US" sz="2200" smtClean="0"/>
          </a:p>
          <a:p>
            <a:pPr eaLnBrk="1" hangingPunct="1">
              <a:lnSpc>
                <a:spcPct val="90000"/>
              </a:lnSpc>
              <a:buFont typeface="Arial" pitchFamily="34" charset="0"/>
              <a:buNone/>
            </a:pPr>
            <a:r>
              <a:rPr lang="en-US" sz="2200" smtClean="0"/>
              <a:t/>
            </a:r>
            <a:br>
              <a:rPr lang="en-US" sz="2200" smtClean="0"/>
            </a:br>
            <a:endParaRPr lang="en-US" sz="2200" smtClean="0"/>
          </a:p>
          <a:p>
            <a:pPr eaLnBrk="1" hangingPunct="1">
              <a:lnSpc>
                <a:spcPct val="90000"/>
              </a:lnSpc>
            </a:pPr>
            <a:endParaRPr lang="en-US" sz="3000" smtClean="0"/>
          </a:p>
          <a:p>
            <a:pPr eaLnBrk="1" hangingPunct="1">
              <a:lnSpc>
                <a:spcPct val="90000"/>
              </a:lnSpc>
            </a:pPr>
            <a:endParaRPr lang="en-US" sz="3000" smtClean="0"/>
          </a:p>
        </p:txBody>
      </p:sp>
      <p:sp>
        <p:nvSpPr>
          <p:cNvPr id="4" name="Slide Number Placeholder 3"/>
          <p:cNvSpPr>
            <a:spLocks noGrp="1"/>
          </p:cNvSpPr>
          <p:nvPr>
            <p:ph type="sldNum" sz="quarter" idx="12"/>
          </p:nvPr>
        </p:nvSpPr>
        <p:spPr/>
        <p:txBody>
          <a:bodyPr/>
          <a:lstStyle/>
          <a:p>
            <a:fld id="{83E9BA39-2D3A-4EEE-AA6D-39F712240919}" type="slidenum">
              <a:rPr lang="en-US" smtClean="0"/>
              <a:pPr/>
              <a:t>20</a:t>
            </a:fld>
            <a:endParaRPr lang="en-US" dirty="0"/>
          </a:p>
        </p:txBody>
      </p:sp>
      <p:sp>
        <p:nvSpPr>
          <p:cNvPr id="7" name="Footer Placeholder 4"/>
          <p:cNvSpPr>
            <a:spLocks noGrp="1"/>
          </p:cNvSpPr>
          <p:nvPr>
            <p:ph type="ftr" sz="quarter" idx="11"/>
          </p:nvPr>
        </p:nvSpPr>
        <p:spPr>
          <a:xfrm rot="16200000">
            <a:off x="7586910" y="4048760"/>
            <a:ext cx="2367281" cy="365760"/>
          </a:xfrm>
        </p:spPr>
        <p:txBody>
          <a:bodyPr/>
          <a:lstStyle/>
          <a:p>
            <a:pPr algn="r">
              <a:defRPr/>
            </a:pPr>
            <a:r>
              <a:rPr lang="en-US" sz="1800" dirty="0" smtClean="0">
                <a:solidFill>
                  <a:schemeClr val="bg1"/>
                </a:solidFill>
              </a:rPr>
              <a:t>Region </a:t>
            </a:r>
            <a:r>
              <a:rPr lang="en-US" sz="1800" dirty="0" smtClean="0">
                <a:solidFill>
                  <a:schemeClr val="bg1"/>
                </a:solidFill>
              </a:rPr>
              <a:t>9 </a:t>
            </a:r>
            <a:endParaRPr lang="en-US" sz="1800" dirty="0">
              <a:solidFill>
                <a:schemeClr val="bg1"/>
              </a:solidFill>
            </a:endParaRPr>
          </a:p>
        </p:txBody>
      </p:sp>
    </p:spTree>
    <p:extLst>
      <p:ext uri="{BB962C8B-B14F-4D97-AF65-F5344CB8AC3E}">
        <p14:creationId xmlns:p14="http://schemas.microsoft.com/office/powerpoint/2010/main" val="3432707447"/>
      </p:ext>
    </p:extLst>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399" y="520702"/>
            <a:ext cx="8229600" cy="1249362"/>
          </a:xfrm>
        </p:spPr>
        <p:txBody>
          <a:bodyPr/>
          <a:lstStyle/>
          <a:p>
            <a:r>
              <a:rPr lang="en-US" dirty="0" smtClean="0"/>
              <a:t>Principal Effectiveness Instrument:</a:t>
            </a:r>
            <a:br>
              <a:rPr lang="en-US" dirty="0" smtClean="0"/>
            </a:br>
            <a:r>
              <a:rPr lang="en-US" sz="2200" i="1" dirty="0"/>
              <a:t>Alignment with Act 82 and PIL Program</a:t>
            </a:r>
          </a:p>
        </p:txBody>
      </p:sp>
      <p:pic>
        <p:nvPicPr>
          <p:cNvPr id="6"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89684" y="2286816"/>
            <a:ext cx="6546215" cy="44772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Rectangle 6"/>
          <p:cNvSpPr/>
          <p:nvPr/>
        </p:nvSpPr>
        <p:spPr>
          <a:xfrm rot="18900000">
            <a:off x="1626909" y="3392145"/>
            <a:ext cx="5303259" cy="1754327"/>
          </a:xfrm>
          <a:prstGeom prst="rect">
            <a:avLst/>
          </a:prstGeom>
          <a:noFill/>
        </p:spPr>
        <p:txBody>
          <a:bodyPr wrap="square" lIns="91440" tIns="45720" rIns="91440" bIns="45720">
            <a:spAutoFit/>
          </a:bodyPr>
          <a:lstStyle/>
          <a:p>
            <a:pPr algn="ctr"/>
            <a:r>
              <a:rPr lang="en-US" sz="5400" dirty="0" smtClean="0">
                <a:ln w="18415" cmpd="sng">
                  <a:solidFill>
                    <a:srgbClr val="FFFFFF"/>
                  </a:solidFill>
                  <a:prstDash val="solid"/>
                </a:ln>
                <a:solidFill>
                  <a:schemeClr val="bg2"/>
                </a:solidFill>
                <a:effectLst>
                  <a:outerShdw blurRad="63500" dir="3600000" algn="tl" rotWithShape="0">
                    <a:srgbClr val="000000">
                      <a:alpha val="70000"/>
                    </a:srgbClr>
                  </a:outerShdw>
                </a:effectLst>
              </a:rPr>
              <a:t>Draft – For Reference Only</a:t>
            </a:r>
            <a:endParaRPr lang="en-US" sz="5400" b="0" cap="none" spc="0" dirty="0">
              <a:ln w="18415" cmpd="sng">
                <a:solidFill>
                  <a:srgbClr val="FFFFFF"/>
                </a:solidFill>
                <a:prstDash val="solid"/>
              </a:ln>
              <a:solidFill>
                <a:schemeClr val="bg2"/>
              </a:solidFill>
              <a:effectLst>
                <a:outerShdw blurRad="63500" dir="3600000" algn="tl" rotWithShape="0">
                  <a:srgbClr val="000000">
                    <a:alpha val="70000"/>
                  </a:srgbClr>
                </a:outerShdw>
              </a:effectLst>
            </a:endParaRPr>
          </a:p>
        </p:txBody>
      </p:sp>
      <p:sp>
        <p:nvSpPr>
          <p:cNvPr id="4" name="Slide Number Placeholder 3"/>
          <p:cNvSpPr>
            <a:spLocks noGrp="1"/>
          </p:cNvSpPr>
          <p:nvPr>
            <p:ph type="sldNum" sz="quarter" idx="12"/>
          </p:nvPr>
        </p:nvSpPr>
        <p:spPr/>
        <p:txBody>
          <a:bodyPr/>
          <a:lstStyle/>
          <a:p>
            <a:fld id="{83E9BA39-2D3A-4EEE-AA6D-39F712240919}" type="slidenum">
              <a:rPr lang="en-US" smtClean="0"/>
              <a:pPr/>
              <a:t>21</a:t>
            </a:fld>
            <a:endParaRPr lang="en-US" dirty="0"/>
          </a:p>
        </p:txBody>
      </p:sp>
      <p:sp>
        <p:nvSpPr>
          <p:cNvPr id="9" name="10-Point Star 8"/>
          <p:cNvSpPr/>
          <p:nvPr/>
        </p:nvSpPr>
        <p:spPr>
          <a:xfrm>
            <a:off x="7162799" y="339477"/>
            <a:ext cx="1219200" cy="838200"/>
          </a:xfrm>
          <a:prstGeom prst="star10">
            <a:avLst/>
          </a:prstGeom>
          <a:solidFill>
            <a:schemeClr val="bg1">
              <a:lumMod val="75000"/>
            </a:schemeClr>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p:cNvSpPr txBox="1"/>
          <p:nvPr/>
        </p:nvSpPr>
        <p:spPr>
          <a:xfrm>
            <a:off x="7277099" y="466189"/>
            <a:ext cx="990600" cy="584776"/>
          </a:xfrm>
          <a:prstGeom prst="rect">
            <a:avLst/>
          </a:prstGeom>
          <a:noFill/>
        </p:spPr>
        <p:txBody>
          <a:bodyPr wrap="square" rtlCol="0">
            <a:spAutoFit/>
          </a:bodyPr>
          <a:lstStyle/>
          <a:p>
            <a:pPr algn="ctr"/>
            <a:r>
              <a:rPr lang="en-US" sz="1600" b="1" dirty="0" smtClean="0">
                <a:latin typeface="Calibri" pitchFamily="34" charset="0"/>
                <a:cs typeface="Calibri" pitchFamily="34" charset="0"/>
              </a:rPr>
              <a:t>Forms pg. 14</a:t>
            </a:r>
            <a:endParaRPr lang="en-US" sz="1600" b="1" dirty="0">
              <a:latin typeface="Calibri" pitchFamily="34" charset="0"/>
              <a:cs typeface="Calibri" pitchFamily="34" charset="0"/>
            </a:endParaRPr>
          </a:p>
        </p:txBody>
      </p:sp>
      <p:sp>
        <p:nvSpPr>
          <p:cNvPr id="10" name="Footer Placeholder 4"/>
          <p:cNvSpPr>
            <a:spLocks noGrp="1"/>
          </p:cNvSpPr>
          <p:nvPr>
            <p:ph type="ftr" sz="quarter" idx="11"/>
          </p:nvPr>
        </p:nvSpPr>
        <p:spPr>
          <a:xfrm rot="16200000">
            <a:off x="7586910" y="4048760"/>
            <a:ext cx="2367281" cy="365760"/>
          </a:xfrm>
        </p:spPr>
        <p:txBody>
          <a:bodyPr/>
          <a:lstStyle/>
          <a:p>
            <a:pPr algn="r">
              <a:defRPr/>
            </a:pPr>
            <a:r>
              <a:rPr lang="en-US" sz="1800" dirty="0" smtClean="0">
                <a:solidFill>
                  <a:schemeClr val="bg1"/>
                </a:solidFill>
              </a:rPr>
              <a:t>Region </a:t>
            </a:r>
            <a:r>
              <a:rPr lang="en-US" sz="1800" dirty="0" smtClean="0">
                <a:solidFill>
                  <a:schemeClr val="bg1"/>
                </a:solidFill>
              </a:rPr>
              <a:t>9 </a:t>
            </a:r>
            <a:endParaRPr lang="en-US" sz="1800" dirty="0">
              <a:solidFill>
                <a:schemeClr val="bg1"/>
              </a:solidFill>
            </a:endParaRPr>
          </a:p>
        </p:txBody>
      </p:sp>
    </p:spTree>
    <p:extLst>
      <p:ext uri="{BB962C8B-B14F-4D97-AF65-F5344CB8AC3E}">
        <p14:creationId xmlns:p14="http://schemas.microsoft.com/office/powerpoint/2010/main" val="1640746642"/>
      </p:ext>
    </p:extLst>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5" name="Rectangle 2"/>
          <p:cNvSpPr>
            <a:spLocks noGrp="1" noChangeArrowheads="1"/>
          </p:cNvSpPr>
          <p:nvPr>
            <p:ph type="title"/>
          </p:nvPr>
        </p:nvSpPr>
        <p:spPr>
          <a:xfrm>
            <a:off x="457200" y="228600"/>
            <a:ext cx="8229600" cy="666750"/>
          </a:xfrm>
        </p:spPr>
        <p:txBody>
          <a:bodyPr/>
          <a:lstStyle/>
          <a:p>
            <a:pPr eaLnBrk="1" hangingPunct="1"/>
            <a:r>
              <a:rPr lang="en-US" i="1" smtClean="0">
                <a:solidFill>
                  <a:schemeClr val="accent2"/>
                </a:solidFill>
              </a:rPr>
              <a:t>PA CORE Standards</a:t>
            </a:r>
          </a:p>
        </p:txBody>
      </p:sp>
      <p:sp>
        <p:nvSpPr>
          <p:cNvPr id="3075" name="Rectangle 3"/>
          <p:cNvSpPr>
            <a:spLocks noGrp="1" noChangeArrowheads="1"/>
          </p:cNvSpPr>
          <p:nvPr>
            <p:ph type="body" idx="1"/>
          </p:nvPr>
        </p:nvSpPr>
        <p:spPr>
          <a:xfrm>
            <a:off x="304800" y="990600"/>
            <a:ext cx="7924800" cy="5567363"/>
          </a:xfrm>
        </p:spPr>
        <p:txBody>
          <a:bodyPr/>
          <a:lstStyle/>
          <a:p>
            <a:pPr eaLnBrk="1" hangingPunct="1">
              <a:buFont typeface="Wingdings" pitchFamily="2" charset="2"/>
              <a:buNone/>
            </a:pPr>
            <a:r>
              <a:rPr lang="en-US" dirty="0" smtClean="0">
                <a:solidFill>
                  <a:srgbClr val="000000"/>
                </a:solidFill>
              </a:rPr>
              <a:t>The leader …</a:t>
            </a:r>
          </a:p>
          <a:p>
            <a:pPr eaLnBrk="1" hangingPunct="1"/>
            <a:r>
              <a:rPr lang="en-US" sz="2800" dirty="0" smtClean="0">
                <a:solidFill>
                  <a:srgbClr val="000000"/>
                </a:solidFill>
              </a:rPr>
              <a:t>has the knowledge and skills to think and plan </a:t>
            </a:r>
            <a:r>
              <a:rPr lang="en-US" sz="2800" i="1" dirty="0" smtClean="0">
                <a:solidFill>
                  <a:schemeClr val="accent2"/>
                </a:solidFill>
              </a:rPr>
              <a:t>strategically</a:t>
            </a:r>
            <a:r>
              <a:rPr lang="en-US" sz="2800" dirty="0" smtClean="0">
                <a:solidFill>
                  <a:srgbClr val="000000"/>
                </a:solidFill>
              </a:rPr>
              <a:t>, creating an </a:t>
            </a:r>
            <a:r>
              <a:rPr lang="en-US" sz="2800" i="1" dirty="0" smtClean="0">
                <a:solidFill>
                  <a:srgbClr val="C0504D"/>
                </a:solidFill>
              </a:rPr>
              <a:t>organizational vision</a:t>
            </a:r>
            <a:r>
              <a:rPr lang="en-US" sz="2800" dirty="0" smtClean="0">
                <a:solidFill>
                  <a:srgbClr val="C0504D"/>
                </a:solidFill>
              </a:rPr>
              <a:t> </a:t>
            </a:r>
            <a:r>
              <a:rPr lang="en-US" sz="2800" dirty="0" smtClean="0">
                <a:solidFill>
                  <a:srgbClr val="000000"/>
                </a:solidFill>
              </a:rPr>
              <a:t>around personalized student success.</a:t>
            </a:r>
          </a:p>
          <a:p>
            <a:pPr eaLnBrk="1" hangingPunct="1">
              <a:buFont typeface="Arial" pitchFamily="34" charset="0"/>
              <a:buNone/>
            </a:pPr>
            <a:endParaRPr lang="en-US" sz="1600" dirty="0" smtClean="0">
              <a:solidFill>
                <a:srgbClr val="000000"/>
              </a:solidFill>
            </a:endParaRPr>
          </a:p>
          <a:p>
            <a:pPr eaLnBrk="1" hangingPunct="1"/>
            <a:r>
              <a:rPr lang="en-US" sz="2800" dirty="0" smtClean="0">
                <a:solidFill>
                  <a:srgbClr val="000000"/>
                </a:solidFill>
              </a:rPr>
              <a:t>is grounded in </a:t>
            </a:r>
            <a:r>
              <a:rPr lang="en-US" sz="2800" i="1" dirty="0" smtClean="0">
                <a:solidFill>
                  <a:srgbClr val="C0504D"/>
                </a:solidFill>
              </a:rPr>
              <a:t>standards-based systems </a:t>
            </a:r>
            <a:r>
              <a:rPr lang="en-US" sz="2800" i="1" dirty="0" smtClean="0">
                <a:solidFill>
                  <a:srgbClr val="000000"/>
                </a:solidFill>
              </a:rPr>
              <a:t>theory</a:t>
            </a:r>
            <a:r>
              <a:rPr lang="en-US" sz="2800" dirty="0" smtClean="0">
                <a:solidFill>
                  <a:srgbClr val="000000"/>
                </a:solidFill>
              </a:rPr>
              <a:t> and design and is able to transfer that knowledge to his/her job as the architect of standards-based reform in the school.</a:t>
            </a:r>
          </a:p>
          <a:p>
            <a:pPr eaLnBrk="1" hangingPunct="1">
              <a:buFont typeface="Arial" pitchFamily="34" charset="0"/>
              <a:buNone/>
            </a:pPr>
            <a:endParaRPr lang="en-US" sz="1600" dirty="0" smtClean="0">
              <a:solidFill>
                <a:srgbClr val="000000"/>
              </a:solidFill>
            </a:endParaRPr>
          </a:p>
          <a:p>
            <a:pPr eaLnBrk="1" hangingPunct="1"/>
            <a:r>
              <a:rPr lang="en-US" sz="2800" dirty="0" smtClean="0">
                <a:solidFill>
                  <a:srgbClr val="000000"/>
                </a:solidFill>
              </a:rPr>
              <a:t>knows </a:t>
            </a:r>
            <a:r>
              <a:rPr lang="en-US" sz="2800" i="1" dirty="0" smtClean="0">
                <a:solidFill>
                  <a:srgbClr val="C0504D"/>
                </a:solidFill>
              </a:rPr>
              <a:t>how to access</a:t>
            </a:r>
            <a:r>
              <a:rPr lang="en-US" sz="2800" dirty="0" smtClean="0">
                <a:solidFill>
                  <a:srgbClr val="C0504D"/>
                </a:solidFill>
              </a:rPr>
              <a:t> </a:t>
            </a:r>
            <a:r>
              <a:rPr lang="en-US" sz="2800" dirty="0" smtClean="0">
                <a:solidFill>
                  <a:srgbClr val="000000"/>
                </a:solidFill>
              </a:rPr>
              <a:t>and use </a:t>
            </a:r>
            <a:r>
              <a:rPr lang="en-US" sz="2800" i="1" dirty="0" smtClean="0">
                <a:solidFill>
                  <a:srgbClr val="C0504D"/>
                </a:solidFill>
              </a:rPr>
              <a:t>appropriate data</a:t>
            </a:r>
            <a:r>
              <a:rPr lang="en-US" sz="2800" dirty="0" smtClean="0">
                <a:solidFill>
                  <a:srgbClr val="C0504D"/>
                </a:solidFill>
              </a:rPr>
              <a:t> </a:t>
            </a:r>
            <a:r>
              <a:rPr lang="en-US" sz="2800" dirty="0" smtClean="0">
                <a:solidFill>
                  <a:srgbClr val="000000"/>
                </a:solidFill>
              </a:rPr>
              <a:t>to inform </a:t>
            </a:r>
            <a:r>
              <a:rPr lang="en-US" sz="2800" i="1" dirty="0" smtClean="0">
                <a:solidFill>
                  <a:srgbClr val="C0504D"/>
                </a:solidFill>
              </a:rPr>
              <a:t>decision-making</a:t>
            </a:r>
            <a:r>
              <a:rPr lang="en-US" sz="2800" dirty="0" smtClean="0">
                <a:solidFill>
                  <a:srgbClr val="C0504D"/>
                </a:solidFill>
              </a:rPr>
              <a:t> </a:t>
            </a:r>
            <a:r>
              <a:rPr lang="en-US" sz="2800" dirty="0" smtClean="0">
                <a:solidFill>
                  <a:srgbClr val="000000"/>
                </a:solidFill>
              </a:rPr>
              <a:t>at all levels of the system.</a:t>
            </a:r>
          </a:p>
        </p:txBody>
      </p:sp>
      <p:sp>
        <p:nvSpPr>
          <p:cNvPr id="3" name="Slide Number Placeholder 2"/>
          <p:cNvSpPr>
            <a:spLocks noGrp="1"/>
          </p:cNvSpPr>
          <p:nvPr>
            <p:ph type="sldNum" sz="quarter" idx="12"/>
          </p:nvPr>
        </p:nvSpPr>
        <p:spPr/>
        <p:txBody>
          <a:bodyPr/>
          <a:lstStyle/>
          <a:p>
            <a:fld id="{83E9BA39-2D3A-4EEE-AA6D-39F712240919}" type="slidenum">
              <a:rPr lang="en-US" smtClean="0"/>
              <a:pPr/>
              <a:t>22</a:t>
            </a:fld>
            <a:endParaRPr lang="en-US" dirty="0"/>
          </a:p>
        </p:txBody>
      </p:sp>
      <p:sp>
        <p:nvSpPr>
          <p:cNvPr id="8" name="Footer Placeholder 4"/>
          <p:cNvSpPr>
            <a:spLocks noGrp="1"/>
          </p:cNvSpPr>
          <p:nvPr>
            <p:ph type="ftr" sz="quarter" idx="11"/>
          </p:nvPr>
        </p:nvSpPr>
        <p:spPr>
          <a:xfrm rot="16200000">
            <a:off x="7586910" y="4048760"/>
            <a:ext cx="2367281" cy="365760"/>
          </a:xfrm>
        </p:spPr>
        <p:txBody>
          <a:bodyPr/>
          <a:lstStyle/>
          <a:p>
            <a:pPr algn="r">
              <a:defRPr/>
            </a:pPr>
            <a:r>
              <a:rPr lang="en-US" sz="1800" dirty="0" smtClean="0">
                <a:solidFill>
                  <a:schemeClr val="bg1"/>
                </a:solidFill>
              </a:rPr>
              <a:t>Region </a:t>
            </a:r>
            <a:r>
              <a:rPr lang="en-US" sz="1800" dirty="0" smtClean="0">
                <a:solidFill>
                  <a:schemeClr val="bg1"/>
                </a:solidFill>
              </a:rPr>
              <a:t>9 </a:t>
            </a:r>
            <a:endParaRPr lang="en-US" sz="1800" dirty="0">
              <a:solidFill>
                <a:schemeClr val="bg1"/>
              </a:solidFill>
            </a:endParaRPr>
          </a:p>
        </p:txBody>
      </p:sp>
    </p:spTree>
    <p:extLst>
      <p:ext uri="{BB962C8B-B14F-4D97-AF65-F5344CB8AC3E}">
        <p14:creationId xmlns:p14="http://schemas.microsoft.com/office/powerpoint/2010/main" val="3961921277"/>
      </p:ext>
    </p:extLst>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29" name="Rectangle 2"/>
          <p:cNvSpPr>
            <a:spLocks noGrp="1" noChangeArrowheads="1"/>
          </p:cNvSpPr>
          <p:nvPr>
            <p:ph type="title"/>
          </p:nvPr>
        </p:nvSpPr>
        <p:spPr>
          <a:xfrm>
            <a:off x="457200" y="228600"/>
            <a:ext cx="8229600" cy="549275"/>
          </a:xfrm>
        </p:spPr>
        <p:txBody>
          <a:bodyPr/>
          <a:lstStyle/>
          <a:p>
            <a:pPr eaLnBrk="1" hangingPunct="1"/>
            <a:r>
              <a:rPr lang="en-US" i="1" smtClean="0">
                <a:solidFill>
                  <a:schemeClr val="accent2"/>
                </a:solidFill>
              </a:rPr>
              <a:t>Corollary Standards</a:t>
            </a:r>
          </a:p>
        </p:txBody>
      </p:sp>
      <p:sp>
        <p:nvSpPr>
          <p:cNvPr id="4099" name="Rectangle 3"/>
          <p:cNvSpPr>
            <a:spLocks noGrp="1" noChangeArrowheads="1"/>
          </p:cNvSpPr>
          <p:nvPr>
            <p:ph type="body" idx="1"/>
          </p:nvPr>
        </p:nvSpPr>
        <p:spPr>
          <a:xfrm>
            <a:off x="180975" y="1143000"/>
            <a:ext cx="8048625" cy="5395913"/>
          </a:xfrm>
        </p:spPr>
        <p:txBody>
          <a:bodyPr>
            <a:normAutofit lnSpcReduction="10000"/>
          </a:bodyPr>
          <a:lstStyle/>
          <a:p>
            <a:pPr eaLnBrk="1" hangingPunct="1">
              <a:lnSpc>
                <a:spcPct val="90000"/>
              </a:lnSpc>
              <a:buFont typeface="Wingdings" pitchFamily="2" charset="2"/>
              <a:buNone/>
            </a:pPr>
            <a:r>
              <a:rPr lang="en-US" sz="2600" dirty="0" smtClean="0"/>
              <a:t>The Leader…</a:t>
            </a:r>
          </a:p>
          <a:p>
            <a:pPr eaLnBrk="1" hangingPunct="1">
              <a:lnSpc>
                <a:spcPct val="90000"/>
              </a:lnSpc>
            </a:pPr>
            <a:r>
              <a:rPr lang="en-US" sz="2400" dirty="0" smtClean="0"/>
              <a:t>creates a </a:t>
            </a:r>
            <a:r>
              <a:rPr lang="en-US" sz="2400" i="1" dirty="0" smtClean="0">
                <a:solidFill>
                  <a:schemeClr val="accent2"/>
                </a:solidFill>
              </a:rPr>
              <a:t>culture of teaching and learning</a:t>
            </a:r>
            <a:r>
              <a:rPr lang="en-US" sz="2400" dirty="0" smtClean="0">
                <a:solidFill>
                  <a:schemeClr val="accent2"/>
                </a:solidFill>
              </a:rPr>
              <a:t> </a:t>
            </a:r>
            <a:r>
              <a:rPr lang="en-US" sz="2400" dirty="0" smtClean="0"/>
              <a:t>with an emphasis on learning.</a:t>
            </a:r>
          </a:p>
          <a:p>
            <a:pPr eaLnBrk="1" hangingPunct="1">
              <a:lnSpc>
                <a:spcPct val="90000"/>
              </a:lnSpc>
              <a:buFont typeface="Arial" pitchFamily="34" charset="0"/>
              <a:buNone/>
            </a:pPr>
            <a:endParaRPr lang="en-US" sz="800" dirty="0" smtClean="0"/>
          </a:p>
          <a:p>
            <a:pPr eaLnBrk="1" hangingPunct="1">
              <a:lnSpc>
                <a:spcPct val="90000"/>
              </a:lnSpc>
            </a:pPr>
            <a:r>
              <a:rPr lang="en-US" sz="2400" dirty="0" smtClean="0">
                <a:solidFill>
                  <a:srgbClr val="080808"/>
                </a:solidFill>
              </a:rPr>
              <a:t>manages </a:t>
            </a:r>
            <a:r>
              <a:rPr lang="en-US" sz="2400" i="1" dirty="0" smtClean="0">
                <a:solidFill>
                  <a:schemeClr val="accent2"/>
                </a:solidFill>
              </a:rPr>
              <a:t>resources</a:t>
            </a:r>
            <a:r>
              <a:rPr lang="en-US" sz="2400" dirty="0" smtClean="0">
                <a:solidFill>
                  <a:schemeClr val="accent2"/>
                </a:solidFill>
              </a:rPr>
              <a:t> </a:t>
            </a:r>
            <a:r>
              <a:rPr lang="en-US" sz="2400" dirty="0" smtClean="0">
                <a:solidFill>
                  <a:srgbClr val="080808"/>
                </a:solidFill>
              </a:rPr>
              <a:t>for effective results.</a:t>
            </a:r>
          </a:p>
          <a:p>
            <a:pPr eaLnBrk="1" hangingPunct="1">
              <a:lnSpc>
                <a:spcPct val="90000"/>
              </a:lnSpc>
              <a:buFont typeface="Arial" pitchFamily="34" charset="0"/>
              <a:buNone/>
            </a:pPr>
            <a:endParaRPr lang="en-US" sz="800" dirty="0" smtClean="0">
              <a:solidFill>
                <a:srgbClr val="080808"/>
              </a:solidFill>
            </a:endParaRPr>
          </a:p>
          <a:p>
            <a:pPr eaLnBrk="1" hangingPunct="1">
              <a:lnSpc>
                <a:spcPct val="90000"/>
              </a:lnSpc>
            </a:pPr>
            <a:r>
              <a:rPr lang="en-US" sz="2400" dirty="0" smtClean="0">
                <a:solidFill>
                  <a:srgbClr val="080808"/>
                </a:solidFill>
              </a:rPr>
              <a:t>collaborates, communicates, engages, and empowers </a:t>
            </a:r>
            <a:r>
              <a:rPr lang="en-US" sz="2400" i="1" dirty="0" smtClean="0">
                <a:solidFill>
                  <a:schemeClr val="accent2"/>
                </a:solidFill>
              </a:rPr>
              <a:t>others</a:t>
            </a:r>
            <a:r>
              <a:rPr lang="en-US" sz="2400" dirty="0" smtClean="0">
                <a:solidFill>
                  <a:schemeClr val="accent2"/>
                </a:solidFill>
              </a:rPr>
              <a:t> </a:t>
            </a:r>
            <a:r>
              <a:rPr lang="en-US" sz="2400" dirty="0" smtClean="0">
                <a:solidFill>
                  <a:srgbClr val="080808"/>
                </a:solidFill>
              </a:rPr>
              <a:t>inside and outside of the organization </a:t>
            </a:r>
            <a:r>
              <a:rPr lang="en-US" sz="2400" i="1" dirty="0" smtClean="0">
                <a:solidFill>
                  <a:schemeClr val="accent2"/>
                </a:solidFill>
              </a:rPr>
              <a:t>to pursue excellence</a:t>
            </a:r>
            <a:r>
              <a:rPr lang="en-US" sz="2400" dirty="0" smtClean="0">
                <a:solidFill>
                  <a:srgbClr val="080808"/>
                </a:solidFill>
              </a:rPr>
              <a:t> in learning.</a:t>
            </a:r>
          </a:p>
          <a:p>
            <a:pPr eaLnBrk="1" hangingPunct="1">
              <a:lnSpc>
                <a:spcPct val="90000"/>
              </a:lnSpc>
              <a:buFont typeface="Arial" pitchFamily="34" charset="0"/>
              <a:buNone/>
            </a:pPr>
            <a:endParaRPr lang="en-US" sz="800" dirty="0" smtClean="0">
              <a:solidFill>
                <a:srgbClr val="080808"/>
              </a:solidFill>
            </a:endParaRPr>
          </a:p>
          <a:p>
            <a:pPr eaLnBrk="1" hangingPunct="1">
              <a:lnSpc>
                <a:spcPct val="90000"/>
              </a:lnSpc>
            </a:pPr>
            <a:r>
              <a:rPr lang="en-US" sz="2400" dirty="0" smtClean="0">
                <a:solidFill>
                  <a:schemeClr val="tx2"/>
                </a:solidFill>
              </a:rPr>
              <a:t>operates in a </a:t>
            </a:r>
            <a:r>
              <a:rPr lang="en-US" sz="2400" i="1" dirty="0" smtClean="0">
                <a:solidFill>
                  <a:schemeClr val="accent2"/>
                </a:solidFill>
              </a:rPr>
              <a:t>fair and equitable manner</a:t>
            </a:r>
            <a:r>
              <a:rPr lang="en-US" sz="2400" dirty="0" smtClean="0">
                <a:solidFill>
                  <a:schemeClr val="accent2"/>
                </a:solidFill>
              </a:rPr>
              <a:t> </a:t>
            </a:r>
            <a:r>
              <a:rPr lang="en-US" sz="2400" dirty="0" smtClean="0">
                <a:solidFill>
                  <a:schemeClr val="tx2"/>
                </a:solidFill>
              </a:rPr>
              <a:t>with personal and professional dignity.</a:t>
            </a:r>
          </a:p>
          <a:p>
            <a:pPr eaLnBrk="1" hangingPunct="1">
              <a:lnSpc>
                <a:spcPct val="90000"/>
              </a:lnSpc>
              <a:buFont typeface="Arial" pitchFamily="34" charset="0"/>
              <a:buNone/>
            </a:pPr>
            <a:endParaRPr lang="en-US" sz="800" dirty="0" smtClean="0">
              <a:solidFill>
                <a:schemeClr val="tx2"/>
              </a:solidFill>
            </a:endParaRPr>
          </a:p>
          <a:p>
            <a:pPr eaLnBrk="1" hangingPunct="1">
              <a:lnSpc>
                <a:spcPct val="90000"/>
              </a:lnSpc>
            </a:pPr>
            <a:r>
              <a:rPr lang="en-US" sz="2400" dirty="0" smtClean="0">
                <a:solidFill>
                  <a:schemeClr val="tx2"/>
                </a:solidFill>
              </a:rPr>
              <a:t>advocates for </a:t>
            </a:r>
            <a:r>
              <a:rPr lang="en-US" sz="2400" i="1" dirty="0" smtClean="0">
                <a:solidFill>
                  <a:schemeClr val="accent2"/>
                </a:solidFill>
              </a:rPr>
              <a:t>children and public education</a:t>
            </a:r>
            <a:r>
              <a:rPr lang="en-US" sz="2400" dirty="0" smtClean="0">
                <a:solidFill>
                  <a:schemeClr val="accent2"/>
                </a:solidFill>
              </a:rPr>
              <a:t> </a:t>
            </a:r>
            <a:r>
              <a:rPr lang="en-US" sz="2400" dirty="0" smtClean="0">
                <a:solidFill>
                  <a:schemeClr val="tx2"/>
                </a:solidFill>
              </a:rPr>
              <a:t>in the larger political, social, economic, legal, and cultural context.</a:t>
            </a:r>
          </a:p>
          <a:p>
            <a:pPr eaLnBrk="1" hangingPunct="1">
              <a:lnSpc>
                <a:spcPct val="90000"/>
              </a:lnSpc>
              <a:buFont typeface="Arial" pitchFamily="34" charset="0"/>
              <a:buNone/>
            </a:pPr>
            <a:endParaRPr lang="en-US" sz="800" dirty="0" smtClean="0">
              <a:solidFill>
                <a:schemeClr val="tx2"/>
              </a:solidFill>
            </a:endParaRPr>
          </a:p>
          <a:p>
            <a:pPr eaLnBrk="1" hangingPunct="1">
              <a:lnSpc>
                <a:spcPct val="90000"/>
              </a:lnSpc>
            </a:pPr>
            <a:r>
              <a:rPr lang="en-US" sz="2400" dirty="0" smtClean="0"/>
              <a:t>supports </a:t>
            </a:r>
            <a:r>
              <a:rPr lang="en-US" sz="2400" i="1" dirty="0" smtClean="0">
                <a:solidFill>
                  <a:schemeClr val="accent2"/>
                </a:solidFill>
              </a:rPr>
              <a:t>professional growth</a:t>
            </a:r>
            <a:r>
              <a:rPr lang="en-US" sz="2400" dirty="0" smtClean="0">
                <a:solidFill>
                  <a:schemeClr val="accent2"/>
                </a:solidFill>
              </a:rPr>
              <a:t> </a:t>
            </a:r>
            <a:r>
              <a:rPr lang="en-US" sz="2400" dirty="0" smtClean="0"/>
              <a:t>of self and others through practice and inquiry.</a:t>
            </a:r>
          </a:p>
          <a:p>
            <a:pPr eaLnBrk="1" hangingPunct="1">
              <a:lnSpc>
                <a:spcPct val="90000"/>
              </a:lnSpc>
            </a:pPr>
            <a:endParaRPr lang="en-US" sz="2800" dirty="0" smtClean="0">
              <a:solidFill>
                <a:srgbClr val="CC3300"/>
              </a:solidFill>
            </a:endParaRPr>
          </a:p>
        </p:txBody>
      </p:sp>
      <p:sp>
        <p:nvSpPr>
          <p:cNvPr id="3" name="Slide Number Placeholder 2"/>
          <p:cNvSpPr>
            <a:spLocks noGrp="1"/>
          </p:cNvSpPr>
          <p:nvPr>
            <p:ph type="sldNum" sz="quarter" idx="12"/>
          </p:nvPr>
        </p:nvSpPr>
        <p:spPr/>
        <p:txBody>
          <a:bodyPr/>
          <a:lstStyle/>
          <a:p>
            <a:fld id="{83E9BA39-2D3A-4EEE-AA6D-39F712240919}" type="slidenum">
              <a:rPr lang="en-US" smtClean="0"/>
              <a:pPr/>
              <a:t>23</a:t>
            </a:fld>
            <a:endParaRPr lang="en-US" dirty="0"/>
          </a:p>
        </p:txBody>
      </p:sp>
      <p:sp>
        <p:nvSpPr>
          <p:cNvPr id="7" name="Footer Placeholder 4"/>
          <p:cNvSpPr>
            <a:spLocks noGrp="1"/>
          </p:cNvSpPr>
          <p:nvPr>
            <p:ph type="ftr" sz="quarter" idx="11"/>
          </p:nvPr>
        </p:nvSpPr>
        <p:spPr>
          <a:xfrm rot="16200000">
            <a:off x="7586910" y="4048760"/>
            <a:ext cx="2367281" cy="365760"/>
          </a:xfrm>
        </p:spPr>
        <p:txBody>
          <a:bodyPr/>
          <a:lstStyle/>
          <a:p>
            <a:pPr algn="r">
              <a:defRPr/>
            </a:pPr>
            <a:r>
              <a:rPr lang="en-US" sz="1800" dirty="0" smtClean="0">
                <a:solidFill>
                  <a:schemeClr val="bg1"/>
                </a:solidFill>
              </a:rPr>
              <a:t>Region </a:t>
            </a:r>
            <a:r>
              <a:rPr lang="en-US" sz="1800" dirty="0" smtClean="0">
                <a:solidFill>
                  <a:schemeClr val="bg1"/>
                </a:solidFill>
              </a:rPr>
              <a:t>9 </a:t>
            </a:r>
            <a:endParaRPr lang="en-US" sz="1800" dirty="0">
              <a:solidFill>
                <a:schemeClr val="bg1"/>
              </a:solidFill>
            </a:endParaRPr>
          </a:p>
        </p:txBody>
      </p:sp>
    </p:spTree>
    <p:extLst>
      <p:ext uri="{BB962C8B-B14F-4D97-AF65-F5344CB8AC3E}">
        <p14:creationId xmlns:p14="http://schemas.microsoft.com/office/powerpoint/2010/main" val="1134805179"/>
      </p:ext>
    </p:extLst>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304800"/>
            <a:ext cx="8709660" cy="1096962"/>
          </a:xfrm>
        </p:spPr>
        <p:txBody>
          <a:bodyPr/>
          <a:lstStyle/>
          <a:p>
            <a:r>
              <a:rPr lang="en-US" dirty="0"/>
              <a:t>Principal </a:t>
            </a:r>
            <a:r>
              <a:rPr lang="en-US" dirty="0" smtClean="0"/>
              <a:t>Effectiveness </a:t>
            </a:r>
            <a:br>
              <a:rPr lang="en-US" dirty="0" smtClean="0"/>
            </a:br>
            <a:r>
              <a:rPr lang="en-US" sz="2200" i="1" dirty="0"/>
              <a:t>Why Important and Why Now</a:t>
            </a:r>
            <a:r>
              <a:rPr lang="en-US" sz="2200" i="1" dirty="0" smtClean="0"/>
              <a:t>? (continued)</a:t>
            </a:r>
            <a:endParaRPr lang="en-US" sz="2200" i="1" dirty="0"/>
          </a:p>
        </p:txBody>
      </p:sp>
      <p:sp>
        <p:nvSpPr>
          <p:cNvPr id="3" name="Content Placeholder 2"/>
          <p:cNvSpPr>
            <a:spLocks noGrp="1"/>
          </p:cNvSpPr>
          <p:nvPr>
            <p:ph idx="1"/>
          </p:nvPr>
        </p:nvSpPr>
        <p:spPr>
          <a:xfrm>
            <a:off x="457199" y="2242185"/>
            <a:ext cx="7924801" cy="3602355"/>
          </a:xfrm>
        </p:spPr>
        <p:txBody>
          <a:bodyPr>
            <a:normAutofit/>
          </a:bodyPr>
          <a:lstStyle/>
          <a:p>
            <a:r>
              <a:rPr lang="en-US" sz="3200" dirty="0"/>
              <a:t>As the Commonwealth </a:t>
            </a:r>
            <a:r>
              <a:rPr lang="en-US" sz="3200" dirty="0" smtClean="0"/>
              <a:t>continues its work </a:t>
            </a:r>
            <a:r>
              <a:rPr lang="en-US" sz="3200" dirty="0"/>
              <a:t>with the establishment of universal </a:t>
            </a:r>
            <a:r>
              <a:rPr lang="en-US" sz="3200" dirty="0" smtClean="0"/>
              <a:t>effectiveness</a:t>
            </a:r>
            <a:r>
              <a:rPr lang="en-US" sz="3200" dirty="0" smtClean="0">
                <a:solidFill>
                  <a:srgbClr val="FF0000"/>
                </a:solidFill>
              </a:rPr>
              <a:t> </a:t>
            </a:r>
            <a:r>
              <a:rPr lang="en-US" sz="3200" dirty="0" smtClean="0"/>
              <a:t>instruments, </a:t>
            </a:r>
            <a:r>
              <a:rPr lang="en-US" sz="3200" dirty="0"/>
              <a:t>it is essential that building and system leaders have initial and on-going training to guarantee sustainability and reliability</a:t>
            </a:r>
            <a:r>
              <a:rPr lang="en-US" sz="3200" dirty="0" smtClean="0"/>
              <a:t>.</a:t>
            </a:r>
            <a:br>
              <a:rPr lang="en-US" sz="3200" dirty="0" smtClean="0"/>
            </a:br>
            <a:endParaRPr lang="en-US" sz="3200" dirty="0"/>
          </a:p>
        </p:txBody>
      </p:sp>
      <p:sp>
        <p:nvSpPr>
          <p:cNvPr id="6" name="Slide Number Placeholder 5"/>
          <p:cNvSpPr>
            <a:spLocks noGrp="1"/>
          </p:cNvSpPr>
          <p:nvPr>
            <p:ph type="sldNum" sz="quarter" idx="12"/>
          </p:nvPr>
        </p:nvSpPr>
        <p:spPr/>
        <p:txBody>
          <a:bodyPr/>
          <a:lstStyle/>
          <a:p>
            <a:fld id="{83E9BA39-2D3A-4EEE-AA6D-39F712240919}" type="slidenum">
              <a:rPr lang="en-US" smtClean="0"/>
              <a:pPr/>
              <a:t>24</a:t>
            </a:fld>
            <a:endParaRPr lang="en-US" dirty="0"/>
          </a:p>
        </p:txBody>
      </p:sp>
      <p:sp>
        <p:nvSpPr>
          <p:cNvPr id="7" name="Footer Placeholder 4"/>
          <p:cNvSpPr>
            <a:spLocks noGrp="1"/>
          </p:cNvSpPr>
          <p:nvPr>
            <p:ph type="ftr" sz="quarter" idx="11"/>
          </p:nvPr>
        </p:nvSpPr>
        <p:spPr>
          <a:xfrm rot="16200000">
            <a:off x="7586910" y="4048760"/>
            <a:ext cx="2367281" cy="365760"/>
          </a:xfrm>
        </p:spPr>
        <p:txBody>
          <a:bodyPr/>
          <a:lstStyle/>
          <a:p>
            <a:pPr algn="r">
              <a:defRPr/>
            </a:pPr>
            <a:r>
              <a:rPr lang="en-US" sz="1800" dirty="0" smtClean="0">
                <a:solidFill>
                  <a:schemeClr val="bg1"/>
                </a:solidFill>
              </a:rPr>
              <a:t>Region </a:t>
            </a:r>
            <a:r>
              <a:rPr lang="en-US" sz="1800" dirty="0" smtClean="0">
                <a:solidFill>
                  <a:schemeClr val="bg1"/>
                </a:solidFill>
              </a:rPr>
              <a:t>9 </a:t>
            </a:r>
            <a:endParaRPr lang="en-US" sz="1800" dirty="0">
              <a:solidFill>
                <a:schemeClr val="bg1"/>
              </a:solidFill>
            </a:endParaRPr>
          </a:p>
        </p:txBody>
      </p:sp>
    </p:spTree>
    <p:extLst>
      <p:ext uri="{BB962C8B-B14F-4D97-AF65-F5344CB8AC3E}">
        <p14:creationId xmlns:p14="http://schemas.microsoft.com/office/powerpoint/2010/main" val="3683388767"/>
      </p:ext>
    </p:extLst>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Phase II Requirements</a:t>
            </a:r>
            <a:endParaRPr lang="en-US" dirty="0"/>
          </a:p>
        </p:txBody>
      </p:sp>
      <p:sp>
        <p:nvSpPr>
          <p:cNvPr id="3" name="Content Placeholder 2"/>
          <p:cNvSpPr>
            <a:spLocks noGrp="1"/>
          </p:cNvSpPr>
          <p:nvPr>
            <p:ph idx="1"/>
          </p:nvPr>
        </p:nvSpPr>
        <p:spPr>
          <a:xfrm>
            <a:off x="381000" y="1752600"/>
            <a:ext cx="4572000" cy="4648200"/>
          </a:xfrm>
        </p:spPr>
        <p:txBody>
          <a:bodyPr>
            <a:normAutofit/>
          </a:bodyPr>
          <a:lstStyle/>
          <a:p>
            <a:r>
              <a:rPr lang="en-US" dirty="0" smtClean="0"/>
              <a:t>Both the central </a:t>
            </a:r>
            <a:r>
              <a:rPr lang="en-US" dirty="0"/>
              <a:t>o</a:t>
            </a:r>
            <a:r>
              <a:rPr lang="en-US" dirty="0" smtClean="0"/>
              <a:t>ffice </a:t>
            </a:r>
            <a:r>
              <a:rPr lang="en-US" dirty="0"/>
              <a:t>s</a:t>
            </a:r>
            <a:r>
              <a:rPr lang="en-US" dirty="0" smtClean="0"/>
              <a:t>upervisor AND the principal(s) collect and share evidence for 3-5 components on the rubric.</a:t>
            </a:r>
          </a:p>
          <a:p>
            <a:pPr lvl="1"/>
            <a:r>
              <a:rPr lang="en-US" dirty="0" smtClean="0"/>
              <a:t>One must fall under “Leadership for Learning.”</a:t>
            </a:r>
          </a:p>
          <a:p>
            <a:r>
              <a:rPr lang="en-US" dirty="0" smtClean="0"/>
              <a:t>Supervisor submits results of collaborative assessment(s) using levels of performance for the 3-5 components chosen.</a:t>
            </a:r>
          </a:p>
          <a:p>
            <a:r>
              <a:rPr lang="en-US" dirty="0" smtClean="0"/>
              <a:t>Supervisor and principal(s) provide feedback on the rubric and the process.</a:t>
            </a:r>
            <a:endParaRPr lang="en-US" dirty="0"/>
          </a:p>
        </p:txBody>
      </p:sp>
      <p:sp>
        <p:nvSpPr>
          <p:cNvPr id="4" name="Slide Number Placeholder 3"/>
          <p:cNvSpPr>
            <a:spLocks noGrp="1"/>
          </p:cNvSpPr>
          <p:nvPr>
            <p:ph type="sldNum" sz="quarter" idx="12"/>
          </p:nvPr>
        </p:nvSpPr>
        <p:spPr/>
        <p:txBody>
          <a:bodyPr/>
          <a:lstStyle/>
          <a:p>
            <a:fld id="{BA9B540C-44DA-4F69-89C9-7C84606640D3}" type="slidenum">
              <a:rPr lang="en-US" smtClean="0"/>
              <a:pPr/>
              <a:t>25</a:t>
            </a:fld>
            <a:endParaRPr lang="en-US"/>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105400" y="1905000"/>
            <a:ext cx="3080084" cy="2795910"/>
          </a:xfrm>
          <a:prstGeom prst="rect">
            <a:avLst/>
          </a:prstGeom>
        </p:spPr>
      </p:pic>
      <p:sp>
        <p:nvSpPr>
          <p:cNvPr id="7" name="Footer Placeholder 4"/>
          <p:cNvSpPr>
            <a:spLocks noGrp="1"/>
          </p:cNvSpPr>
          <p:nvPr>
            <p:ph type="ftr" sz="quarter" idx="11"/>
          </p:nvPr>
        </p:nvSpPr>
        <p:spPr>
          <a:xfrm rot="16200000">
            <a:off x="7586910" y="4048760"/>
            <a:ext cx="2367281" cy="365760"/>
          </a:xfrm>
        </p:spPr>
        <p:txBody>
          <a:bodyPr/>
          <a:lstStyle/>
          <a:p>
            <a:pPr algn="r">
              <a:defRPr/>
            </a:pPr>
            <a:r>
              <a:rPr lang="en-US" sz="1800" dirty="0" smtClean="0">
                <a:solidFill>
                  <a:schemeClr val="bg1"/>
                </a:solidFill>
              </a:rPr>
              <a:t>Region </a:t>
            </a:r>
            <a:r>
              <a:rPr lang="en-US" sz="1800" dirty="0" smtClean="0">
                <a:solidFill>
                  <a:schemeClr val="bg1"/>
                </a:solidFill>
              </a:rPr>
              <a:t>9 </a:t>
            </a:r>
            <a:endParaRPr lang="en-US" sz="1800" dirty="0">
              <a:solidFill>
                <a:schemeClr val="bg1"/>
              </a:solidFill>
            </a:endParaRPr>
          </a:p>
        </p:txBody>
      </p:sp>
    </p:spTree>
    <p:extLst>
      <p:ext uri="{BB962C8B-B14F-4D97-AF65-F5344CB8AC3E}">
        <p14:creationId xmlns:p14="http://schemas.microsoft.com/office/powerpoint/2010/main" val="3433122031"/>
      </p:ext>
    </p:extLst>
  </p:cSld>
  <p:clrMapOvr>
    <a:masterClrMapping/>
  </p:clrMapOvr>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600200"/>
          </a:xfrm>
        </p:spPr>
        <p:txBody>
          <a:bodyPr/>
          <a:lstStyle/>
          <a:p>
            <a:r>
              <a:rPr lang="en-US" dirty="0" smtClean="0"/>
              <a:t>Why Evaluate Principals?</a:t>
            </a:r>
            <a:endParaRPr lang="en-US" dirty="0"/>
          </a:p>
        </p:txBody>
      </p:sp>
      <p:sp>
        <p:nvSpPr>
          <p:cNvPr id="3" name="Content Placeholder 2"/>
          <p:cNvSpPr>
            <a:spLocks noGrp="1"/>
          </p:cNvSpPr>
          <p:nvPr>
            <p:ph idx="1"/>
          </p:nvPr>
        </p:nvSpPr>
        <p:spPr>
          <a:xfrm>
            <a:off x="457200" y="1951037"/>
            <a:ext cx="8229600" cy="4525963"/>
          </a:xfrm>
        </p:spPr>
        <p:txBody>
          <a:bodyPr/>
          <a:lstStyle/>
          <a:p>
            <a:r>
              <a:rPr lang="en-US" dirty="0" smtClean="0"/>
              <a:t>Quality Assurance</a:t>
            </a:r>
            <a:endParaRPr lang="en-US" dirty="0"/>
          </a:p>
          <a:p>
            <a:r>
              <a:rPr lang="en-US" dirty="0" smtClean="0"/>
              <a:t>Professional Learning</a:t>
            </a:r>
            <a:endParaRPr lang="en-US" dirty="0"/>
          </a:p>
        </p:txBody>
      </p:sp>
      <p:sp>
        <p:nvSpPr>
          <p:cNvPr id="6" name="Slide Number Placeholder 5"/>
          <p:cNvSpPr>
            <a:spLocks noGrp="1"/>
          </p:cNvSpPr>
          <p:nvPr>
            <p:ph type="sldNum" sz="quarter" idx="12"/>
          </p:nvPr>
        </p:nvSpPr>
        <p:spPr/>
        <p:txBody>
          <a:bodyPr/>
          <a:lstStyle/>
          <a:p>
            <a:fld id="{BA9B540C-44DA-4F69-89C9-7C84606640D3}" type="slidenum">
              <a:rPr lang="en-US" smtClean="0"/>
              <a:pPr/>
              <a:t>26</a:t>
            </a:fld>
            <a:endParaRPr lang="en-US"/>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590800" y="3333092"/>
            <a:ext cx="4343400" cy="2884289"/>
          </a:xfrm>
          <a:prstGeom prst="rect">
            <a:avLst/>
          </a:prstGeom>
        </p:spPr>
      </p:pic>
      <p:sp>
        <p:nvSpPr>
          <p:cNvPr id="7" name="Footer Placeholder 4"/>
          <p:cNvSpPr>
            <a:spLocks noGrp="1"/>
          </p:cNvSpPr>
          <p:nvPr>
            <p:ph type="ftr" sz="quarter" idx="11"/>
          </p:nvPr>
        </p:nvSpPr>
        <p:spPr>
          <a:xfrm rot="16200000">
            <a:off x="7586910" y="4048760"/>
            <a:ext cx="2367281" cy="365760"/>
          </a:xfrm>
        </p:spPr>
        <p:txBody>
          <a:bodyPr/>
          <a:lstStyle/>
          <a:p>
            <a:pPr algn="r">
              <a:defRPr/>
            </a:pPr>
            <a:r>
              <a:rPr lang="en-US" sz="1800" dirty="0" smtClean="0">
                <a:solidFill>
                  <a:schemeClr val="bg1"/>
                </a:solidFill>
              </a:rPr>
              <a:t>Region </a:t>
            </a:r>
            <a:r>
              <a:rPr lang="en-US" sz="1800" dirty="0" smtClean="0">
                <a:solidFill>
                  <a:schemeClr val="bg1"/>
                </a:solidFill>
              </a:rPr>
              <a:t>9 </a:t>
            </a:r>
            <a:endParaRPr lang="en-US" sz="1800" dirty="0">
              <a:solidFill>
                <a:schemeClr val="bg1"/>
              </a:solidFill>
            </a:endParaRPr>
          </a:p>
        </p:txBody>
      </p:sp>
    </p:spTree>
    <p:extLst>
      <p:ext uri="{BB962C8B-B14F-4D97-AF65-F5344CB8AC3E}">
        <p14:creationId xmlns:p14="http://schemas.microsoft.com/office/powerpoint/2010/main" val="3822575802"/>
      </p:ext>
    </p:extLst>
  </p:cSld>
  <p:clrMapOvr>
    <a:masterClrMapping/>
  </p:clrMapOvr>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600200"/>
          </a:xfrm>
        </p:spPr>
        <p:txBody>
          <a:bodyPr/>
          <a:lstStyle/>
          <a:p>
            <a:r>
              <a:rPr lang="en-US" dirty="0"/>
              <a:t>5 “Best Practices” for</a:t>
            </a:r>
            <a:br>
              <a:rPr lang="en-US" dirty="0"/>
            </a:br>
            <a:r>
              <a:rPr lang="en-US" dirty="0"/>
              <a:t>Principal Evaluation</a:t>
            </a:r>
          </a:p>
        </p:txBody>
      </p:sp>
      <p:sp>
        <p:nvSpPr>
          <p:cNvPr id="3" name="Content Placeholder 2"/>
          <p:cNvSpPr>
            <a:spLocks noGrp="1"/>
          </p:cNvSpPr>
          <p:nvPr>
            <p:ph idx="1"/>
          </p:nvPr>
        </p:nvSpPr>
        <p:spPr>
          <a:xfrm>
            <a:off x="457200" y="1951037"/>
            <a:ext cx="8229600" cy="4525963"/>
          </a:xfrm>
        </p:spPr>
        <p:txBody>
          <a:bodyPr>
            <a:normAutofit/>
          </a:bodyPr>
          <a:lstStyle/>
          <a:p>
            <a:pPr marL="514350" indent="-514350">
              <a:buFont typeface="+mj-lt"/>
              <a:buAutoNum type="arabicParenR"/>
            </a:pPr>
            <a:r>
              <a:rPr lang="en-US" sz="2800" dirty="0" smtClean="0"/>
              <a:t>Common definition</a:t>
            </a:r>
          </a:p>
          <a:p>
            <a:pPr marL="514350" indent="-514350">
              <a:buFont typeface="+mj-lt"/>
              <a:buAutoNum type="arabicParenR"/>
            </a:pPr>
            <a:r>
              <a:rPr lang="en-US" sz="2800" dirty="0" smtClean="0"/>
              <a:t>Focus on evidence</a:t>
            </a:r>
          </a:p>
          <a:p>
            <a:pPr marL="514350" indent="-514350">
              <a:buFont typeface="+mj-lt"/>
              <a:buAutoNum type="arabicParenR"/>
            </a:pPr>
            <a:r>
              <a:rPr lang="en-US" sz="2800" dirty="0" smtClean="0"/>
              <a:t>Differentiation of evaluative processes</a:t>
            </a:r>
          </a:p>
          <a:p>
            <a:pPr marL="514350" indent="-514350">
              <a:buFont typeface="+mj-lt"/>
              <a:buAutoNum type="arabicParenR"/>
            </a:pPr>
            <a:r>
              <a:rPr lang="en-US" sz="2800" dirty="0" smtClean="0"/>
              <a:t>Role of principal in their own growth</a:t>
            </a:r>
          </a:p>
          <a:p>
            <a:pPr marL="514350" indent="-514350">
              <a:buFont typeface="+mj-lt"/>
              <a:buAutoNum type="arabicParenR"/>
            </a:pPr>
            <a:r>
              <a:rPr lang="en-US" sz="2800" dirty="0" smtClean="0"/>
              <a:t>Transparency</a:t>
            </a:r>
          </a:p>
        </p:txBody>
      </p:sp>
      <p:sp>
        <p:nvSpPr>
          <p:cNvPr id="4" name="Slide Number Placeholder 3"/>
          <p:cNvSpPr>
            <a:spLocks noGrp="1"/>
          </p:cNvSpPr>
          <p:nvPr>
            <p:ph type="sldNum" sz="quarter" idx="12"/>
          </p:nvPr>
        </p:nvSpPr>
        <p:spPr/>
        <p:txBody>
          <a:bodyPr/>
          <a:lstStyle/>
          <a:p>
            <a:fld id="{BA9B540C-44DA-4F69-89C9-7C84606640D3}" type="slidenum">
              <a:rPr lang="en-US" smtClean="0"/>
              <a:pPr/>
              <a:t>27</a:t>
            </a:fld>
            <a:endParaRPr lang="en-US"/>
          </a:p>
        </p:txBody>
      </p:sp>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307305" y="4403556"/>
            <a:ext cx="2857500" cy="1933575"/>
          </a:xfrm>
          <a:prstGeom prst="rect">
            <a:avLst/>
          </a:prstGeom>
        </p:spPr>
      </p:pic>
      <p:sp>
        <p:nvSpPr>
          <p:cNvPr id="8" name="Footer Placeholder 4"/>
          <p:cNvSpPr>
            <a:spLocks noGrp="1"/>
          </p:cNvSpPr>
          <p:nvPr>
            <p:ph type="ftr" sz="quarter" idx="11"/>
          </p:nvPr>
        </p:nvSpPr>
        <p:spPr>
          <a:xfrm rot="16200000">
            <a:off x="7586910" y="4048760"/>
            <a:ext cx="2367281" cy="365760"/>
          </a:xfrm>
        </p:spPr>
        <p:txBody>
          <a:bodyPr/>
          <a:lstStyle/>
          <a:p>
            <a:pPr algn="r">
              <a:defRPr/>
            </a:pPr>
            <a:r>
              <a:rPr lang="en-US" sz="1800" dirty="0" smtClean="0">
                <a:solidFill>
                  <a:schemeClr val="bg1"/>
                </a:solidFill>
              </a:rPr>
              <a:t>Region </a:t>
            </a:r>
            <a:r>
              <a:rPr lang="en-US" sz="1800" dirty="0" smtClean="0">
                <a:solidFill>
                  <a:schemeClr val="bg1"/>
                </a:solidFill>
              </a:rPr>
              <a:t>9 </a:t>
            </a:r>
            <a:endParaRPr lang="en-US" sz="1800" dirty="0">
              <a:solidFill>
                <a:schemeClr val="bg1"/>
              </a:solidFill>
            </a:endParaRPr>
          </a:p>
        </p:txBody>
      </p:sp>
    </p:spTree>
    <p:extLst>
      <p:ext uri="{BB962C8B-B14F-4D97-AF65-F5344CB8AC3E}">
        <p14:creationId xmlns:p14="http://schemas.microsoft.com/office/powerpoint/2010/main" val="2794416344"/>
      </p:ext>
    </p:extLst>
  </p:cSld>
  <p:clrMapOvr>
    <a:masterClrMapping/>
  </p:clrMapOvr>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600200"/>
          </a:xfrm>
        </p:spPr>
        <p:txBody>
          <a:bodyPr/>
          <a:lstStyle/>
          <a:p>
            <a:r>
              <a:rPr lang="en-US" dirty="0" smtClean="0"/>
              <a:t>5 “Best Practices” for</a:t>
            </a:r>
            <a:br>
              <a:rPr lang="en-US" dirty="0" smtClean="0"/>
            </a:br>
            <a:r>
              <a:rPr lang="en-US" dirty="0" smtClean="0"/>
              <a:t>Principal Evaluation</a:t>
            </a:r>
            <a:endParaRPr lang="en-US" dirty="0"/>
          </a:p>
        </p:txBody>
      </p:sp>
      <p:sp>
        <p:nvSpPr>
          <p:cNvPr id="3" name="Content Placeholder 2"/>
          <p:cNvSpPr>
            <a:spLocks noGrp="1"/>
          </p:cNvSpPr>
          <p:nvPr>
            <p:ph idx="1"/>
          </p:nvPr>
        </p:nvSpPr>
        <p:spPr>
          <a:xfrm>
            <a:off x="457200" y="1951037"/>
            <a:ext cx="8229600" cy="4525963"/>
          </a:xfrm>
        </p:spPr>
        <p:txBody>
          <a:bodyPr>
            <a:normAutofit/>
          </a:bodyPr>
          <a:lstStyle/>
          <a:p>
            <a:pPr marL="514350" indent="-514350">
              <a:buFont typeface="+mj-lt"/>
              <a:buAutoNum type="arabicParenR"/>
            </a:pPr>
            <a:r>
              <a:rPr lang="en-US" sz="3200" b="1" dirty="0" smtClean="0">
                <a:solidFill>
                  <a:schemeClr val="accent1">
                    <a:lumMod val="50000"/>
                  </a:schemeClr>
                </a:solidFill>
              </a:rPr>
              <a:t>Common definition</a:t>
            </a:r>
          </a:p>
          <a:p>
            <a:pPr marL="514350" indent="-514350">
              <a:buFont typeface="+mj-lt"/>
              <a:buAutoNum type="arabicParenR"/>
            </a:pPr>
            <a:r>
              <a:rPr lang="en-US" sz="3200" b="1" dirty="0" smtClean="0">
                <a:solidFill>
                  <a:schemeClr val="accent1">
                    <a:lumMod val="50000"/>
                  </a:schemeClr>
                </a:solidFill>
              </a:rPr>
              <a:t>Focus on evidence</a:t>
            </a:r>
          </a:p>
          <a:p>
            <a:pPr marL="514350" indent="-514350">
              <a:buFont typeface="+mj-lt"/>
              <a:buAutoNum type="arabicParenR"/>
            </a:pPr>
            <a:r>
              <a:rPr lang="en-US" sz="2800" dirty="0" smtClean="0"/>
              <a:t>Differentiation of evaluative processes</a:t>
            </a:r>
          </a:p>
          <a:p>
            <a:pPr marL="514350" indent="-514350">
              <a:buFont typeface="+mj-lt"/>
              <a:buAutoNum type="arabicParenR"/>
            </a:pPr>
            <a:r>
              <a:rPr lang="en-US" sz="2800" dirty="0" smtClean="0"/>
              <a:t>Role of principal in their own growth</a:t>
            </a:r>
          </a:p>
          <a:p>
            <a:pPr marL="514350" indent="-514350">
              <a:buFont typeface="+mj-lt"/>
              <a:buAutoNum type="arabicParenR"/>
            </a:pPr>
            <a:r>
              <a:rPr lang="en-US" sz="2800" dirty="0" smtClean="0"/>
              <a:t>Transparency</a:t>
            </a:r>
          </a:p>
        </p:txBody>
      </p:sp>
      <p:sp>
        <p:nvSpPr>
          <p:cNvPr id="4" name="Slide Number Placeholder 3"/>
          <p:cNvSpPr>
            <a:spLocks noGrp="1"/>
          </p:cNvSpPr>
          <p:nvPr>
            <p:ph type="sldNum" sz="quarter" idx="12"/>
          </p:nvPr>
        </p:nvSpPr>
        <p:spPr/>
        <p:txBody>
          <a:bodyPr/>
          <a:lstStyle/>
          <a:p>
            <a:fld id="{BA9B540C-44DA-4F69-89C9-7C84606640D3}" type="slidenum">
              <a:rPr lang="en-US" smtClean="0"/>
              <a:pPr/>
              <a:t>28</a:t>
            </a:fld>
            <a:endParaRPr lang="en-US"/>
          </a:p>
        </p:txBody>
      </p:sp>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307305" y="4403556"/>
            <a:ext cx="2857500" cy="1933575"/>
          </a:xfrm>
          <a:prstGeom prst="rect">
            <a:avLst/>
          </a:prstGeom>
        </p:spPr>
      </p:pic>
      <p:sp>
        <p:nvSpPr>
          <p:cNvPr id="7" name="Footer Placeholder 4"/>
          <p:cNvSpPr>
            <a:spLocks noGrp="1"/>
          </p:cNvSpPr>
          <p:nvPr>
            <p:ph type="ftr" sz="quarter" idx="11"/>
          </p:nvPr>
        </p:nvSpPr>
        <p:spPr>
          <a:xfrm rot="16200000">
            <a:off x="7586910" y="4048760"/>
            <a:ext cx="2367281" cy="365760"/>
          </a:xfrm>
        </p:spPr>
        <p:txBody>
          <a:bodyPr/>
          <a:lstStyle/>
          <a:p>
            <a:pPr algn="r">
              <a:defRPr/>
            </a:pPr>
            <a:r>
              <a:rPr lang="en-US" sz="1800" dirty="0" smtClean="0">
                <a:solidFill>
                  <a:schemeClr val="bg1"/>
                </a:solidFill>
              </a:rPr>
              <a:t>Region </a:t>
            </a:r>
            <a:r>
              <a:rPr lang="en-US" sz="1800" dirty="0" smtClean="0">
                <a:solidFill>
                  <a:schemeClr val="bg1"/>
                </a:solidFill>
              </a:rPr>
              <a:t>9 </a:t>
            </a:r>
            <a:endParaRPr lang="en-US" sz="1800" dirty="0">
              <a:solidFill>
                <a:schemeClr val="bg1"/>
              </a:solidFill>
            </a:endParaRPr>
          </a:p>
        </p:txBody>
      </p:sp>
    </p:spTree>
    <p:extLst>
      <p:ext uri="{BB962C8B-B14F-4D97-AF65-F5344CB8AC3E}">
        <p14:creationId xmlns:p14="http://schemas.microsoft.com/office/powerpoint/2010/main" val="3785370493"/>
      </p:ext>
    </p:extLst>
  </p:cSld>
  <p:clrMapOvr>
    <a:masterClrMapping/>
  </p:clrMapOvr>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600200"/>
          </a:xfrm>
        </p:spPr>
        <p:txBody>
          <a:bodyPr/>
          <a:lstStyle/>
          <a:p>
            <a:r>
              <a:rPr lang="en-US" dirty="0" smtClean="0"/>
              <a:t>Best Practice #</a:t>
            </a:r>
            <a:r>
              <a:rPr lang="en-US" dirty="0" smtClean="0"/>
              <a:t>1: Common Definition</a:t>
            </a:r>
            <a:endParaRPr lang="en-US" dirty="0"/>
          </a:p>
        </p:txBody>
      </p:sp>
      <p:sp>
        <p:nvSpPr>
          <p:cNvPr id="3" name="Content Placeholder 2"/>
          <p:cNvSpPr>
            <a:spLocks noGrp="1"/>
          </p:cNvSpPr>
          <p:nvPr>
            <p:ph idx="1"/>
          </p:nvPr>
        </p:nvSpPr>
        <p:spPr>
          <a:xfrm>
            <a:off x="457200" y="1951037"/>
            <a:ext cx="7772400" cy="4525963"/>
          </a:xfrm>
        </p:spPr>
        <p:txBody>
          <a:bodyPr>
            <a:normAutofit/>
          </a:bodyPr>
          <a:lstStyle/>
          <a:p>
            <a:pPr marL="0" indent="0" algn="ctr">
              <a:buNone/>
            </a:pPr>
            <a:r>
              <a:rPr lang="en-US" sz="4000" dirty="0" smtClean="0"/>
              <a:t>Start with a </a:t>
            </a:r>
            <a:r>
              <a:rPr lang="en-US" sz="4000" b="1" dirty="0" smtClean="0">
                <a:solidFill>
                  <a:schemeClr val="tx2"/>
                </a:solidFill>
              </a:rPr>
              <a:t>common definition</a:t>
            </a:r>
            <a:r>
              <a:rPr lang="en-US" sz="4000" dirty="0" smtClean="0"/>
              <a:t> of principal effectiveness that is studied, and understood, by all stakeholders.</a:t>
            </a:r>
            <a:endParaRPr lang="en-US" sz="4000" dirty="0"/>
          </a:p>
        </p:txBody>
      </p:sp>
      <p:sp>
        <p:nvSpPr>
          <p:cNvPr id="6" name="Slide Number Placeholder 5"/>
          <p:cNvSpPr>
            <a:spLocks noGrp="1"/>
          </p:cNvSpPr>
          <p:nvPr>
            <p:ph type="sldNum" sz="quarter" idx="12"/>
          </p:nvPr>
        </p:nvSpPr>
        <p:spPr/>
        <p:txBody>
          <a:bodyPr/>
          <a:lstStyle/>
          <a:p>
            <a:fld id="{BA9B540C-44DA-4F69-89C9-7C84606640D3}" type="slidenum">
              <a:rPr lang="en-US" smtClean="0"/>
              <a:pPr/>
              <a:t>29</a:t>
            </a:fld>
            <a:endParaRPr lang="en-US"/>
          </a:p>
        </p:txBody>
      </p:sp>
      <p:sp>
        <p:nvSpPr>
          <p:cNvPr id="7" name="Footer Placeholder 4"/>
          <p:cNvSpPr>
            <a:spLocks noGrp="1"/>
          </p:cNvSpPr>
          <p:nvPr>
            <p:ph type="ftr" sz="quarter" idx="11"/>
          </p:nvPr>
        </p:nvSpPr>
        <p:spPr>
          <a:xfrm rot="16200000">
            <a:off x="7586910" y="4048760"/>
            <a:ext cx="2367281" cy="365760"/>
          </a:xfrm>
        </p:spPr>
        <p:txBody>
          <a:bodyPr/>
          <a:lstStyle/>
          <a:p>
            <a:pPr algn="r">
              <a:defRPr/>
            </a:pPr>
            <a:r>
              <a:rPr lang="en-US" sz="1800" dirty="0" smtClean="0">
                <a:solidFill>
                  <a:schemeClr val="bg1"/>
                </a:solidFill>
              </a:rPr>
              <a:t>Region </a:t>
            </a:r>
            <a:r>
              <a:rPr lang="en-US" sz="1800" dirty="0" smtClean="0">
                <a:solidFill>
                  <a:schemeClr val="bg1"/>
                </a:solidFill>
              </a:rPr>
              <a:t>9 </a:t>
            </a:r>
            <a:endParaRPr lang="en-US" sz="1800" dirty="0">
              <a:solidFill>
                <a:schemeClr val="bg1"/>
              </a:solidFill>
            </a:endParaRPr>
          </a:p>
        </p:txBody>
      </p:sp>
    </p:spTree>
    <p:extLst>
      <p:ext uri="{BB962C8B-B14F-4D97-AF65-F5344CB8AC3E}">
        <p14:creationId xmlns:p14="http://schemas.microsoft.com/office/powerpoint/2010/main" val="620254000"/>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7620000" cy="1143000"/>
          </a:xfrm>
        </p:spPr>
        <p:txBody>
          <a:bodyPr/>
          <a:lstStyle/>
          <a:p>
            <a:r>
              <a:rPr lang="en-US" dirty="0" smtClean="0"/>
              <a:t>Today’s Agenda…</a:t>
            </a:r>
            <a:endParaRPr lang="en-US" dirty="0"/>
          </a:p>
        </p:txBody>
      </p:sp>
      <p:sp>
        <p:nvSpPr>
          <p:cNvPr id="4" name="Content Placeholder 3"/>
          <p:cNvSpPr>
            <a:spLocks noGrp="1"/>
          </p:cNvSpPr>
          <p:nvPr>
            <p:ph idx="1"/>
          </p:nvPr>
        </p:nvSpPr>
        <p:spPr/>
        <p:txBody>
          <a:bodyPr/>
          <a:lstStyle/>
          <a:p>
            <a:r>
              <a:rPr lang="en-US" dirty="0" smtClean="0"/>
              <a:t>Overview and Rationale for the Project</a:t>
            </a:r>
          </a:p>
          <a:p>
            <a:r>
              <a:rPr lang="en-US" dirty="0" smtClean="0"/>
              <a:t>Establishing a Common Definition of Principal Effectiveness</a:t>
            </a:r>
          </a:p>
          <a:p>
            <a:r>
              <a:rPr lang="en-US" dirty="0" smtClean="0"/>
              <a:t>Focus on an Evidence-Based System</a:t>
            </a:r>
          </a:p>
          <a:p>
            <a:r>
              <a:rPr lang="en-US" dirty="0" smtClean="0"/>
              <a:t>Differentiation of Evaluative Processes</a:t>
            </a:r>
          </a:p>
          <a:p>
            <a:r>
              <a:rPr lang="en-US" dirty="0" smtClean="0"/>
              <a:t>The Role of Principal Growth</a:t>
            </a:r>
          </a:p>
          <a:p>
            <a:r>
              <a:rPr lang="en-US" dirty="0" smtClean="0"/>
              <a:t>The Importance of Transparency</a:t>
            </a:r>
          </a:p>
          <a:p>
            <a:r>
              <a:rPr lang="en-US" dirty="0" smtClean="0"/>
              <a:t>Systems Planning and Reflection</a:t>
            </a:r>
          </a:p>
          <a:p>
            <a:pPr marL="114300" indent="0">
              <a:buNone/>
            </a:pPr>
            <a:endParaRPr lang="en-US" dirty="0"/>
          </a:p>
        </p:txBody>
      </p:sp>
      <p:sp>
        <p:nvSpPr>
          <p:cNvPr id="5" name="Slide Number Placeholder 4"/>
          <p:cNvSpPr>
            <a:spLocks noGrp="1"/>
          </p:cNvSpPr>
          <p:nvPr>
            <p:ph type="sldNum" sz="quarter" idx="12"/>
          </p:nvPr>
        </p:nvSpPr>
        <p:spPr/>
        <p:txBody>
          <a:bodyPr/>
          <a:lstStyle/>
          <a:p>
            <a:fld id="{83E9BA39-2D3A-4EEE-AA6D-39F712240919}" type="slidenum">
              <a:rPr lang="en-US" smtClean="0">
                <a:solidFill>
                  <a:schemeClr val="bg1"/>
                </a:solidFill>
              </a:rPr>
              <a:pPr/>
              <a:t>3</a:t>
            </a:fld>
            <a:endParaRPr lang="en-US" dirty="0">
              <a:solidFill>
                <a:schemeClr val="bg1"/>
              </a:solidFill>
            </a:endParaRPr>
          </a:p>
        </p:txBody>
      </p:sp>
      <p:pic>
        <p:nvPicPr>
          <p:cNvPr id="8" name="Picture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410200" y="4486897"/>
            <a:ext cx="2482553" cy="1770888"/>
          </a:xfrm>
          <a:prstGeom prst="rect">
            <a:avLst/>
          </a:prstGeom>
        </p:spPr>
      </p:pic>
      <p:sp>
        <p:nvSpPr>
          <p:cNvPr id="7" name="Footer Placeholder 4"/>
          <p:cNvSpPr>
            <a:spLocks noGrp="1"/>
          </p:cNvSpPr>
          <p:nvPr>
            <p:ph type="ftr" sz="quarter" idx="11"/>
          </p:nvPr>
        </p:nvSpPr>
        <p:spPr>
          <a:xfrm rot="16200000">
            <a:off x="7586910" y="4048760"/>
            <a:ext cx="2367281" cy="365760"/>
          </a:xfrm>
        </p:spPr>
        <p:txBody>
          <a:bodyPr/>
          <a:lstStyle/>
          <a:p>
            <a:pPr algn="r">
              <a:defRPr/>
            </a:pPr>
            <a:r>
              <a:rPr lang="en-US" sz="1800" dirty="0" smtClean="0">
                <a:solidFill>
                  <a:schemeClr val="bg1"/>
                </a:solidFill>
              </a:rPr>
              <a:t>Region </a:t>
            </a:r>
            <a:r>
              <a:rPr lang="en-US" sz="1800" dirty="0" smtClean="0">
                <a:solidFill>
                  <a:schemeClr val="bg1"/>
                </a:solidFill>
              </a:rPr>
              <a:t>9 </a:t>
            </a:r>
            <a:endParaRPr lang="en-US" sz="1800" dirty="0">
              <a:solidFill>
                <a:schemeClr val="bg1"/>
              </a:solidFill>
            </a:endParaRPr>
          </a:p>
        </p:txBody>
      </p:sp>
    </p:spTree>
    <p:extLst>
      <p:ext uri="{BB962C8B-B14F-4D97-AF65-F5344CB8AC3E}">
        <p14:creationId xmlns:p14="http://schemas.microsoft.com/office/powerpoint/2010/main" val="1896383742"/>
      </p:ext>
    </p:extLst>
  </p:cSld>
  <p:clrMapOvr>
    <a:masterClrMapping/>
  </p:clrMapOvr>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2" name="Rectangle 2"/>
          <p:cNvSpPr>
            <a:spLocks noGrp="1" noChangeArrowheads="1"/>
          </p:cNvSpPr>
          <p:nvPr>
            <p:ph type="title"/>
          </p:nvPr>
        </p:nvSpPr>
        <p:spPr>
          <a:xfrm>
            <a:off x="457200" y="381000"/>
            <a:ext cx="8229600" cy="1143000"/>
          </a:xfrm>
        </p:spPr>
        <p:txBody>
          <a:bodyPr>
            <a:normAutofit/>
          </a:bodyPr>
          <a:lstStyle/>
          <a:p>
            <a:r>
              <a:rPr lang="en-US" sz="5000" dirty="0" smtClean="0">
                <a:effectLst>
                  <a:outerShdw blurRad="38100" dist="38100" dir="2700000" algn="tl">
                    <a:srgbClr val="C0C0C0"/>
                  </a:outerShdw>
                </a:effectLst>
              </a:rPr>
              <a:t>Best Practice #</a:t>
            </a:r>
            <a:r>
              <a:rPr lang="en-US" sz="5000" dirty="0" smtClean="0">
                <a:effectLst>
                  <a:outerShdw blurRad="38100" dist="38100" dir="2700000" algn="tl">
                    <a:srgbClr val="C0C0C0"/>
                  </a:outerShdw>
                </a:effectLst>
              </a:rPr>
              <a:t>2: Evidence</a:t>
            </a:r>
            <a:endParaRPr lang="en-US" sz="5000" dirty="0" smtClean="0">
              <a:effectLst>
                <a:outerShdw blurRad="38100" dist="38100" dir="2700000" algn="tl">
                  <a:srgbClr val="C0C0C0"/>
                </a:outerShdw>
              </a:effectLst>
            </a:endParaRPr>
          </a:p>
        </p:txBody>
      </p:sp>
      <p:sp>
        <p:nvSpPr>
          <p:cNvPr id="14338" name="Rectangle 3"/>
          <p:cNvSpPr>
            <a:spLocks noGrp="1" noChangeArrowheads="1"/>
          </p:cNvSpPr>
          <p:nvPr>
            <p:ph idx="1"/>
          </p:nvPr>
        </p:nvSpPr>
        <p:spPr>
          <a:xfrm>
            <a:off x="762000" y="1676400"/>
            <a:ext cx="7851775" cy="1981200"/>
          </a:xfrm>
        </p:spPr>
        <p:txBody>
          <a:bodyPr/>
          <a:lstStyle/>
          <a:p>
            <a:pPr algn="ctr">
              <a:buFontTx/>
              <a:buNone/>
            </a:pPr>
            <a:r>
              <a:rPr lang="en-US" sz="4000" b="1" dirty="0" smtClean="0"/>
              <a:t>Let </a:t>
            </a:r>
            <a:r>
              <a:rPr lang="en-US" sz="4000" b="1" dirty="0" smtClean="0">
                <a:solidFill>
                  <a:schemeClr val="tx2"/>
                </a:solidFill>
              </a:rPr>
              <a:t>evidence</a:t>
            </a:r>
            <a:r>
              <a:rPr lang="en-US" sz="4000" b="1" dirty="0" smtClean="0"/>
              <a:t>, not opinion, </a:t>
            </a:r>
          </a:p>
          <a:p>
            <a:pPr algn="ctr">
              <a:buFontTx/>
              <a:buNone/>
            </a:pPr>
            <a:r>
              <a:rPr lang="en-US" sz="4000" b="1" dirty="0" smtClean="0"/>
              <a:t>anchor the process.</a:t>
            </a:r>
          </a:p>
        </p:txBody>
      </p:sp>
      <p:pic>
        <p:nvPicPr>
          <p:cNvPr id="14340" name="Picture 2" descr="C:\Users\ljstollar\AppData\Local\Microsoft\Windows\Temporary Internet Files\Content.IE5\ZKPVGH9Y\MP900403727[1].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657600" y="3733800"/>
            <a:ext cx="2017713" cy="2522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Slide Number Placeholder 2"/>
          <p:cNvSpPr>
            <a:spLocks noGrp="1"/>
          </p:cNvSpPr>
          <p:nvPr>
            <p:ph type="sldNum" sz="quarter" idx="12"/>
          </p:nvPr>
        </p:nvSpPr>
        <p:spPr/>
        <p:txBody>
          <a:bodyPr/>
          <a:lstStyle/>
          <a:p>
            <a:fld id="{83E9BA39-2D3A-4EEE-AA6D-39F712240919}" type="slidenum">
              <a:rPr lang="en-US" smtClean="0"/>
              <a:pPr/>
              <a:t>30</a:t>
            </a:fld>
            <a:endParaRPr lang="en-US" dirty="0"/>
          </a:p>
        </p:txBody>
      </p:sp>
      <p:sp>
        <p:nvSpPr>
          <p:cNvPr id="7" name="Footer Placeholder 4"/>
          <p:cNvSpPr>
            <a:spLocks noGrp="1"/>
          </p:cNvSpPr>
          <p:nvPr>
            <p:ph type="ftr" sz="quarter" idx="11"/>
          </p:nvPr>
        </p:nvSpPr>
        <p:spPr>
          <a:xfrm rot="16200000">
            <a:off x="7586910" y="4048760"/>
            <a:ext cx="2367281" cy="365760"/>
          </a:xfrm>
        </p:spPr>
        <p:txBody>
          <a:bodyPr/>
          <a:lstStyle/>
          <a:p>
            <a:pPr algn="r">
              <a:defRPr/>
            </a:pPr>
            <a:r>
              <a:rPr lang="en-US" sz="1800" dirty="0" smtClean="0">
                <a:solidFill>
                  <a:schemeClr val="bg1"/>
                </a:solidFill>
              </a:rPr>
              <a:t>Region </a:t>
            </a:r>
            <a:r>
              <a:rPr lang="en-US" sz="1800" dirty="0" smtClean="0">
                <a:solidFill>
                  <a:schemeClr val="bg1"/>
                </a:solidFill>
              </a:rPr>
              <a:t>9 </a:t>
            </a:r>
            <a:endParaRPr lang="en-US" sz="1800" dirty="0">
              <a:solidFill>
                <a:schemeClr val="bg1"/>
              </a:solidFill>
            </a:endParaRPr>
          </a:p>
        </p:txBody>
      </p:sp>
    </p:spTree>
    <p:extLst>
      <p:ext uri="{BB962C8B-B14F-4D97-AF65-F5344CB8AC3E}">
        <p14:creationId xmlns:p14="http://schemas.microsoft.com/office/powerpoint/2010/main" val="1348538619"/>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Characteristics of </a:t>
            </a:r>
            <a:br>
              <a:rPr lang="en-US" dirty="0" smtClean="0"/>
            </a:br>
            <a:r>
              <a:rPr lang="en-US" dirty="0" smtClean="0"/>
              <a:t>Principal Effectiveness</a:t>
            </a:r>
            <a:endParaRPr lang="en-US" dirty="0"/>
          </a:p>
        </p:txBody>
      </p:sp>
      <p:sp>
        <p:nvSpPr>
          <p:cNvPr id="3" name="Content Placeholder 2"/>
          <p:cNvSpPr>
            <a:spLocks noGrp="1"/>
          </p:cNvSpPr>
          <p:nvPr>
            <p:ph idx="1"/>
          </p:nvPr>
        </p:nvSpPr>
        <p:spPr/>
        <p:txBody>
          <a:bodyPr>
            <a:normAutofit/>
          </a:bodyPr>
          <a:lstStyle/>
          <a:p>
            <a:pPr marL="0" indent="0" algn="ctr">
              <a:buNone/>
            </a:pPr>
            <a:endParaRPr lang="en-US" sz="3600" b="1" dirty="0" smtClean="0"/>
          </a:p>
          <a:p>
            <a:pPr marL="0" indent="0" algn="ctr">
              <a:spcBef>
                <a:spcPts val="600"/>
              </a:spcBef>
              <a:buNone/>
            </a:pPr>
            <a:r>
              <a:rPr lang="en-US" sz="3600" dirty="0" smtClean="0">
                <a:solidFill>
                  <a:schemeClr val="tx2"/>
                </a:solidFill>
              </a:rPr>
              <a:t>What do you view as the five most important characteristics/behaviors </a:t>
            </a:r>
          </a:p>
          <a:p>
            <a:pPr marL="0" indent="0" algn="ctr">
              <a:spcBef>
                <a:spcPts val="600"/>
              </a:spcBef>
              <a:buNone/>
            </a:pPr>
            <a:r>
              <a:rPr lang="en-US" sz="3600" dirty="0" smtClean="0">
                <a:solidFill>
                  <a:schemeClr val="tx2"/>
                </a:solidFill>
              </a:rPr>
              <a:t>of effective principals?</a:t>
            </a:r>
            <a:endParaRPr lang="en-US" sz="3600" dirty="0">
              <a:solidFill>
                <a:schemeClr val="tx2"/>
              </a:solidFill>
            </a:endParaRPr>
          </a:p>
        </p:txBody>
      </p:sp>
      <p:sp>
        <p:nvSpPr>
          <p:cNvPr id="7" name="10-Point Star 6"/>
          <p:cNvSpPr/>
          <p:nvPr/>
        </p:nvSpPr>
        <p:spPr>
          <a:xfrm>
            <a:off x="6982326" y="228600"/>
            <a:ext cx="1219200" cy="838200"/>
          </a:xfrm>
          <a:prstGeom prst="star10">
            <a:avLst/>
          </a:prstGeom>
          <a:solidFill>
            <a:schemeClr val="bg1">
              <a:lumMod val="75000"/>
            </a:schemeClr>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p:cNvSpPr txBox="1"/>
          <p:nvPr/>
        </p:nvSpPr>
        <p:spPr>
          <a:xfrm>
            <a:off x="7096626" y="478423"/>
            <a:ext cx="990600" cy="338554"/>
          </a:xfrm>
          <a:prstGeom prst="rect">
            <a:avLst/>
          </a:prstGeom>
          <a:noFill/>
        </p:spPr>
        <p:txBody>
          <a:bodyPr wrap="square" rtlCol="0">
            <a:spAutoFit/>
          </a:bodyPr>
          <a:lstStyle/>
          <a:p>
            <a:pPr algn="ctr"/>
            <a:r>
              <a:rPr lang="en-US" sz="1600" b="1" dirty="0" smtClean="0">
                <a:latin typeface="Calibri" pitchFamily="34" charset="0"/>
                <a:cs typeface="Calibri" pitchFamily="34" charset="0"/>
              </a:rPr>
              <a:t>TM pg. 3</a:t>
            </a:r>
            <a:endParaRPr lang="en-US" sz="1600" b="1" dirty="0">
              <a:latin typeface="Calibri" pitchFamily="34" charset="0"/>
              <a:cs typeface="Calibri" pitchFamily="34" charset="0"/>
            </a:endParaRPr>
          </a:p>
        </p:txBody>
      </p:sp>
      <p:sp>
        <p:nvSpPr>
          <p:cNvPr id="4" name="Slide Number Placeholder 3"/>
          <p:cNvSpPr>
            <a:spLocks noGrp="1"/>
          </p:cNvSpPr>
          <p:nvPr>
            <p:ph type="sldNum" sz="quarter" idx="12"/>
          </p:nvPr>
        </p:nvSpPr>
        <p:spPr/>
        <p:txBody>
          <a:bodyPr/>
          <a:lstStyle/>
          <a:p>
            <a:fld id="{BA9B540C-44DA-4F69-89C9-7C84606640D3}" type="slidenum">
              <a:rPr lang="en-US" smtClean="0"/>
              <a:pPr/>
              <a:t>31</a:t>
            </a:fld>
            <a:endParaRPr lang="en-US"/>
          </a:p>
        </p:txBody>
      </p:sp>
      <p:sp>
        <p:nvSpPr>
          <p:cNvPr id="9" name="Footer Placeholder 4"/>
          <p:cNvSpPr>
            <a:spLocks noGrp="1"/>
          </p:cNvSpPr>
          <p:nvPr>
            <p:ph type="ftr" sz="quarter" idx="11"/>
          </p:nvPr>
        </p:nvSpPr>
        <p:spPr>
          <a:xfrm rot="16200000">
            <a:off x="7586910" y="4048760"/>
            <a:ext cx="2367281" cy="365760"/>
          </a:xfrm>
        </p:spPr>
        <p:txBody>
          <a:bodyPr/>
          <a:lstStyle/>
          <a:p>
            <a:pPr algn="r">
              <a:defRPr/>
            </a:pPr>
            <a:r>
              <a:rPr lang="en-US" sz="1800" dirty="0" smtClean="0">
                <a:solidFill>
                  <a:schemeClr val="bg1"/>
                </a:solidFill>
              </a:rPr>
              <a:t>Region </a:t>
            </a:r>
            <a:r>
              <a:rPr lang="en-US" sz="1800" dirty="0" smtClean="0">
                <a:solidFill>
                  <a:schemeClr val="bg1"/>
                </a:solidFill>
              </a:rPr>
              <a:t>9 </a:t>
            </a:r>
            <a:endParaRPr lang="en-US" sz="1800" dirty="0">
              <a:solidFill>
                <a:schemeClr val="bg1"/>
              </a:solidFill>
            </a:endParaRPr>
          </a:p>
        </p:txBody>
      </p:sp>
    </p:spTree>
    <p:extLst>
      <p:ext uri="{BB962C8B-B14F-4D97-AF65-F5344CB8AC3E}">
        <p14:creationId xmlns:p14="http://schemas.microsoft.com/office/powerpoint/2010/main" val="23028786"/>
      </p:ext>
    </p:extLst>
  </p:cSld>
  <p:clrMapOvr>
    <a:masterClrMapping/>
  </p:clrMapOvr>
  <p:timing>
    <p:tnLst>
      <p:par>
        <p:cTn xmlns:p14="http://schemas.microsoft.com/office/powerpoint/2010/mai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Group Consensus</a:t>
            </a:r>
            <a:endParaRPr lang="en-US" dirty="0"/>
          </a:p>
        </p:txBody>
      </p:sp>
      <p:sp>
        <p:nvSpPr>
          <p:cNvPr id="3" name="Content Placeholder 2"/>
          <p:cNvSpPr>
            <a:spLocks noGrp="1"/>
          </p:cNvSpPr>
          <p:nvPr>
            <p:ph idx="1"/>
          </p:nvPr>
        </p:nvSpPr>
        <p:spPr/>
        <p:txBody>
          <a:bodyPr/>
          <a:lstStyle/>
          <a:p>
            <a:r>
              <a:rPr lang="en-US" dirty="0" smtClean="0">
                <a:solidFill>
                  <a:schemeClr val="tx2"/>
                </a:solidFill>
              </a:rPr>
              <a:t>Compile a list of characteristics and behaviors and indicate top three with most impact on student learning.  </a:t>
            </a:r>
            <a:endParaRPr lang="en-US" dirty="0">
              <a:solidFill>
                <a:schemeClr val="tx2"/>
              </a:solidFill>
            </a:endParaRPr>
          </a:p>
        </p:txBody>
      </p:sp>
      <p:sp>
        <p:nvSpPr>
          <p:cNvPr id="5" name="Slide Number Placeholder 4"/>
          <p:cNvSpPr>
            <a:spLocks noGrp="1"/>
          </p:cNvSpPr>
          <p:nvPr>
            <p:ph type="sldNum" sz="quarter" idx="12"/>
          </p:nvPr>
        </p:nvSpPr>
        <p:spPr/>
        <p:txBody>
          <a:bodyPr/>
          <a:lstStyle/>
          <a:p>
            <a:fld id="{83E9BA39-2D3A-4EEE-AA6D-39F712240919}" type="slidenum">
              <a:rPr lang="en-US" smtClean="0"/>
              <a:pPr/>
              <a:t>32</a:t>
            </a:fld>
            <a:endParaRPr lang="en-US" dirty="0"/>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667000" y="2895601"/>
            <a:ext cx="3619756" cy="3529262"/>
          </a:xfrm>
          <a:prstGeom prst="rect">
            <a:avLst/>
          </a:prstGeom>
        </p:spPr>
      </p:pic>
      <p:sp>
        <p:nvSpPr>
          <p:cNvPr id="7" name="Footer Placeholder 4"/>
          <p:cNvSpPr>
            <a:spLocks noGrp="1"/>
          </p:cNvSpPr>
          <p:nvPr>
            <p:ph type="ftr" sz="quarter" idx="11"/>
          </p:nvPr>
        </p:nvSpPr>
        <p:spPr>
          <a:xfrm rot="16200000">
            <a:off x="7586910" y="4048760"/>
            <a:ext cx="2367281" cy="365760"/>
          </a:xfrm>
        </p:spPr>
        <p:txBody>
          <a:bodyPr/>
          <a:lstStyle/>
          <a:p>
            <a:pPr algn="r">
              <a:defRPr/>
            </a:pPr>
            <a:r>
              <a:rPr lang="en-US" sz="1800" dirty="0" smtClean="0">
                <a:solidFill>
                  <a:schemeClr val="bg1"/>
                </a:solidFill>
              </a:rPr>
              <a:t>Region </a:t>
            </a:r>
            <a:r>
              <a:rPr lang="en-US" sz="1800" dirty="0" smtClean="0">
                <a:solidFill>
                  <a:schemeClr val="bg1"/>
                </a:solidFill>
              </a:rPr>
              <a:t>9 </a:t>
            </a:r>
            <a:endParaRPr lang="en-US" sz="1800" dirty="0">
              <a:solidFill>
                <a:schemeClr val="bg1"/>
              </a:solidFill>
            </a:endParaRPr>
          </a:p>
        </p:txBody>
      </p:sp>
    </p:spTree>
    <p:extLst>
      <p:ext uri="{BB962C8B-B14F-4D97-AF65-F5344CB8AC3E}">
        <p14:creationId xmlns:p14="http://schemas.microsoft.com/office/powerpoint/2010/main" val="2766023485"/>
      </p:ext>
    </p:extLst>
  </p:cSld>
  <p:clrMapOvr>
    <a:masterClrMapping/>
  </p:clrMapOvr>
  <p:timing>
    <p:tnLst>
      <p:par>
        <p:cTn xmlns:p14="http://schemas.microsoft.com/office/powerpoint/2010/mai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State of the Research: </a:t>
            </a:r>
            <a:br>
              <a:rPr lang="en-US" dirty="0" smtClean="0"/>
            </a:br>
            <a:r>
              <a:rPr lang="en-US" dirty="0" smtClean="0"/>
              <a:t>Article</a:t>
            </a:r>
            <a:r>
              <a:rPr lang="en-US" baseline="0" dirty="0" smtClean="0"/>
              <a:t> Review and Discussion</a:t>
            </a:r>
            <a:endParaRPr lang="en-US" dirty="0"/>
          </a:p>
        </p:txBody>
      </p:sp>
      <p:sp>
        <p:nvSpPr>
          <p:cNvPr id="3" name="Content Placeholder 2"/>
          <p:cNvSpPr>
            <a:spLocks noGrp="1"/>
          </p:cNvSpPr>
          <p:nvPr>
            <p:ph idx="1"/>
          </p:nvPr>
        </p:nvSpPr>
        <p:spPr/>
        <p:txBody>
          <a:bodyPr>
            <a:normAutofit fontScale="92500"/>
          </a:bodyPr>
          <a:lstStyle/>
          <a:p>
            <a:r>
              <a:rPr lang="en-US" sz="2800" u="sng" dirty="0" smtClean="0"/>
              <a:t>Guiding Question</a:t>
            </a:r>
            <a:r>
              <a:rPr lang="en-US" sz="2800" dirty="0" smtClean="0"/>
              <a:t>:</a:t>
            </a:r>
          </a:p>
          <a:p>
            <a:pPr marL="0" lvl="0" indent="0">
              <a:buNone/>
            </a:pPr>
            <a:endParaRPr lang="en-US" sz="900" dirty="0" smtClean="0"/>
          </a:p>
          <a:p>
            <a:pPr marL="0" lvl="0" indent="0" algn="ctr">
              <a:buNone/>
            </a:pPr>
            <a:r>
              <a:rPr lang="en-US" sz="2800" dirty="0" smtClean="0"/>
              <a:t>How do OUR perceptions of principal</a:t>
            </a:r>
            <a:r>
              <a:rPr lang="en-US" sz="2800" baseline="0" dirty="0" smtClean="0"/>
              <a:t> effectiveness </a:t>
            </a:r>
          </a:p>
          <a:p>
            <a:pPr marL="0" lvl="0" indent="0" algn="ctr">
              <a:buNone/>
            </a:pPr>
            <a:r>
              <a:rPr lang="en-US" sz="2800" baseline="0" dirty="0" smtClean="0"/>
              <a:t>match with the research literature?</a:t>
            </a:r>
            <a:endParaRPr lang="en-US" sz="2800" dirty="0" smtClean="0"/>
          </a:p>
          <a:p>
            <a:pPr marL="114300" indent="0">
              <a:buNone/>
            </a:pPr>
            <a:endParaRPr lang="en-US" sz="2800" dirty="0" smtClean="0"/>
          </a:p>
          <a:p>
            <a:r>
              <a:rPr lang="en-US" sz="2800" dirty="0" smtClean="0"/>
              <a:t>State of the Research (Choose One) </a:t>
            </a:r>
          </a:p>
          <a:p>
            <a:pPr lvl="1"/>
            <a:r>
              <a:rPr lang="en-US" sz="2800" dirty="0" smtClean="0"/>
              <a:t>The Principal as Leader: Guiding Schools to Better Teaching and Learning (Wallace Foundation)</a:t>
            </a:r>
          </a:p>
          <a:p>
            <a:pPr lvl="1"/>
            <a:r>
              <a:rPr lang="en-US" sz="2800" dirty="0" smtClean="0"/>
              <a:t>First Year Principals in Urban Districts: How Actions and Working Conditions Relate to Outcomes, Summary Document (Rand Corp)</a:t>
            </a:r>
            <a:endParaRPr lang="en-US" sz="2800" dirty="0"/>
          </a:p>
        </p:txBody>
      </p:sp>
      <p:sp>
        <p:nvSpPr>
          <p:cNvPr id="5" name="Slide Number Placeholder 4"/>
          <p:cNvSpPr>
            <a:spLocks noGrp="1"/>
          </p:cNvSpPr>
          <p:nvPr>
            <p:ph type="sldNum" sz="quarter" idx="12"/>
          </p:nvPr>
        </p:nvSpPr>
        <p:spPr/>
        <p:txBody>
          <a:bodyPr/>
          <a:lstStyle/>
          <a:p>
            <a:fld id="{83E9BA39-2D3A-4EEE-AA6D-39F712240919}" type="slidenum">
              <a:rPr lang="en-US" smtClean="0"/>
              <a:pPr/>
              <a:t>33</a:t>
            </a:fld>
            <a:endParaRPr lang="en-US" dirty="0"/>
          </a:p>
        </p:txBody>
      </p:sp>
      <p:sp>
        <p:nvSpPr>
          <p:cNvPr id="6" name="10-Point Star 5"/>
          <p:cNvSpPr/>
          <p:nvPr/>
        </p:nvSpPr>
        <p:spPr>
          <a:xfrm>
            <a:off x="6982326" y="228600"/>
            <a:ext cx="1219200" cy="838200"/>
          </a:xfrm>
          <a:prstGeom prst="star10">
            <a:avLst/>
          </a:prstGeom>
          <a:solidFill>
            <a:schemeClr val="bg1">
              <a:lumMod val="75000"/>
            </a:schemeClr>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p:cNvSpPr txBox="1"/>
          <p:nvPr/>
        </p:nvSpPr>
        <p:spPr>
          <a:xfrm>
            <a:off x="7096626" y="499646"/>
            <a:ext cx="990600" cy="338554"/>
          </a:xfrm>
          <a:prstGeom prst="rect">
            <a:avLst/>
          </a:prstGeom>
          <a:noFill/>
        </p:spPr>
        <p:txBody>
          <a:bodyPr wrap="square" rtlCol="0">
            <a:spAutoFit/>
          </a:bodyPr>
          <a:lstStyle/>
          <a:p>
            <a:pPr algn="ctr"/>
            <a:r>
              <a:rPr lang="en-US" sz="1600" b="1" dirty="0" smtClean="0">
                <a:latin typeface="Calibri" pitchFamily="34" charset="0"/>
                <a:cs typeface="Calibri" pitchFamily="34" charset="0"/>
              </a:rPr>
              <a:t>Research</a:t>
            </a:r>
            <a:endParaRPr lang="en-US" sz="1600" b="1" dirty="0">
              <a:latin typeface="Calibri" pitchFamily="34" charset="0"/>
              <a:cs typeface="Calibri" pitchFamily="34" charset="0"/>
            </a:endParaRPr>
          </a:p>
        </p:txBody>
      </p:sp>
      <p:sp>
        <p:nvSpPr>
          <p:cNvPr id="8" name="Footer Placeholder 4"/>
          <p:cNvSpPr>
            <a:spLocks noGrp="1"/>
          </p:cNvSpPr>
          <p:nvPr>
            <p:ph type="ftr" sz="quarter" idx="11"/>
          </p:nvPr>
        </p:nvSpPr>
        <p:spPr>
          <a:xfrm rot="16200000">
            <a:off x="7586910" y="4048760"/>
            <a:ext cx="2367281" cy="365760"/>
          </a:xfrm>
        </p:spPr>
        <p:txBody>
          <a:bodyPr/>
          <a:lstStyle/>
          <a:p>
            <a:pPr algn="r">
              <a:defRPr/>
            </a:pPr>
            <a:r>
              <a:rPr lang="en-US" sz="1800" dirty="0" smtClean="0">
                <a:solidFill>
                  <a:schemeClr val="bg1"/>
                </a:solidFill>
              </a:rPr>
              <a:t>Region </a:t>
            </a:r>
            <a:r>
              <a:rPr lang="en-US" sz="1800" dirty="0" smtClean="0">
                <a:solidFill>
                  <a:schemeClr val="bg1"/>
                </a:solidFill>
              </a:rPr>
              <a:t>9 </a:t>
            </a:r>
            <a:endParaRPr lang="en-US" sz="1800" dirty="0">
              <a:solidFill>
                <a:schemeClr val="bg1"/>
              </a:solidFill>
            </a:endParaRPr>
          </a:p>
        </p:txBody>
      </p:sp>
    </p:spTree>
    <p:extLst>
      <p:ext uri="{BB962C8B-B14F-4D97-AF65-F5344CB8AC3E}">
        <p14:creationId xmlns:p14="http://schemas.microsoft.com/office/powerpoint/2010/main" val="989500405"/>
      </p:ext>
    </p:extLst>
  </p:cSld>
  <p:clrMapOvr>
    <a:masterClrMapping/>
  </p:clrMapOvr>
  <p:timing>
    <p:tnLst>
      <p:par>
        <p:cTn xmlns:p14="http://schemas.microsoft.com/office/powerpoint/2010/mai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State of the Research: </a:t>
            </a:r>
            <a:br>
              <a:rPr lang="en-US" dirty="0" smtClean="0"/>
            </a:br>
            <a:r>
              <a:rPr lang="en-US" dirty="0" smtClean="0"/>
              <a:t>Article</a:t>
            </a:r>
            <a:r>
              <a:rPr lang="en-US" baseline="0" dirty="0" smtClean="0"/>
              <a:t> Review and Discussion</a:t>
            </a:r>
            <a:endParaRPr lang="en-US" dirty="0"/>
          </a:p>
        </p:txBody>
      </p:sp>
      <p:sp>
        <p:nvSpPr>
          <p:cNvPr id="3" name="Content Placeholder 2"/>
          <p:cNvSpPr>
            <a:spLocks noGrp="1"/>
          </p:cNvSpPr>
          <p:nvPr>
            <p:ph idx="1"/>
          </p:nvPr>
        </p:nvSpPr>
        <p:spPr>
          <a:xfrm>
            <a:off x="457200" y="1600200"/>
            <a:ext cx="7848600" cy="4876800"/>
          </a:xfrm>
        </p:spPr>
        <p:txBody>
          <a:bodyPr>
            <a:normAutofit/>
          </a:bodyPr>
          <a:lstStyle/>
          <a:p>
            <a:pPr marL="457200" indent="-457200"/>
            <a:r>
              <a:rPr lang="en-US" sz="2800" dirty="0" smtClean="0"/>
              <a:t>Highlight at least three key ideas that you’d like to discuss at your tables as you read.</a:t>
            </a:r>
          </a:p>
          <a:p>
            <a:pPr marL="457200" indent="-457200"/>
            <a:r>
              <a:rPr lang="en-US" sz="2800" dirty="0" smtClean="0"/>
              <a:t>When everyone is finished, discuss the key points everyone highlighted.</a:t>
            </a:r>
          </a:p>
          <a:p>
            <a:pPr marL="457200" indent="-457200"/>
            <a:r>
              <a:rPr lang="en-US" sz="2800" dirty="0" smtClean="0"/>
              <a:t>Bring your discussion to closure by examining the characteristics on chart paper and discussing the following question:</a:t>
            </a:r>
          </a:p>
          <a:p>
            <a:pPr marL="0" indent="0">
              <a:buNone/>
            </a:pPr>
            <a:endParaRPr lang="en-US" sz="800" dirty="0" smtClean="0"/>
          </a:p>
          <a:p>
            <a:pPr marL="0" lvl="0" indent="0" algn="ctr">
              <a:buNone/>
            </a:pPr>
            <a:r>
              <a:rPr lang="en-US" sz="2800" dirty="0"/>
              <a:t>How do </a:t>
            </a:r>
            <a:r>
              <a:rPr lang="en-US" sz="2800" u="sng" dirty="0"/>
              <a:t>OUR</a:t>
            </a:r>
            <a:r>
              <a:rPr lang="en-US" sz="2800" dirty="0"/>
              <a:t> perceptions of principal effectiveness </a:t>
            </a:r>
          </a:p>
          <a:p>
            <a:pPr marL="0" lvl="0" indent="0" algn="ctr">
              <a:buNone/>
            </a:pPr>
            <a:r>
              <a:rPr lang="en-US" sz="2800" dirty="0" smtClean="0"/>
              <a:t>compare </a:t>
            </a:r>
            <a:r>
              <a:rPr lang="en-US" sz="2800" dirty="0"/>
              <a:t>with the research literature?</a:t>
            </a:r>
          </a:p>
          <a:p>
            <a:pPr marL="114300" indent="0">
              <a:buNone/>
            </a:pPr>
            <a:endParaRPr lang="en-US" sz="2800" dirty="0" smtClean="0"/>
          </a:p>
        </p:txBody>
      </p:sp>
      <p:sp>
        <p:nvSpPr>
          <p:cNvPr id="7" name="Slide Number Placeholder 6"/>
          <p:cNvSpPr>
            <a:spLocks noGrp="1"/>
          </p:cNvSpPr>
          <p:nvPr>
            <p:ph type="sldNum" sz="quarter" idx="12"/>
          </p:nvPr>
        </p:nvSpPr>
        <p:spPr/>
        <p:txBody>
          <a:bodyPr/>
          <a:lstStyle/>
          <a:p>
            <a:fld id="{83E9BA39-2D3A-4EEE-AA6D-39F712240919}" type="slidenum">
              <a:rPr lang="en-US" smtClean="0"/>
              <a:pPr/>
              <a:t>34</a:t>
            </a:fld>
            <a:endParaRPr lang="en-US" dirty="0"/>
          </a:p>
        </p:txBody>
      </p:sp>
      <p:sp>
        <p:nvSpPr>
          <p:cNvPr id="8" name="10-Point Star 7"/>
          <p:cNvSpPr/>
          <p:nvPr/>
        </p:nvSpPr>
        <p:spPr>
          <a:xfrm>
            <a:off x="6982326" y="228600"/>
            <a:ext cx="1219200" cy="838200"/>
          </a:xfrm>
          <a:prstGeom prst="star10">
            <a:avLst/>
          </a:prstGeom>
          <a:solidFill>
            <a:schemeClr val="bg1">
              <a:lumMod val="75000"/>
            </a:schemeClr>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p:cNvSpPr txBox="1"/>
          <p:nvPr/>
        </p:nvSpPr>
        <p:spPr>
          <a:xfrm>
            <a:off x="7096626" y="499646"/>
            <a:ext cx="990600" cy="338554"/>
          </a:xfrm>
          <a:prstGeom prst="rect">
            <a:avLst/>
          </a:prstGeom>
          <a:noFill/>
        </p:spPr>
        <p:txBody>
          <a:bodyPr wrap="square" rtlCol="0">
            <a:spAutoFit/>
          </a:bodyPr>
          <a:lstStyle/>
          <a:p>
            <a:pPr algn="ctr"/>
            <a:r>
              <a:rPr lang="en-US" sz="1600" b="1" dirty="0" smtClean="0">
                <a:latin typeface="Calibri" pitchFamily="34" charset="0"/>
                <a:cs typeface="Calibri" pitchFamily="34" charset="0"/>
              </a:rPr>
              <a:t>TM Pg</a:t>
            </a:r>
            <a:r>
              <a:rPr lang="en-US" sz="1600" b="1" dirty="0" smtClean="0">
                <a:latin typeface="Calibri" pitchFamily="34" charset="0"/>
                <a:cs typeface="Calibri" pitchFamily="34" charset="0"/>
              </a:rPr>
              <a:t>. </a:t>
            </a:r>
            <a:r>
              <a:rPr lang="en-US" sz="1600" b="1" dirty="0" smtClean="0">
                <a:latin typeface="Calibri" pitchFamily="34" charset="0"/>
                <a:cs typeface="Calibri" pitchFamily="34" charset="0"/>
              </a:rPr>
              <a:t>4</a:t>
            </a:r>
            <a:endParaRPr lang="en-US" sz="1600" b="1" dirty="0">
              <a:latin typeface="Calibri" pitchFamily="34" charset="0"/>
              <a:cs typeface="Calibri" pitchFamily="34" charset="0"/>
            </a:endParaRPr>
          </a:p>
        </p:txBody>
      </p:sp>
      <p:sp>
        <p:nvSpPr>
          <p:cNvPr id="10" name="Footer Placeholder 4"/>
          <p:cNvSpPr>
            <a:spLocks noGrp="1"/>
          </p:cNvSpPr>
          <p:nvPr>
            <p:ph type="ftr" sz="quarter" idx="11"/>
          </p:nvPr>
        </p:nvSpPr>
        <p:spPr>
          <a:xfrm rot="16200000">
            <a:off x="7586910" y="4048760"/>
            <a:ext cx="2367281" cy="365760"/>
          </a:xfrm>
        </p:spPr>
        <p:txBody>
          <a:bodyPr/>
          <a:lstStyle/>
          <a:p>
            <a:pPr algn="r">
              <a:defRPr/>
            </a:pPr>
            <a:r>
              <a:rPr lang="en-US" sz="1800" dirty="0" smtClean="0">
                <a:solidFill>
                  <a:schemeClr val="bg1"/>
                </a:solidFill>
              </a:rPr>
              <a:t>Region </a:t>
            </a:r>
            <a:r>
              <a:rPr lang="en-US" sz="1800" dirty="0" smtClean="0">
                <a:solidFill>
                  <a:schemeClr val="bg1"/>
                </a:solidFill>
              </a:rPr>
              <a:t>9 </a:t>
            </a:r>
            <a:endParaRPr lang="en-US" sz="1800" dirty="0">
              <a:solidFill>
                <a:schemeClr val="bg1"/>
              </a:solidFill>
            </a:endParaRPr>
          </a:p>
        </p:txBody>
      </p:sp>
    </p:spTree>
    <p:extLst>
      <p:ext uri="{BB962C8B-B14F-4D97-AF65-F5344CB8AC3E}">
        <p14:creationId xmlns:p14="http://schemas.microsoft.com/office/powerpoint/2010/main" val="1916515342"/>
      </p:ext>
    </p:extLst>
  </p:cSld>
  <p:clrMapOvr>
    <a:masterClrMapping/>
  </p:clrMapOvr>
  <p:timing>
    <p:tnLst>
      <p:par>
        <p:cTn xmlns:p14="http://schemas.microsoft.com/office/powerpoint/2010/mai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1211262"/>
          </a:xfrm>
        </p:spPr>
        <p:txBody>
          <a:bodyPr/>
          <a:lstStyle/>
          <a:p>
            <a:r>
              <a:rPr lang="en-US" dirty="0" smtClean="0"/>
              <a:t>Principal Effectiveness </a:t>
            </a:r>
            <a:r>
              <a:rPr lang="en-US" sz="2400" dirty="0"/>
              <a:t/>
            </a:r>
            <a:br>
              <a:rPr lang="en-US" sz="2400" dirty="0"/>
            </a:br>
            <a:r>
              <a:rPr lang="en-US" sz="2200" i="1" dirty="0" smtClean="0"/>
              <a:t>Review of Research (continued)</a:t>
            </a:r>
            <a:endParaRPr lang="en-US" sz="2200" dirty="0"/>
          </a:p>
        </p:txBody>
      </p:sp>
      <p:sp>
        <p:nvSpPr>
          <p:cNvPr id="3" name="Content Placeholder 2"/>
          <p:cNvSpPr>
            <a:spLocks noGrp="1"/>
          </p:cNvSpPr>
          <p:nvPr>
            <p:ph idx="1"/>
          </p:nvPr>
        </p:nvSpPr>
        <p:spPr>
          <a:xfrm>
            <a:off x="152400" y="2165985"/>
            <a:ext cx="8534400" cy="4525963"/>
          </a:xfrm>
          <a:noFill/>
        </p:spPr>
        <p:txBody>
          <a:bodyPr>
            <a:normAutofit lnSpcReduction="10000"/>
          </a:bodyPr>
          <a:lstStyle/>
          <a:p>
            <a:pPr>
              <a:spcAft>
                <a:spcPts val="1200"/>
              </a:spcAft>
            </a:pPr>
            <a:r>
              <a:rPr lang="en-US" sz="2400" dirty="0" smtClean="0">
                <a:solidFill>
                  <a:srgbClr val="080808"/>
                </a:solidFill>
              </a:rPr>
              <a:t>Highlights from the Wallace Foundation Report:  “The School Principal as Leader” include the following competencies for effective </a:t>
            </a:r>
            <a:r>
              <a:rPr lang="en-US" sz="2400" dirty="0">
                <a:solidFill>
                  <a:srgbClr val="080808"/>
                </a:solidFill>
              </a:rPr>
              <a:t>school </a:t>
            </a:r>
            <a:r>
              <a:rPr lang="en-US" sz="2400" dirty="0" smtClean="0">
                <a:solidFill>
                  <a:srgbClr val="080808"/>
                </a:solidFill>
              </a:rPr>
              <a:t>leaders: </a:t>
            </a:r>
          </a:p>
          <a:p>
            <a:pPr lvl="1"/>
            <a:r>
              <a:rPr lang="en-US" sz="2000" dirty="0" smtClean="0">
                <a:solidFill>
                  <a:srgbClr val="080808"/>
                </a:solidFill>
              </a:rPr>
              <a:t>Share a vision of academic success for all students</a:t>
            </a:r>
          </a:p>
          <a:p>
            <a:pPr lvl="1"/>
            <a:r>
              <a:rPr lang="en-US" sz="2000" dirty="0" smtClean="0">
                <a:solidFill>
                  <a:srgbClr val="080808"/>
                </a:solidFill>
              </a:rPr>
              <a:t>Create a climate hospitable to education</a:t>
            </a:r>
          </a:p>
          <a:p>
            <a:pPr lvl="1"/>
            <a:r>
              <a:rPr lang="en-US" sz="2000" dirty="0" smtClean="0">
                <a:solidFill>
                  <a:srgbClr val="080808"/>
                </a:solidFill>
              </a:rPr>
              <a:t>Cultivate leadership in others</a:t>
            </a:r>
          </a:p>
          <a:p>
            <a:pPr lvl="1"/>
            <a:r>
              <a:rPr lang="en-US" sz="2000" dirty="0" smtClean="0">
                <a:solidFill>
                  <a:srgbClr val="080808"/>
                </a:solidFill>
              </a:rPr>
              <a:t>Improve instruction</a:t>
            </a:r>
          </a:p>
          <a:p>
            <a:pPr lvl="1"/>
            <a:r>
              <a:rPr lang="en-US" sz="2000" dirty="0" smtClean="0">
                <a:solidFill>
                  <a:srgbClr val="080808"/>
                </a:solidFill>
              </a:rPr>
              <a:t>Manage people, data, and processes to foster school improvement</a:t>
            </a:r>
          </a:p>
          <a:p>
            <a:pPr marL="0" indent="0">
              <a:buNone/>
            </a:pPr>
            <a:endParaRPr lang="en-US" sz="1400" dirty="0">
              <a:solidFill>
                <a:srgbClr val="080808"/>
              </a:solidFill>
            </a:endParaRPr>
          </a:p>
          <a:p>
            <a:pPr marL="0" indent="0">
              <a:buNone/>
            </a:pPr>
            <a:r>
              <a:rPr lang="en-US" sz="1800" u="sng" dirty="0">
                <a:solidFill>
                  <a:srgbClr val="080808"/>
                </a:solidFill>
              </a:rPr>
              <a:t>Resource:</a:t>
            </a:r>
            <a:r>
              <a:rPr lang="en-US" sz="2400" dirty="0">
                <a:solidFill>
                  <a:srgbClr val="080808"/>
                </a:solidFill>
              </a:rPr>
              <a:t/>
            </a:r>
            <a:br>
              <a:rPr lang="en-US" sz="2400" dirty="0">
                <a:solidFill>
                  <a:srgbClr val="080808"/>
                </a:solidFill>
              </a:rPr>
            </a:br>
            <a:r>
              <a:rPr lang="en-US" sz="1700" dirty="0">
                <a:solidFill>
                  <a:srgbClr val="0070C0"/>
                </a:solidFill>
              </a:rPr>
              <a:t>http://www.wallacefoundation.org/knowledge-center/school-leadership/effective-principal-leadership/Documents/The-School-Principal-as-Leader-Guiding-Schools-to-Better-Teaching-and-Learning.pdf</a:t>
            </a:r>
          </a:p>
          <a:p>
            <a:pPr marL="0" indent="0">
              <a:buNone/>
            </a:pPr>
            <a:endParaRPr lang="en-US" dirty="0"/>
          </a:p>
        </p:txBody>
      </p:sp>
      <p:sp>
        <p:nvSpPr>
          <p:cNvPr id="6" name="Slide Number Placeholder 5"/>
          <p:cNvSpPr>
            <a:spLocks noGrp="1"/>
          </p:cNvSpPr>
          <p:nvPr>
            <p:ph type="sldNum" sz="quarter" idx="12"/>
          </p:nvPr>
        </p:nvSpPr>
        <p:spPr/>
        <p:txBody>
          <a:bodyPr/>
          <a:lstStyle/>
          <a:p>
            <a:fld id="{83E9BA39-2D3A-4EEE-AA6D-39F712240919}" type="slidenum">
              <a:rPr lang="en-US" smtClean="0"/>
              <a:pPr/>
              <a:t>35</a:t>
            </a:fld>
            <a:endParaRPr lang="en-US" dirty="0"/>
          </a:p>
        </p:txBody>
      </p:sp>
      <p:sp>
        <p:nvSpPr>
          <p:cNvPr id="7" name="Footer Placeholder 4"/>
          <p:cNvSpPr>
            <a:spLocks noGrp="1"/>
          </p:cNvSpPr>
          <p:nvPr>
            <p:ph type="ftr" sz="quarter" idx="11"/>
          </p:nvPr>
        </p:nvSpPr>
        <p:spPr>
          <a:xfrm rot="16200000">
            <a:off x="7586910" y="4048760"/>
            <a:ext cx="2367281" cy="365760"/>
          </a:xfrm>
        </p:spPr>
        <p:txBody>
          <a:bodyPr/>
          <a:lstStyle/>
          <a:p>
            <a:pPr algn="r">
              <a:defRPr/>
            </a:pPr>
            <a:r>
              <a:rPr lang="en-US" sz="1800" dirty="0" smtClean="0">
                <a:solidFill>
                  <a:schemeClr val="bg1"/>
                </a:solidFill>
              </a:rPr>
              <a:t>Region </a:t>
            </a:r>
            <a:r>
              <a:rPr lang="en-US" sz="1800" dirty="0" smtClean="0">
                <a:solidFill>
                  <a:schemeClr val="bg1"/>
                </a:solidFill>
              </a:rPr>
              <a:t>9 </a:t>
            </a:r>
            <a:endParaRPr lang="en-US" sz="1800" dirty="0">
              <a:solidFill>
                <a:schemeClr val="bg1"/>
              </a:solidFill>
            </a:endParaRPr>
          </a:p>
        </p:txBody>
      </p:sp>
    </p:spTree>
    <p:extLst>
      <p:ext uri="{BB962C8B-B14F-4D97-AF65-F5344CB8AC3E}">
        <p14:creationId xmlns:p14="http://schemas.microsoft.com/office/powerpoint/2010/main" val="2075517116"/>
      </p:ext>
    </p:extLst>
  </p:cSld>
  <p:clrMapOvr>
    <a:masterClrMapping/>
  </p:clrMapOvr>
  <p:timing>
    <p:tnLst>
      <p:par>
        <p:cTn xmlns:p14="http://schemas.microsoft.com/office/powerpoint/2010/mai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229600" cy="1211262"/>
          </a:xfrm>
        </p:spPr>
        <p:txBody>
          <a:bodyPr/>
          <a:lstStyle/>
          <a:p>
            <a:r>
              <a:rPr lang="en-US" dirty="0" smtClean="0"/>
              <a:t>Principal Effectiveness </a:t>
            </a:r>
            <a:r>
              <a:rPr lang="en-US" sz="2400" dirty="0"/>
              <a:t/>
            </a:r>
            <a:br>
              <a:rPr lang="en-US" sz="2400" dirty="0"/>
            </a:br>
            <a:r>
              <a:rPr lang="en-US" sz="2200" i="1" dirty="0" smtClean="0"/>
              <a:t> Review of Research (continued)</a:t>
            </a:r>
            <a:endParaRPr lang="en-US" sz="2200" dirty="0"/>
          </a:p>
        </p:txBody>
      </p:sp>
      <p:sp>
        <p:nvSpPr>
          <p:cNvPr id="3" name="Content Placeholder 2"/>
          <p:cNvSpPr>
            <a:spLocks noGrp="1"/>
          </p:cNvSpPr>
          <p:nvPr>
            <p:ph idx="1"/>
          </p:nvPr>
        </p:nvSpPr>
        <p:spPr>
          <a:noFill/>
        </p:spPr>
        <p:txBody>
          <a:bodyPr>
            <a:noAutofit/>
          </a:bodyPr>
          <a:lstStyle/>
          <a:p>
            <a:pPr>
              <a:spcAft>
                <a:spcPts val="1200"/>
              </a:spcAft>
            </a:pPr>
            <a:r>
              <a:rPr lang="en-US" sz="2800" dirty="0" smtClean="0">
                <a:solidFill>
                  <a:srgbClr val="080808"/>
                </a:solidFill>
              </a:rPr>
              <a:t>Highlights from the </a:t>
            </a:r>
            <a:r>
              <a:rPr lang="en-US" sz="2800" dirty="0">
                <a:solidFill>
                  <a:srgbClr val="080808"/>
                </a:solidFill>
              </a:rPr>
              <a:t>RAND Corporation </a:t>
            </a:r>
            <a:r>
              <a:rPr lang="en-US" sz="2800" dirty="0" smtClean="0">
                <a:solidFill>
                  <a:srgbClr val="080808"/>
                </a:solidFill>
              </a:rPr>
              <a:t>Report:  “First Year Principals in Urban School Districts”: </a:t>
            </a:r>
          </a:p>
          <a:p>
            <a:pPr lvl="1"/>
            <a:r>
              <a:rPr lang="en-US" sz="2400" dirty="0" smtClean="0">
                <a:solidFill>
                  <a:srgbClr val="080808"/>
                </a:solidFill>
              </a:rPr>
              <a:t>The report provided an analysis </a:t>
            </a:r>
            <a:r>
              <a:rPr lang="en-US" sz="2400" dirty="0">
                <a:solidFill>
                  <a:srgbClr val="080808"/>
                </a:solidFill>
              </a:rPr>
              <a:t>of the relationship between first year principals and </a:t>
            </a:r>
            <a:r>
              <a:rPr lang="en-US" sz="2400" dirty="0" smtClean="0">
                <a:solidFill>
                  <a:srgbClr val="080808"/>
                </a:solidFill>
              </a:rPr>
              <a:t>achievement</a:t>
            </a:r>
            <a:r>
              <a:rPr lang="en-US" sz="2400" dirty="0">
                <a:solidFill>
                  <a:srgbClr val="080808"/>
                </a:solidFill>
              </a:rPr>
              <a:t> </a:t>
            </a:r>
            <a:r>
              <a:rPr lang="en-US" sz="2400" dirty="0" smtClean="0">
                <a:solidFill>
                  <a:srgbClr val="080808"/>
                </a:solidFill>
              </a:rPr>
              <a:t>within urban school districts.</a:t>
            </a:r>
          </a:p>
          <a:p>
            <a:pPr lvl="1"/>
            <a:r>
              <a:rPr lang="en-US" sz="2400" dirty="0" smtClean="0">
                <a:solidFill>
                  <a:srgbClr val="080808"/>
                </a:solidFill>
              </a:rPr>
              <a:t>Results showed that when </a:t>
            </a:r>
            <a:r>
              <a:rPr lang="en-US" sz="2400" dirty="0">
                <a:solidFill>
                  <a:srgbClr val="080808"/>
                </a:solidFill>
              </a:rPr>
              <a:t>a principal leaves, student </a:t>
            </a:r>
            <a:r>
              <a:rPr lang="en-US" sz="2400" dirty="0" smtClean="0">
                <a:solidFill>
                  <a:srgbClr val="080808"/>
                </a:solidFill>
              </a:rPr>
              <a:t>achievement suffers </a:t>
            </a:r>
            <a:r>
              <a:rPr lang="en-US" sz="2400" dirty="0">
                <a:solidFill>
                  <a:srgbClr val="080808"/>
                </a:solidFill>
              </a:rPr>
              <a:t>2-3 </a:t>
            </a:r>
            <a:r>
              <a:rPr lang="en-US" sz="2400" dirty="0" smtClean="0">
                <a:solidFill>
                  <a:srgbClr val="080808"/>
                </a:solidFill>
              </a:rPr>
              <a:t>years.</a:t>
            </a:r>
            <a:endParaRPr lang="en-US" sz="2400" dirty="0">
              <a:solidFill>
                <a:srgbClr val="080808"/>
              </a:solidFill>
            </a:endParaRPr>
          </a:p>
          <a:p>
            <a:pPr lvl="1"/>
            <a:endParaRPr lang="en-US" sz="2800" dirty="0" smtClean="0">
              <a:solidFill>
                <a:srgbClr val="FF0000"/>
              </a:solidFill>
            </a:endParaRPr>
          </a:p>
          <a:p>
            <a:pPr marL="0" indent="0">
              <a:buNone/>
            </a:pPr>
            <a:r>
              <a:rPr lang="en-US" sz="2000" u="sng" dirty="0">
                <a:solidFill>
                  <a:srgbClr val="080808"/>
                </a:solidFill>
              </a:rPr>
              <a:t>Resource</a:t>
            </a:r>
            <a:r>
              <a:rPr lang="en-US" sz="2000" dirty="0">
                <a:solidFill>
                  <a:srgbClr val="080808"/>
                </a:solidFill>
              </a:rPr>
              <a:t>: </a:t>
            </a:r>
            <a:r>
              <a:rPr lang="en-US" sz="2000" dirty="0" smtClean="0">
                <a:solidFill>
                  <a:srgbClr val="080808"/>
                </a:solidFill>
              </a:rPr>
              <a:t> </a:t>
            </a:r>
            <a:r>
              <a:rPr lang="en-US" sz="1800" dirty="0" smtClean="0">
                <a:solidFill>
                  <a:srgbClr val="0070C0"/>
                </a:solidFill>
              </a:rPr>
              <a:t>http</a:t>
            </a:r>
            <a:r>
              <a:rPr lang="en-US" sz="1800" dirty="0">
                <a:solidFill>
                  <a:srgbClr val="0070C0"/>
                </a:solidFill>
              </a:rPr>
              <a:t>://www.rand.org/content/dam/rand/pubs/technical_reports/2012/RAND_TR1191.pdf</a:t>
            </a:r>
          </a:p>
          <a:p>
            <a:pPr marL="0" indent="0">
              <a:buNone/>
            </a:pPr>
            <a:r>
              <a:rPr lang="en-US" sz="2000" dirty="0" smtClean="0">
                <a:solidFill>
                  <a:srgbClr val="0070C0"/>
                </a:solidFill>
              </a:rPr>
              <a:t>   </a:t>
            </a:r>
            <a:endParaRPr lang="en-US" sz="2000" dirty="0">
              <a:solidFill>
                <a:srgbClr val="0070C0"/>
              </a:solidFill>
            </a:endParaRPr>
          </a:p>
          <a:p>
            <a:pPr marL="0" indent="0">
              <a:buNone/>
            </a:pPr>
            <a:endParaRPr lang="en-US" sz="2400" dirty="0"/>
          </a:p>
        </p:txBody>
      </p:sp>
      <p:sp>
        <p:nvSpPr>
          <p:cNvPr id="6" name="Slide Number Placeholder 5"/>
          <p:cNvSpPr>
            <a:spLocks noGrp="1"/>
          </p:cNvSpPr>
          <p:nvPr>
            <p:ph type="sldNum" sz="quarter" idx="12"/>
          </p:nvPr>
        </p:nvSpPr>
        <p:spPr/>
        <p:txBody>
          <a:bodyPr/>
          <a:lstStyle/>
          <a:p>
            <a:fld id="{83E9BA39-2D3A-4EEE-AA6D-39F712240919}" type="slidenum">
              <a:rPr lang="en-US" smtClean="0"/>
              <a:pPr/>
              <a:t>36</a:t>
            </a:fld>
            <a:endParaRPr lang="en-US" dirty="0"/>
          </a:p>
        </p:txBody>
      </p:sp>
      <p:sp>
        <p:nvSpPr>
          <p:cNvPr id="7" name="Footer Placeholder 4"/>
          <p:cNvSpPr>
            <a:spLocks noGrp="1"/>
          </p:cNvSpPr>
          <p:nvPr>
            <p:ph type="ftr" sz="quarter" idx="11"/>
          </p:nvPr>
        </p:nvSpPr>
        <p:spPr>
          <a:xfrm rot="16200000">
            <a:off x="7586910" y="4048760"/>
            <a:ext cx="2367281" cy="365760"/>
          </a:xfrm>
        </p:spPr>
        <p:txBody>
          <a:bodyPr/>
          <a:lstStyle/>
          <a:p>
            <a:pPr algn="r">
              <a:defRPr/>
            </a:pPr>
            <a:r>
              <a:rPr lang="en-US" sz="1800" dirty="0" smtClean="0">
                <a:solidFill>
                  <a:schemeClr val="bg1"/>
                </a:solidFill>
              </a:rPr>
              <a:t>Region </a:t>
            </a:r>
            <a:r>
              <a:rPr lang="en-US" sz="1800" dirty="0" smtClean="0">
                <a:solidFill>
                  <a:schemeClr val="bg1"/>
                </a:solidFill>
              </a:rPr>
              <a:t>9 </a:t>
            </a:r>
            <a:endParaRPr lang="en-US" sz="1800" dirty="0">
              <a:solidFill>
                <a:schemeClr val="bg1"/>
              </a:solidFill>
            </a:endParaRPr>
          </a:p>
        </p:txBody>
      </p:sp>
    </p:spTree>
    <p:extLst>
      <p:ext uri="{BB962C8B-B14F-4D97-AF65-F5344CB8AC3E}">
        <p14:creationId xmlns:p14="http://schemas.microsoft.com/office/powerpoint/2010/main" val="1494443724"/>
      </p:ext>
    </p:extLst>
  </p:cSld>
  <p:clrMapOvr>
    <a:masterClrMapping/>
  </p:clrMapOvr>
  <p:timing>
    <p:tnLst>
      <p:par>
        <p:cTn xmlns:p14="http://schemas.microsoft.com/office/powerpoint/2010/mai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Domains</a:t>
            </a:r>
            <a:endParaRPr lang="en-US" dirty="0"/>
          </a:p>
        </p:txBody>
      </p:sp>
      <p:sp>
        <p:nvSpPr>
          <p:cNvPr id="3" name="Content Placeholder 2"/>
          <p:cNvSpPr>
            <a:spLocks noGrp="1"/>
          </p:cNvSpPr>
          <p:nvPr>
            <p:ph idx="1"/>
          </p:nvPr>
        </p:nvSpPr>
        <p:spPr/>
        <p:txBody>
          <a:bodyPr/>
          <a:lstStyle/>
          <a:p>
            <a:pPr marL="514350" indent="-514350">
              <a:buFont typeface="+mj-lt"/>
              <a:buAutoNum type="arabicParenR"/>
            </a:pPr>
            <a:r>
              <a:rPr lang="en-US" dirty="0" smtClean="0"/>
              <a:t>Strategic/Cultural Leadership</a:t>
            </a:r>
          </a:p>
          <a:p>
            <a:pPr marL="514350" indent="-514350">
              <a:buFont typeface="+mj-lt"/>
              <a:buAutoNum type="arabicParenR"/>
            </a:pPr>
            <a:r>
              <a:rPr lang="en-US" dirty="0" smtClean="0"/>
              <a:t>Systems Leadership</a:t>
            </a:r>
          </a:p>
          <a:p>
            <a:pPr marL="514350" indent="-514350">
              <a:buFont typeface="+mj-lt"/>
              <a:buAutoNum type="arabicParenR"/>
            </a:pPr>
            <a:r>
              <a:rPr lang="en-US" dirty="0" smtClean="0"/>
              <a:t>Leadership for Learning</a:t>
            </a:r>
          </a:p>
          <a:p>
            <a:pPr marL="514350" indent="-514350">
              <a:buFont typeface="+mj-lt"/>
              <a:buAutoNum type="arabicParenR"/>
            </a:pPr>
            <a:r>
              <a:rPr lang="en-US" dirty="0" smtClean="0"/>
              <a:t>Professional and Community Leadership</a:t>
            </a:r>
            <a:endParaRPr lang="en-US" dirty="0"/>
          </a:p>
        </p:txBody>
      </p:sp>
      <p:sp>
        <p:nvSpPr>
          <p:cNvPr id="4" name="Slide Number Placeholder 3"/>
          <p:cNvSpPr>
            <a:spLocks noGrp="1"/>
          </p:cNvSpPr>
          <p:nvPr>
            <p:ph type="sldNum" sz="quarter" idx="12"/>
          </p:nvPr>
        </p:nvSpPr>
        <p:spPr/>
        <p:txBody>
          <a:bodyPr/>
          <a:lstStyle/>
          <a:p>
            <a:fld id="{BA9B540C-44DA-4F69-89C9-7C84606640D3}" type="slidenum">
              <a:rPr lang="en-US" smtClean="0"/>
              <a:pPr/>
              <a:t>37</a:t>
            </a:fld>
            <a:endParaRPr lang="en-US"/>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743200" y="3660107"/>
            <a:ext cx="3479800" cy="2609850"/>
          </a:xfrm>
          <a:prstGeom prst="rect">
            <a:avLst/>
          </a:prstGeom>
        </p:spPr>
      </p:pic>
      <p:sp>
        <p:nvSpPr>
          <p:cNvPr id="7" name="Footer Placeholder 4"/>
          <p:cNvSpPr>
            <a:spLocks noGrp="1"/>
          </p:cNvSpPr>
          <p:nvPr>
            <p:ph type="ftr" sz="quarter" idx="11"/>
          </p:nvPr>
        </p:nvSpPr>
        <p:spPr>
          <a:xfrm rot="16200000">
            <a:off x="7586910" y="4048760"/>
            <a:ext cx="2367281" cy="365760"/>
          </a:xfrm>
        </p:spPr>
        <p:txBody>
          <a:bodyPr/>
          <a:lstStyle/>
          <a:p>
            <a:pPr algn="r">
              <a:defRPr/>
            </a:pPr>
            <a:r>
              <a:rPr lang="en-US" sz="1800" dirty="0" smtClean="0">
                <a:solidFill>
                  <a:schemeClr val="bg1"/>
                </a:solidFill>
              </a:rPr>
              <a:t>Region </a:t>
            </a:r>
            <a:r>
              <a:rPr lang="en-US" sz="1800" dirty="0" smtClean="0">
                <a:solidFill>
                  <a:schemeClr val="bg1"/>
                </a:solidFill>
              </a:rPr>
              <a:t>9 </a:t>
            </a:r>
            <a:endParaRPr lang="en-US" sz="1800" dirty="0">
              <a:solidFill>
                <a:schemeClr val="bg1"/>
              </a:solidFill>
            </a:endParaRPr>
          </a:p>
        </p:txBody>
      </p:sp>
    </p:spTree>
    <p:extLst>
      <p:ext uri="{BB962C8B-B14F-4D97-AF65-F5344CB8AC3E}">
        <p14:creationId xmlns:p14="http://schemas.microsoft.com/office/powerpoint/2010/main" val="559358519"/>
      </p:ext>
    </p:extLst>
  </p:cSld>
  <p:clrMapOvr>
    <a:masterClrMapping/>
  </p:clrMapOvr>
  <p:timing>
    <p:tnLst>
      <p:par>
        <p:cTn xmlns:p14="http://schemas.microsoft.com/office/powerpoint/2010/mai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Review: Evidence or Opinion?</a:t>
            </a:r>
            <a:endParaRPr lang="en-US" dirty="0"/>
          </a:p>
        </p:txBody>
      </p:sp>
      <p:sp>
        <p:nvSpPr>
          <p:cNvPr id="3" name="Content Placeholder 2"/>
          <p:cNvSpPr>
            <a:spLocks noGrp="1"/>
          </p:cNvSpPr>
          <p:nvPr>
            <p:ph idx="1"/>
          </p:nvPr>
        </p:nvSpPr>
        <p:spPr/>
        <p:txBody>
          <a:bodyPr/>
          <a:lstStyle/>
          <a:p>
            <a:pPr marL="514350" indent="-514350">
              <a:buFont typeface="+mj-lt"/>
              <a:buAutoNum type="arabicPeriod"/>
            </a:pPr>
            <a:r>
              <a:rPr lang="en-US" dirty="0"/>
              <a:t>Principal Jones’ teachers all seem to feel positive about the direction that he is taking them to improve student academic outcomes.</a:t>
            </a:r>
          </a:p>
          <a:p>
            <a:pPr marL="514350" indent="-514350">
              <a:buFont typeface="+mj-lt"/>
              <a:buAutoNum type="arabicPeriod"/>
            </a:pPr>
            <a:r>
              <a:rPr lang="en-US" dirty="0"/>
              <a:t>Faculty meeting agendas and </a:t>
            </a:r>
            <a:r>
              <a:rPr lang="en-US" dirty="0" smtClean="0"/>
              <a:t>handouts </a:t>
            </a:r>
            <a:r>
              <a:rPr lang="en-US" dirty="0" smtClean="0"/>
              <a:t>list </a:t>
            </a:r>
            <a:r>
              <a:rPr lang="en-US" dirty="0" smtClean="0"/>
              <a:t>safety </a:t>
            </a:r>
            <a:r>
              <a:rPr lang="en-US" dirty="0"/>
              <a:t>policies and procedures</a:t>
            </a:r>
            <a:r>
              <a:rPr lang="en-US" dirty="0" smtClean="0"/>
              <a:t>.  </a:t>
            </a:r>
            <a:endParaRPr lang="en-US" dirty="0"/>
          </a:p>
          <a:p>
            <a:pPr marL="514350" indent="-514350">
              <a:buFont typeface="+mj-lt"/>
              <a:buAutoNum type="arabicPeriod"/>
            </a:pPr>
            <a:r>
              <a:rPr lang="en-US" dirty="0"/>
              <a:t>Building data teams held regularly scheduled meetings to develop proficiency plans for at-risk students, using specific protocols.</a:t>
            </a:r>
          </a:p>
          <a:p>
            <a:pPr marL="514350" indent="-514350">
              <a:buFont typeface="+mj-lt"/>
              <a:buAutoNum type="arabicPeriod"/>
            </a:pPr>
            <a:r>
              <a:rPr lang="en-US" dirty="0" smtClean="0"/>
              <a:t>Principal Rogers has difficulty with completing evaluation </a:t>
            </a:r>
            <a:r>
              <a:rPr lang="en-US" dirty="0"/>
              <a:t>reports </a:t>
            </a:r>
            <a:r>
              <a:rPr lang="en-US" dirty="0" smtClean="0"/>
              <a:t>within </a:t>
            </a:r>
            <a:r>
              <a:rPr lang="en-US" dirty="0"/>
              <a:t>the required timeline.</a:t>
            </a:r>
          </a:p>
          <a:p>
            <a:pPr marL="514350" indent="-514350">
              <a:buFont typeface="+mj-lt"/>
              <a:buAutoNum type="arabicPeriod"/>
            </a:pPr>
            <a:r>
              <a:rPr lang="en-US" dirty="0"/>
              <a:t>Principal Sally </a:t>
            </a:r>
            <a:r>
              <a:rPr lang="en-US" dirty="0" smtClean="0"/>
              <a:t>states, “I have involved </a:t>
            </a:r>
            <a:r>
              <a:rPr lang="en-US" dirty="0"/>
              <a:t>teachers in planning professional development</a:t>
            </a:r>
            <a:r>
              <a:rPr lang="en-US" dirty="0" smtClean="0"/>
              <a:t>.”</a:t>
            </a:r>
            <a:endParaRPr lang="en-US" dirty="0"/>
          </a:p>
        </p:txBody>
      </p:sp>
      <p:sp>
        <p:nvSpPr>
          <p:cNvPr id="5" name="Slide Number Placeholder 4"/>
          <p:cNvSpPr>
            <a:spLocks noGrp="1"/>
          </p:cNvSpPr>
          <p:nvPr>
            <p:ph type="sldNum" sz="quarter" idx="12"/>
          </p:nvPr>
        </p:nvSpPr>
        <p:spPr/>
        <p:txBody>
          <a:bodyPr/>
          <a:lstStyle/>
          <a:p>
            <a:fld id="{83E9BA39-2D3A-4EEE-AA6D-39F712240919}" type="slidenum">
              <a:rPr lang="en-US" smtClean="0"/>
              <a:pPr/>
              <a:t>38</a:t>
            </a:fld>
            <a:endParaRPr lang="en-US" dirty="0"/>
          </a:p>
        </p:txBody>
      </p:sp>
      <p:sp>
        <p:nvSpPr>
          <p:cNvPr id="6" name="Footer Placeholder 4"/>
          <p:cNvSpPr>
            <a:spLocks noGrp="1"/>
          </p:cNvSpPr>
          <p:nvPr>
            <p:ph type="ftr" sz="quarter" idx="11"/>
          </p:nvPr>
        </p:nvSpPr>
        <p:spPr>
          <a:xfrm rot="16200000">
            <a:off x="7586910" y="4048760"/>
            <a:ext cx="2367281" cy="365760"/>
          </a:xfrm>
        </p:spPr>
        <p:txBody>
          <a:bodyPr/>
          <a:lstStyle/>
          <a:p>
            <a:pPr algn="r">
              <a:defRPr/>
            </a:pPr>
            <a:r>
              <a:rPr lang="en-US" sz="1800" dirty="0" smtClean="0">
                <a:solidFill>
                  <a:schemeClr val="bg1"/>
                </a:solidFill>
              </a:rPr>
              <a:t>Region </a:t>
            </a:r>
            <a:r>
              <a:rPr lang="en-US" sz="1800" dirty="0" smtClean="0">
                <a:solidFill>
                  <a:schemeClr val="bg1"/>
                </a:solidFill>
              </a:rPr>
              <a:t>9 </a:t>
            </a:r>
            <a:endParaRPr lang="en-US" sz="1800" dirty="0">
              <a:solidFill>
                <a:schemeClr val="bg1"/>
              </a:solidFill>
            </a:endParaRPr>
          </a:p>
        </p:txBody>
      </p:sp>
    </p:spTree>
    <p:extLst>
      <p:ext uri="{BB962C8B-B14F-4D97-AF65-F5344CB8AC3E}">
        <p14:creationId xmlns:p14="http://schemas.microsoft.com/office/powerpoint/2010/main" val="824865030"/>
      </p:ext>
    </p:extLst>
  </p:cSld>
  <p:clrMapOvr>
    <a:masterClrMapping/>
  </p:clrMapOvr>
  <p:timing>
    <p:tnLst>
      <p:par>
        <p:cTn xmlns:p14="http://schemas.microsoft.com/office/powerpoint/2010/mai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28600"/>
            <a:ext cx="7620000" cy="1143000"/>
          </a:xfrm>
        </p:spPr>
        <p:txBody>
          <a:bodyPr/>
          <a:lstStyle/>
          <a:p>
            <a:r>
              <a:rPr lang="en-US" dirty="0" smtClean="0"/>
              <a:t>Exploring the Domains</a:t>
            </a:r>
            <a:endParaRPr lang="en-US" dirty="0"/>
          </a:p>
        </p:txBody>
      </p:sp>
      <p:sp>
        <p:nvSpPr>
          <p:cNvPr id="5" name="Slide Number Placeholder 4"/>
          <p:cNvSpPr>
            <a:spLocks noGrp="1"/>
          </p:cNvSpPr>
          <p:nvPr>
            <p:ph type="sldNum" sz="quarter" idx="12"/>
          </p:nvPr>
        </p:nvSpPr>
        <p:spPr/>
        <p:txBody>
          <a:bodyPr/>
          <a:lstStyle/>
          <a:p>
            <a:fld id="{83E9BA39-2D3A-4EEE-AA6D-39F712240919}" type="slidenum">
              <a:rPr lang="en-US" smtClean="0"/>
              <a:pPr/>
              <a:t>39</a:t>
            </a:fld>
            <a:endParaRPr lang="en-US" dirty="0"/>
          </a:p>
        </p:txBody>
      </p:sp>
      <p:sp>
        <p:nvSpPr>
          <p:cNvPr id="8" name="Footer Placeholder 4"/>
          <p:cNvSpPr>
            <a:spLocks noGrp="1"/>
          </p:cNvSpPr>
          <p:nvPr>
            <p:ph type="ftr" sz="quarter" idx="11"/>
          </p:nvPr>
        </p:nvSpPr>
        <p:spPr>
          <a:xfrm rot="16200000">
            <a:off x="7586910" y="4048760"/>
            <a:ext cx="2367281" cy="365760"/>
          </a:xfrm>
        </p:spPr>
        <p:txBody>
          <a:bodyPr/>
          <a:lstStyle/>
          <a:p>
            <a:pPr algn="r">
              <a:defRPr/>
            </a:pPr>
            <a:r>
              <a:rPr lang="en-US" sz="1800" dirty="0" smtClean="0">
                <a:solidFill>
                  <a:schemeClr val="bg1"/>
                </a:solidFill>
              </a:rPr>
              <a:t>Region </a:t>
            </a:r>
            <a:r>
              <a:rPr lang="en-US" sz="1800" dirty="0" smtClean="0">
                <a:solidFill>
                  <a:schemeClr val="bg1"/>
                </a:solidFill>
              </a:rPr>
              <a:t>9 </a:t>
            </a:r>
            <a:endParaRPr lang="en-US" sz="1800" dirty="0">
              <a:solidFill>
                <a:schemeClr val="bg1"/>
              </a:solidFill>
            </a:endParaRPr>
          </a:p>
        </p:txBody>
      </p:sp>
      <p:graphicFrame>
        <p:nvGraphicFramePr>
          <p:cNvPr id="10" name="Content Placeholder 9"/>
          <p:cNvGraphicFramePr>
            <a:graphicFrameLocks noGrp="1"/>
          </p:cNvGraphicFramePr>
          <p:nvPr>
            <p:ph idx="1"/>
            <p:extLst>
              <p:ext uri="{D42A27DB-BD31-4B8C-83A1-F6EECF244321}">
                <p14:modId xmlns:p14="http://schemas.microsoft.com/office/powerpoint/2010/main" val="3054991914"/>
              </p:ext>
            </p:extLst>
          </p:nvPr>
        </p:nvGraphicFramePr>
        <p:xfrm>
          <a:off x="228600" y="1295400"/>
          <a:ext cx="8077200" cy="5334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6" name="10-Point Star 5"/>
          <p:cNvSpPr/>
          <p:nvPr/>
        </p:nvSpPr>
        <p:spPr>
          <a:xfrm>
            <a:off x="6477000" y="76200"/>
            <a:ext cx="1524000" cy="1447800"/>
          </a:xfrm>
          <a:prstGeom prst="star10">
            <a:avLst/>
          </a:prstGeom>
          <a:solidFill>
            <a:schemeClr val="bg1">
              <a:lumMod val="75000"/>
            </a:schemeClr>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p:cNvSpPr txBox="1"/>
          <p:nvPr/>
        </p:nvSpPr>
        <p:spPr>
          <a:xfrm>
            <a:off x="6477000" y="381000"/>
            <a:ext cx="1485900" cy="830997"/>
          </a:xfrm>
          <a:prstGeom prst="rect">
            <a:avLst/>
          </a:prstGeom>
          <a:noFill/>
        </p:spPr>
        <p:txBody>
          <a:bodyPr wrap="square" rtlCol="0">
            <a:spAutoFit/>
          </a:bodyPr>
          <a:lstStyle/>
          <a:p>
            <a:pPr algn="ctr"/>
            <a:r>
              <a:rPr lang="en-US" sz="1600" b="1" dirty="0" smtClean="0">
                <a:latin typeface="Calibri" pitchFamily="34" charset="0"/>
                <a:cs typeface="Calibri" pitchFamily="34" charset="0"/>
              </a:rPr>
              <a:t>TM pg. 5</a:t>
            </a:r>
          </a:p>
          <a:p>
            <a:pPr algn="ctr"/>
            <a:r>
              <a:rPr lang="en-US" sz="1600" b="1" dirty="0" smtClean="0">
                <a:latin typeface="Calibri" pitchFamily="34" charset="0"/>
                <a:cs typeface="Calibri" pitchFamily="34" charset="0"/>
              </a:rPr>
              <a:t>Forms T &amp; P Rubric</a:t>
            </a:r>
            <a:endParaRPr lang="en-US" sz="1600" b="1" dirty="0">
              <a:latin typeface="Calibri" pitchFamily="34" charset="0"/>
              <a:cs typeface="Calibri" pitchFamily="34" charset="0"/>
            </a:endParaRPr>
          </a:p>
        </p:txBody>
      </p:sp>
    </p:spTree>
    <p:extLst>
      <p:ext uri="{BB962C8B-B14F-4D97-AF65-F5344CB8AC3E}">
        <p14:creationId xmlns:p14="http://schemas.microsoft.com/office/powerpoint/2010/main" val="46416634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to Expect</a:t>
            </a:r>
            <a:endParaRPr lang="en-US" dirty="0"/>
          </a:p>
        </p:txBody>
      </p:sp>
      <p:sp>
        <p:nvSpPr>
          <p:cNvPr id="3" name="Text Placeholder 2"/>
          <p:cNvSpPr>
            <a:spLocks noGrp="1"/>
          </p:cNvSpPr>
          <p:nvPr>
            <p:ph type="body" idx="1"/>
          </p:nvPr>
        </p:nvSpPr>
        <p:spPr>
          <a:xfrm>
            <a:off x="457200" y="1535113"/>
            <a:ext cx="3657600" cy="639762"/>
          </a:xfrm>
          <a:solidFill>
            <a:schemeClr val="tx2"/>
          </a:solidFill>
        </p:spPr>
        <p:txBody>
          <a:bodyPr/>
          <a:lstStyle/>
          <a:p>
            <a:pPr algn="l"/>
            <a:r>
              <a:rPr lang="en-US" sz="2400" dirty="0" smtClean="0">
                <a:solidFill>
                  <a:schemeClr val="bg1"/>
                </a:solidFill>
              </a:rPr>
              <a:t>This training will be:</a:t>
            </a:r>
            <a:endParaRPr lang="en-US" sz="2400" dirty="0">
              <a:solidFill>
                <a:schemeClr val="bg1"/>
              </a:solidFill>
            </a:endParaRPr>
          </a:p>
        </p:txBody>
      </p:sp>
      <p:sp>
        <p:nvSpPr>
          <p:cNvPr id="4" name="Content Placeholder 3"/>
          <p:cNvSpPr>
            <a:spLocks noGrp="1"/>
          </p:cNvSpPr>
          <p:nvPr>
            <p:ph sz="half" idx="2"/>
          </p:nvPr>
        </p:nvSpPr>
        <p:spPr>
          <a:solidFill>
            <a:schemeClr val="tx2">
              <a:lumMod val="20000"/>
              <a:lumOff val="80000"/>
            </a:schemeClr>
          </a:solidFill>
          <a:ln>
            <a:solidFill>
              <a:schemeClr val="bg1">
                <a:lumMod val="65000"/>
              </a:schemeClr>
            </a:solidFill>
          </a:ln>
        </p:spPr>
        <p:txBody>
          <a:bodyPr>
            <a:normAutofit/>
          </a:bodyPr>
          <a:lstStyle/>
          <a:p>
            <a:r>
              <a:rPr lang="en-US" dirty="0"/>
              <a:t>a</a:t>
            </a:r>
            <a:r>
              <a:rPr lang="en-US" dirty="0" smtClean="0"/>
              <a:t> chance to reflect on principal effectiveness.</a:t>
            </a:r>
          </a:p>
          <a:p>
            <a:r>
              <a:rPr lang="en-US" dirty="0"/>
              <a:t>a</a:t>
            </a:r>
            <a:r>
              <a:rPr lang="en-US" dirty="0" smtClean="0"/>
              <a:t> way to make connections between teacher &amp; principal effectiveness frameworks.</a:t>
            </a:r>
          </a:p>
          <a:p>
            <a:r>
              <a:rPr lang="en-US" dirty="0"/>
              <a:t>a</a:t>
            </a:r>
            <a:r>
              <a:rPr lang="en-US" dirty="0" smtClean="0"/>
              <a:t>n opportunity to examine current system based on “best practice.”</a:t>
            </a:r>
            <a:endParaRPr lang="en-US" dirty="0"/>
          </a:p>
        </p:txBody>
      </p:sp>
      <p:sp>
        <p:nvSpPr>
          <p:cNvPr id="5" name="Text Placeholder 4"/>
          <p:cNvSpPr>
            <a:spLocks noGrp="1"/>
          </p:cNvSpPr>
          <p:nvPr>
            <p:ph type="body" sz="quarter" idx="3"/>
          </p:nvPr>
        </p:nvSpPr>
        <p:spPr>
          <a:solidFill>
            <a:schemeClr val="tx2"/>
          </a:solidFill>
        </p:spPr>
        <p:txBody>
          <a:bodyPr/>
          <a:lstStyle/>
          <a:p>
            <a:pPr algn="l"/>
            <a:r>
              <a:rPr lang="en-US" sz="2400" dirty="0" smtClean="0">
                <a:solidFill>
                  <a:schemeClr val="bg1"/>
                </a:solidFill>
              </a:rPr>
              <a:t>This training will not be:</a:t>
            </a:r>
            <a:endParaRPr lang="en-US" sz="2400" dirty="0">
              <a:solidFill>
                <a:schemeClr val="bg1"/>
              </a:solidFill>
            </a:endParaRPr>
          </a:p>
        </p:txBody>
      </p:sp>
      <p:sp>
        <p:nvSpPr>
          <p:cNvPr id="6" name="Content Placeholder 5"/>
          <p:cNvSpPr>
            <a:spLocks noGrp="1"/>
          </p:cNvSpPr>
          <p:nvPr>
            <p:ph sz="quarter" idx="4"/>
          </p:nvPr>
        </p:nvSpPr>
        <p:spPr>
          <a:solidFill>
            <a:schemeClr val="tx2">
              <a:lumMod val="20000"/>
              <a:lumOff val="80000"/>
            </a:schemeClr>
          </a:solidFill>
          <a:ln>
            <a:solidFill>
              <a:schemeClr val="bg1">
                <a:lumMod val="65000"/>
              </a:schemeClr>
            </a:solidFill>
          </a:ln>
        </p:spPr>
        <p:txBody>
          <a:bodyPr/>
          <a:lstStyle/>
          <a:p>
            <a:r>
              <a:rPr lang="en-US" dirty="0"/>
              <a:t>s</a:t>
            </a:r>
            <a:r>
              <a:rPr lang="en-US" dirty="0" smtClean="0"/>
              <a:t>imply about compliance.</a:t>
            </a:r>
          </a:p>
          <a:p>
            <a:r>
              <a:rPr lang="en-US" dirty="0"/>
              <a:t>a</a:t>
            </a:r>
            <a:r>
              <a:rPr lang="en-US" dirty="0" smtClean="0"/>
              <a:t> session focused only on how to “fill out the forms.”</a:t>
            </a:r>
          </a:p>
          <a:p>
            <a:r>
              <a:rPr lang="en-US" dirty="0"/>
              <a:t>a</a:t>
            </a:r>
            <a:r>
              <a:rPr lang="en-US" dirty="0" smtClean="0"/>
              <a:t>bout providing the “right” answers.</a:t>
            </a:r>
            <a:endParaRPr lang="en-US" dirty="0"/>
          </a:p>
        </p:txBody>
      </p:sp>
      <p:sp>
        <p:nvSpPr>
          <p:cNvPr id="8" name="Slide Number Placeholder 7"/>
          <p:cNvSpPr>
            <a:spLocks noGrp="1"/>
          </p:cNvSpPr>
          <p:nvPr>
            <p:ph type="sldNum" sz="quarter" idx="12"/>
          </p:nvPr>
        </p:nvSpPr>
        <p:spPr/>
        <p:txBody>
          <a:bodyPr/>
          <a:lstStyle/>
          <a:p>
            <a:fld id="{83E9BA39-2D3A-4EEE-AA6D-39F712240919}" type="slidenum">
              <a:rPr lang="en-US" smtClean="0">
                <a:solidFill>
                  <a:schemeClr val="bg1"/>
                </a:solidFill>
              </a:rPr>
              <a:pPr/>
              <a:t>4</a:t>
            </a:fld>
            <a:endParaRPr lang="en-US" dirty="0">
              <a:solidFill>
                <a:schemeClr val="bg1"/>
              </a:solidFill>
            </a:endParaRPr>
          </a:p>
        </p:txBody>
      </p:sp>
      <p:sp>
        <p:nvSpPr>
          <p:cNvPr id="9" name="Footer Placeholder 4"/>
          <p:cNvSpPr>
            <a:spLocks noGrp="1"/>
          </p:cNvSpPr>
          <p:nvPr>
            <p:ph type="ftr" sz="quarter" idx="11"/>
          </p:nvPr>
        </p:nvSpPr>
        <p:spPr>
          <a:xfrm rot="16200000">
            <a:off x="7586910" y="4048760"/>
            <a:ext cx="2367281" cy="365760"/>
          </a:xfrm>
        </p:spPr>
        <p:txBody>
          <a:bodyPr/>
          <a:lstStyle/>
          <a:p>
            <a:pPr algn="r">
              <a:defRPr/>
            </a:pPr>
            <a:r>
              <a:rPr lang="en-US" sz="1800" dirty="0" smtClean="0">
                <a:solidFill>
                  <a:schemeClr val="bg1"/>
                </a:solidFill>
              </a:rPr>
              <a:t>Region </a:t>
            </a:r>
            <a:r>
              <a:rPr lang="en-US" sz="1800" dirty="0" smtClean="0">
                <a:solidFill>
                  <a:schemeClr val="bg1"/>
                </a:solidFill>
              </a:rPr>
              <a:t>9 </a:t>
            </a:r>
            <a:endParaRPr lang="en-US" sz="1800" dirty="0">
              <a:solidFill>
                <a:schemeClr val="bg1"/>
              </a:solidFill>
            </a:endParaRPr>
          </a:p>
        </p:txBody>
      </p:sp>
    </p:spTree>
    <p:extLst>
      <p:ext uri="{BB962C8B-B14F-4D97-AF65-F5344CB8AC3E}">
        <p14:creationId xmlns:p14="http://schemas.microsoft.com/office/powerpoint/2010/main" val="166612120"/>
      </p:ext>
    </p:extLst>
  </p:cSld>
  <p:clrMapOvr>
    <a:masterClrMapping/>
  </p:clrMapOvr>
  <p:timing>
    <p:tnLst>
      <p:par>
        <p:cTn xmlns:p14="http://schemas.microsoft.com/office/powerpoint/2010/mai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dirty="0" smtClean="0"/>
              <a:t>PA’s Principal Effectiveness Framework</a:t>
            </a:r>
            <a:endParaRPr lang="en-US" sz="4000" dirty="0"/>
          </a:p>
        </p:txBody>
      </p:sp>
      <p:sp>
        <p:nvSpPr>
          <p:cNvPr id="3" name="Slide Number Placeholder 2"/>
          <p:cNvSpPr>
            <a:spLocks noGrp="1"/>
          </p:cNvSpPr>
          <p:nvPr>
            <p:ph type="sldNum" sz="quarter" idx="12"/>
          </p:nvPr>
        </p:nvSpPr>
        <p:spPr/>
        <p:txBody>
          <a:bodyPr/>
          <a:lstStyle/>
          <a:p>
            <a:fld id="{BA9B540C-44DA-4F69-89C9-7C84606640D3}" type="slidenum">
              <a:rPr lang="en-US" smtClean="0"/>
              <a:pPr/>
              <a:t>40</a:t>
            </a:fld>
            <a:endParaRPr lang="en-US"/>
          </a:p>
        </p:txBody>
      </p:sp>
      <p:pic>
        <p:nvPicPr>
          <p:cNvPr id="12291" name="Picture 3"/>
          <p:cNvPicPr>
            <a:picLocks noChangeAspect="1" noChangeArrowheads="1"/>
          </p:cNvPicPr>
          <p:nvPr/>
        </p:nvPicPr>
        <p:blipFill rotWithShape="1">
          <a:blip r:embed="rId3">
            <a:extLst>
              <a:ext uri="{28A0092B-C50C-407E-A947-70E740481C1C}">
                <a14:useLocalDpi xmlns:a14="http://schemas.microsoft.com/office/drawing/2010/main" val="0"/>
              </a:ext>
            </a:extLst>
          </a:blip>
          <a:srcRect l="29261" t="29545" r="28700" b="25219"/>
          <a:stretch/>
        </p:blipFill>
        <p:spPr bwMode="auto">
          <a:xfrm>
            <a:off x="381000" y="1600200"/>
            <a:ext cx="7772400" cy="4702067"/>
          </a:xfrm>
          <a:prstGeom prst="rect">
            <a:avLst/>
          </a:prstGeom>
          <a:noFill/>
          <a:ln w="28575">
            <a:solidFill>
              <a:schemeClr val="tx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Footer Placeholder 4"/>
          <p:cNvSpPr>
            <a:spLocks noGrp="1"/>
          </p:cNvSpPr>
          <p:nvPr>
            <p:ph type="ftr" sz="quarter" idx="11"/>
          </p:nvPr>
        </p:nvSpPr>
        <p:spPr>
          <a:xfrm rot="16200000">
            <a:off x="7586910" y="4048760"/>
            <a:ext cx="2367281" cy="365760"/>
          </a:xfrm>
        </p:spPr>
        <p:txBody>
          <a:bodyPr/>
          <a:lstStyle/>
          <a:p>
            <a:pPr algn="r">
              <a:defRPr/>
            </a:pPr>
            <a:r>
              <a:rPr lang="en-US" sz="1800" dirty="0" smtClean="0">
                <a:solidFill>
                  <a:schemeClr val="bg1"/>
                </a:solidFill>
              </a:rPr>
              <a:t>Region </a:t>
            </a:r>
            <a:r>
              <a:rPr lang="en-US" sz="1800" dirty="0" smtClean="0">
                <a:solidFill>
                  <a:schemeClr val="bg1"/>
                </a:solidFill>
              </a:rPr>
              <a:t>9 </a:t>
            </a:r>
            <a:endParaRPr lang="en-US" sz="1800" dirty="0">
              <a:solidFill>
                <a:schemeClr val="bg1"/>
              </a:solidFill>
            </a:endParaRPr>
          </a:p>
        </p:txBody>
      </p:sp>
    </p:spTree>
    <p:extLst>
      <p:ext uri="{BB962C8B-B14F-4D97-AF65-F5344CB8AC3E}">
        <p14:creationId xmlns:p14="http://schemas.microsoft.com/office/powerpoint/2010/main" val="1548122505"/>
      </p:ext>
    </p:extLst>
  </p:cSld>
  <p:clrMapOvr>
    <a:masterClrMapping/>
  </p:clrMapOvr>
  <p:timing>
    <p:tnLst>
      <p:par>
        <p:cTn xmlns:p14="http://schemas.microsoft.com/office/powerpoint/2010/mai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228600"/>
            <a:ext cx="7620000" cy="1143000"/>
          </a:xfrm>
        </p:spPr>
        <p:txBody>
          <a:bodyPr rtlCol="0">
            <a:normAutofit fontScale="90000"/>
          </a:bodyPr>
          <a:lstStyle/>
          <a:p>
            <a:pPr fontAlgn="auto">
              <a:spcAft>
                <a:spcPts val="0"/>
              </a:spcAft>
              <a:defRPr/>
            </a:pPr>
            <a:r>
              <a:rPr lang="en-US" dirty="0" smtClean="0">
                <a:ea typeface="+mj-ea"/>
              </a:rPr>
              <a:t>How to Make </a:t>
            </a:r>
            <a:r>
              <a:rPr lang="en-US" dirty="0" smtClean="0"/>
              <a:t>the Process</a:t>
            </a:r>
            <a:r>
              <a:rPr lang="en-US" dirty="0" smtClean="0">
                <a:ea typeface="+mj-ea"/>
              </a:rPr>
              <a:t> </a:t>
            </a:r>
            <a:br>
              <a:rPr lang="en-US" dirty="0" smtClean="0">
                <a:ea typeface="+mj-ea"/>
              </a:rPr>
            </a:br>
            <a:r>
              <a:rPr lang="en-US" dirty="0" smtClean="0">
                <a:ea typeface="+mj-ea"/>
              </a:rPr>
              <a:t>Formative and Informative</a:t>
            </a:r>
            <a:endParaRPr lang="en-US" dirty="0">
              <a:ea typeface="+mj-ea"/>
            </a:endParaRPr>
          </a:p>
        </p:txBody>
      </p:sp>
      <p:sp>
        <p:nvSpPr>
          <p:cNvPr id="3" name="Content Placeholder 2"/>
          <p:cNvSpPr>
            <a:spLocks noGrp="1"/>
          </p:cNvSpPr>
          <p:nvPr>
            <p:ph idx="1"/>
          </p:nvPr>
        </p:nvSpPr>
        <p:spPr/>
        <p:txBody>
          <a:bodyPr>
            <a:normAutofit/>
          </a:bodyPr>
          <a:lstStyle/>
          <a:p>
            <a:r>
              <a:rPr lang="en-US" dirty="0" smtClean="0"/>
              <a:t>Refer back to your district evaluation system &amp; discuss:</a:t>
            </a:r>
          </a:p>
          <a:p>
            <a:pPr marL="114300" indent="0">
              <a:buNone/>
            </a:pPr>
            <a:endParaRPr lang="en-US" dirty="0" smtClean="0"/>
          </a:p>
          <a:p>
            <a:pPr lvl="1"/>
            <a:r>
              <a:rPr lang="en-US" sz="2200" dirty="0" smtClean="0"/>
              <a:t>Where does the principal rubric </a:t>
            </a:r>
            <a:r>
              <a:rPr lang="en-US" altLang="en-US" sz="2200" dirty="0" smtClean="0"/>
              <a:t>“</a:t>
            </a:r>
            <a:r>
              <a:rPr lang="en-US" sz="2200" dirty="0" smtClean="0"/>
              <a:t>fit</a:t>
            </a:r>
            <a:r>
              <a:rPr lang="en-US" altLang="en-US" sz="2200" dirty="0" smtClean="0"/>
              <a:t>”</a:t>
            </a:r>
            <a:r>
              <a:rPr lang="en-US" sz="2200" dirty="0" smtClean="0"/>
              <a:t>?</a:t>
            </a:r>
          </a:p>
          <a:p>
            <a:pPr lvl="1"/>
            <a:r>
              <a:rPr lang="en-US" sz="2200" dirty="0" smtClean="0"/>
              <a:t>How might you enhance your process through evidence collection?</a:t>
            </a:r>
          </a:p>
          <a:p>
            <a:pPr lvl="1"/>
            <a:r>
              <a:rPr lang="en-US" sz="2200" dirty="0" smtClean="0"/>
              <a:t>What barriers exist, and how might you address them?</a:t>
            </a:r>
          </a:p>
          <a:p>
            <a:pPr lvl="1"/>
            <a:r>
              <a:rPr lang="en-US" sz="2200" dirty="0" smtClean="0"/>
              <a:t>How can you be sure that your principal </a:t>
            </a:r>
            <a:r>
              <a:rPr lang="en-US" sz="2200" dirty="0" smtClean="0"/>
              <a:t>has </a:t>
            </a:r>
            <a:r>
              <a:rPr lang="en-US" sz="2200" dirty="0" smtClean="0"/>
              <a:t>met a goal?</a:t>
            </a:r>
          </a:p>
          <a:p>
            <a:pPr>
              <a:buFont typeface="Arial" pitchFamily="34" charset="0"/>
              <a:buNone/>
            </a:pPr>
            <a:endParaRPr lang="en-US" dirty="0" smtClean="0"/>
          </a:p>
        </p:txBody>
      </p:sp>
      <p:sp>
        <p:nvSpPr>
          <p:cNvPr id="6" name="Slide Number Placeholder 5"/>
          <p:cNvSpPr>
            <a:spLocks noGrp="1"/>
          </p:cNvSpPr>
          <p:nvPr>
            <p:ph type="sldNum" sz="quarter" idx="12"/>
          </p:nvPr>
        </p:nvSpPr>
        <p:spPr/>
        <p:txBody>
          <a:bodyPr/>
          <a:lstStyle/>
          <a:p>
            <a:fld id="{83E9BA39-2D3A-4EEE-AA6D-39F712240919}" type="slidenum">
              <a:rPr lang="en-US" smtClean="0"/>
              <a:pPr/>
              <a:t>41</a:t>
            </a:fld>
            <a:endParaRPr lang="en-US" dirty="0"/>
          </a:p>
        </p:txBody>
      </p:sp>
      <p:sp>
        <p:nvSpPr>
          <p:cNvPr id="7" name="10-Point Star 6"/>
          <p:cNvSpPr/>
          <p:nvPr/>
        </p:nvSpPr>
        <p:spPr>
          <a:xfrm>
            <a:off x="7086600" y="304800"/>
            <a:ext cx="1219200" cy="762000"/>
          </a:xfrm>
          <a:prstGeom prst="star10">
            <a:avLst/>
          </a:prstGeom>
          <a:solidFill>
            <a:schemeClr val="bg1">
              <a:lumMod val="75000"/>
            </a:schemeClr>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p:cNvSpPr txBox="1"/>
          <p:nvPr/>
        </p:nvSpPr>
        <p:spPr>
          <a:xfrm>
            <a:off x="7200900" y="499646"/>
            <a:ext cx="990600" cy="338554"/>
          </a:xfrm>
          <a:prstGeom prst="rect">
            <a:avLst/>
          </a:prstGeom>
          <a:noFill/>
        </p:spPr>
        <p:txBody>
          <a:bodyPr wrap="square" rtlCol="0">
            <a:spAutoFit/>
          </a:bodyPr>
          <a:lstStyle/>
          <a:p>
            <a:pPr algn="ctr"/>
            <a:r>
              <a:rPr lang="en-US" sz="1600" b="1" dirty="0" smtClean="0">
                <a:latin typeface="Calibri" pitchFamily="34" charset="0"/>
                <a:cs typeface="Calibri" pitchFamily="34" charset="0"/>
              </a:rPr>
              <a:t>TM pg. 2</a:t>
            </a:r>
            <a:endParaRPr lang="en-US" sz="1600" b="1" dirty="0">
              <a:latin typeface="Calibri" pitchFamily="34" charset="0"/>
              <a:cs typeface="Calibri" pitchFamily="34" charset="0"/>
            </a:endParaRPr>
          </a:p>
        </p:txBody>
      </p:sp>
      <p:pic>
        <p:nvPicPr>
          <p:cNvPr id="9" name="Picture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895600" y="5144865"/>
            <a:ext cx="2590800" cy="1424941"/>
          </a:xfrm>
          <a:prstGeom prst="rect">
            <a:avLst/>
          </a:prstGeom>
        </p:spPr>
      </p:pic>
      <p:sp>
        <p:nvSpPr>
          <p:cNvPr id="10" name="Footer Placeholder 4"/>
          <p:cNvSpPr>
            <a:spLocks noGrp="1"/>
          </p:cNvSpPr>
          <p:nvPr>
            <p:ph type="ftr" sz="quarter" idx="11"/>
          </p:nvPr>
        </p:nvSpPr>
        <p:spPr>
          <a:xfrm rot="16200000">
            <a:off x="7586910" y="4048760"/>
            <a:ext cx="2367281" cy="365760"/>
          </a:xfrm>
        </p:spPr>
        <p:txBody>
          <a:bodyPr/>
          <a:lstStyle/>
          <a:p>
            <a:pPr algn="r">
              <a:defRPr/>
            </a:pPr>
            <a:r>
              <a:rPr lang="en-US" sz="1800" dirty="0" smtClean="0">
                <a:solidFill>
                  <a:schemeClr val="bg1"/>
                </a:solidFill>
              </a:rPr>
              <a:t>Region </a:t>
            </a:r>
            <a:r>
              <a:rPr lang="en-US" sz="1800" dirty="0" smtClean="0">
                <a:solidFill>
                  <a:schemeClr val="bg1"/>
                </a:solidFill>
              </a:rPr>
              <a:t>9 </a:t>
            </a:r>
            <a:endParaRPr lang="en-US" sz="1800" dirty="0">
              <a:solidFill>
                <a:schemeClr val="bg1"/>
              </a:solidFill>
            </a:endParaRPr>
          </a:p>
        </p:txBody>
      </p:sp>
    </p:spTree>
    <p:extLst>
      <p:ext uri="{BB962C8B-B14F-4D97-AF65-F5344CB8AC3E}">
        <p14:creationId xmlns:p14="http://schemas.microsoft.com/office/powerpoint/2010/main" val="3363379717"/>
      </p:ext>
    </p:extLst>
  </p:cSld>
  <p:clrMapOvr>
    <a:masterClrMapping/>
  </p:clrMapOvr>
  <p:timing>
    <p:tnLst>
      <p:par>
        <p:cTn xmlns:p14="http://schemas.microsoft.com/office/powerpoint/2010/mai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Connecting the Frameworks, Domains, and Components</a:t>
            </a:r>
            <a:endParaRPr lang="en-US" dirty="0"/>
          </a:p>
        </p:txBody>
      </p:sp>
      <p:sp>
        <p:nvSpPr>
          <p:cNvPr id="4" name="Text Placeholder 3"/>
          <p:cNvSpPr>
            <a:spLocks noGrp="1"/>
          </p:cNvSpPr>
          <p:nvPr>
            <p:ph type="body" idx="1"/>
          </p:nvPr>
        </p:nvSpPr>
        <p:spPr>
          <a:xfrm>
            <a:off x="457200" y="1676400"/>
            <a:ext cx="3657600" cy="727075"/>
          </a:xfrm>
          <a:solidFill>
            <a:schemeClr val="accent1">
              <a:lumMod val="20000"/>
              <a:lumOff val="80000"/>
            </a:schemeClr>
          </a:solidFill>
          <a:ln>
            <a:solidFill>
              <a:schemeClr val="accent1"/>
            </a:solidFill>
          </a:ln>
        </p:spPr>
        <p:txBody>
          <a:bodyPr>
            <a:noAutofit/>
          </a:bodyPr>
          <a:lstStyle/>
          <a:p>
            <a:pPr algn="ctr">
              <a:spcBef>
                <a:spcPts val="0"/>
              </a:spcBef>
            </a:pPr>
            <a:r>
              <a:rPr lang="en-US" sz="2200" dirty="0" smtClean="0"/>
              <a:t>Framework for </a:t>
            </a:r>
          </a:p>
          <a:p>
            <a:pPr algn="ctr">
              <a:spcBef>
                <a:spcPts val="0"/>
              </a:spcBef>
            </a:pPr>
            <a:r>
              <a:rPr lang="en-US" sz="2200" dirty="0" smtClean="0"/>
              <a:t>Teaching</a:t>
            </a:r>
            <a:endParaRPr lang="en-US" sz="2200" dirty="0"/>
          </a:p>
        </p:txBody>
      </p:sp>
      <p:sp>
        <p:nvSpPr>
          <p:cNvPr id="5" name="Content Placeholder 4"/>
          <p:cNvSpPr>
            <a:spLocks noGrp="1"/>
          </p:cNvSpPr>
          <p:nvPr>
            <p:ph sz="half" idx="2"/>
          </p:nvPr>
        </p:nvSpPr>
        <p:spPr>
          <a:xfrm>
            <a:off x="457200" y="2438400"/>
            <a:ext cx="3657600" cy="3951288"/>
          </a:xfrm>
          <a:ln>
            <a:solidFill>
              <a:schemeClr val="accent1"/>
            </a:solidFill>
          </a:ln>
        </p:spPr>
        <p:txBody>
          <a:bodyPr>
            <a:normAutofit fontScale="92500"/>
          </a:bodyPr>
          <a:lstStyle/>
          <a:p>
            <a:r>
              <a:rPr lang="en-US" dirty="0" smtClean="0"/>
              <a:t>4 Domains</a:t>
            </a:r>
          </a:p>
          <a:p>
            <a:r>
              <a:rPr lang="en-US" dirty="0" smtClean="0"/>
              <a:t>22 Components</a:t>
            </a:r>
          </a:p>
          <a:p>
            <a:r>
              <a:rPr lang="en-US" dirty="0" smtClean="0"/>
              <a:t>Levels of Performance</a:t>
            </a:r>
          </a:p>
          <a:p>
            <a:r>
              <a:rPr lang="en-US" dirty="0" smtClean="0"/>
              <a:t>Research-based</a:t>
            </a:r>
          </a:p>
          <a:p>
            <a:r>
              <a:rPr lang="en-US" dirty="0" smtClean="0"/>
              <a:t>Focused on professional growth</a:t>
            </a:r>
          </a:p>
          <a:p>
            <a:r>
              <a:rPr lang="en-US" dirty="0" smtClean="0"/>
              <a:t>Promotes positive impact on student learning</a:t>
            </a:r>
          </a:p>
          <a:p>
            <a:r>
              <a:rPr lang="en-US" dirty="0" smtClean="0"/>
              <a:t>Distinguished extends beyond “self”</a:t>
            </a:r>
          </a:p>
          <a:p>
            <a:pPr marL="0" indent="0">
              <a:buNone/>
            </a:pPr>
            <a:endParaRPr lang="en-US" dirty="0" smtClean="0"/>
          </a:p>
          <a:p>
            <a:pPr marL="0" indent="0">
              <a:buNone/>
            </a:pPr>
            <a:endParaRPr lang="en-US" dirty="0"/>
          </a:p>
        </p:txBody>
      </p:sp>
      <p:sp>
        <p:nvSpPr>
          <p:cNvPr id="6" name="Text Placeholder 5"/>
          <p:cNvSpPr>
            <a:spLocks noGrp="1"/>
          </p:cNvSpPr>
          <p:nvPr>
            <p:ph type="body" sz="quarter" idx="3"/>
          </p:nvPr>
        </p:nvSpPr>
        <p:spPr>
          <a:xfrm>
            <a:off x="4419600" y="1676400"/>
            <a:ext cx="3657600" cy="727075"/>
          </a:xfrm>
          <a:solidFill>
            <a:schemeClr val="accent1">
              <a:lumMod val="20000"/>
              <a:lumOff val="80000"/>
            </a:schemeClr>
          </a:solidFill>
          <a:ln>
            <a:solidFill>
              <a:schemeClr val="accent1"/>
            </a:solidFill>
          </a:ln>
        </p:spPr>
        <p:txBody>
          <a:bodyPr>
            <a:normAutofit/>
          </a:bodyPr>
          <a:lstStyle/>
          <a:p>
            <a:pPr algn="ctr"/>
            <a:r>
              <a:rPr lang="en-US" dirty="0" smtClean="0"/>
              <a:t>PA Principal Effectiveness Framework</a:t>
            </a:r>
            <a:endParaRPr lang="en-US" dirty="0"/>
          </a:p>
        </p:txBody>
      </p:sp>
      <p:sp>
        <p:nvSpPr>
          <p:cNvPr id="7" name="Content Placeholder 6"/>
          <p:cNvSpPr>
            <a:spLocks noGrp="1"/>
          </p:cNvSpPr>
          <p:nvPr>
            <p:ph sz="quarter" idx="4"/>
          </p:nvPr>
        </p:nvSpPr>
        <p:spPr>
          <a:xfrm>
            <a:off x="4419600" y="2438400"/>
            <a:ext cx="3657600" cy="3951288"/>
          </a:xfrm>
          <a:ln>
            <a:solidFill>
              <a:schemeClr val="accent1"/>
            </a:solidFill>
          </a:ln>
        </p:spPr>
        <p:txBody>
          <a:bodyPr>
            <a:normAutofit fontScale="92500" lnSpcReduction="10000"/>
          </a:bodyPr>
          <a:lstStyle/>
          <a:p>
            <a:r>
              <a:rPr lang="en-US" dirty="0" smtClean="0"/>
              <a:t>4 Domains</a:t>
            </a:r>
          </a:p>
          <a:p>
            <a:r>
              <a:rPr lang="en-US" dirty="0" smtClean="0"/>
              <a:t>19 Components</a:t>
            </a:r>
          </a:p>
          <a:p>
            <a:r>
              <a:rPr lang="en-US" dirty="0" smtClean="0"/>
              <a:t>Levels of Performance</a:t>
            </a:r>
          </a:p>
          <a:p>
            <a:r>
              <a:rPr lang="en-US" dirty="0" smtClean="0"/>
              <a:t>Design incorporates current research</a:t>
            </a:r>
          </a:p>
          <a:p>
            <a:r>
              <a:rPr lang="en-US" dirty="0" smtClean="0"/>
              <a:t>Focused on professional growth</a:t>
            </a:r>
          </a:p>
          <a:p>
            <a:r>
              <a:rPr lang="en-US" dirty="0" smtClean="0"/>
              <a:t>Promotes positive impact on student learning</a:t>
            </a:r>
          </a:p>
          <a:p>
            <a:r>
              <a:rPr lang="en-US" dirty="0" smtClean="0"/>
              <a:t>Distinguished extends beyond “self”</a:t>
            </a:r>
          </a:p>
          <a:p>
            <a:pPr marL="0" indent="0">
              <a:buNone/>
            </a:pPr>
            <a:endParaRPr lang="en-US" dirty="0" smtClean="0"/>
          </a:p>
          <a:p>
            <a:endParaRPr lang="en-US" dirty="0" smtClean="0"/>
          </a:p>
          <a:p>
            <a:endParaRPr lang="en-US" dirty="0"/>
          </a:p>
        </p:txBody>
      </p:sp>
      <p:sp>
        <p:nvSpPr>
          <p:cNvPr id="8" name="Slide Number Placeholder 7"/>
          <p:cNvSpPr>
            <a:spLocks noGrp="1"/>
          </p:cNvSpPr>
          <p:nvPr>
            <p:ph type="sldNum" sz="quarter" idx="12"/>
          </p:nvPr>
        </p:nvSpPr>
        <p:spPr/>
        <p:txBody>
          <a:bodyPr/>
          <a:lstStyle/>
          <a:p>
            <a:fld id="{83E9BA39-2D3A-4EEE-AA6D-39F712240919}" type="slidenum">
              <a:rPr lang="en-US" smtClean="0"/>
              <a:pPr/>
              <a:t>42</a:t>
            </a:fld>
            <a:endParaRPr lang="en-US" dirty="0"/>
          </a:p>
        </p:txBody>
      </p:sp>
      <p:sp>
        <p:nvSpPr>
          <p:cNvPr id="11" name="Footer Placeholder 4"/>
          <p:cNvSpPr>
            <a:spLocks noGrp="1"/>
          </p:cNvSpPr>
          <p:nvPr>
            <p:ph type="ftr" sz="quarter" idx="11"/>
          </p:nvPr>
        </p:nvSpPr>
        <p:spPr>
          <a:xfrm rot="16200000">
            <a:off x="7586910" y="4048760"/>
            <a:ext cx="2367281" cy="365760"/>
          </a:xfrm>
        </p:spPr>
        <p:txBody>
          <a:bodyPr/>
          <a:lstStyle/>
          <a:p>
            <a:pPr algn="r">
              <a:defRPr/>
            </a:pPr>
            <a:r>
              <a:rPr lang="en-US" sz="1800" dirty="0" smtClean="0">
                <a:solidFill>
                  <a:schemeClr val="bg1"/>
                </a:solidFill>
              </a:rPr>
              <a:t>Region </a:t>
            </a:r>
            <a:r>
              <a:rPr lang="en-US" sz="1800" dirty="0" smtClean="0">
                <a:solidFill>
                  <a:schemeClr val="bg1"/>
                </a:solidFill>
              </a:rPr>
              <a:t>9 </a:t>
            </a:r>
            <a:endParaRPr lang="en-US" sz="1800" dirty="0">
              <a:solidFill>
                <a:schemeClr val="bg1"/>
              </a:solidFill>
            </a:endParaRPr>
          </a:p>
        </p:txBody>
      </p:sp>
    </p:spTree>
    <p:extLst>
      <p:ext uri="{BB962C8B-B14F-4D97-AF65-F5344CB8AC3E}">
        <p14:creationId xmlns:p14="http://schemas.microsoft.com/office/powerpoint/2010/main" val="1180262799"/>
      </p:ext>
    </p:extLst>
  </p:cSld>
  <p:clrMapOvr>
    <a:masterClrMapping/>
  </p:clrMapOvr>
  <p:timing>
    <p:tnLst>
      <p:par>
        <p:cTn xmlns:p14="http://schemas.microsoft.com/office/powerpoint/2010/mai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600200"/>
          </a:xfrm>
        </p:spPr>
        <p:txBody>
          <a:bodyPr/>
          <a:lstStyle/>
          <a:p>
            <a:r>
              <a:rPr lang="en-US" dirty="0" smtClean="0"/>
              <a:t>5 “Best Practices” for</a:t>
            </a:r>
            <a:br>
              <a:rPr lang="en-US" dirty="0" smtClean="0"/>
            </a:br>
            <a:r>
              <a:rPr lang="en-US" dirty="0" smtClean="0"/>
              <a:t>Principal Evaluation</a:t>
            </a:r>
            <a:endParaRPr lang="en-US" dirty="0"/>
          </a:p>
        </p:txBody>
      </p:sp>
      <p:sp>
        <p:nvSpPr>
          <p:cNvPr id="3" name="Content Placeholder 2"/>
          <p:cNvSpPr>
            <a:spLocks noGrp="1"/>
          </p:cNvSpPr>
          <p:nvPr>
            <p:ph idx="1"/>
          </p:nvPr>
        </p:nvSpPr>
        <p:spPr>
          <a:xfrm>
            <a:off x="457200" y="1951037"/>
            <a:ext cx="8229600" cy="4525963"/>
          </a:xfrm>
        </p:spPr>
        <p:txBody>
          <a:bodyPr>
            <a:normAutofit/>
          </a:bodyPr>
          <a:lstStyle/>
          <a:p>
            <a:pPr marL="514350" indent="-514350">
              <a:buFont typeface="+mj-lt"/>
              <a:buAutoNum type="arabicParenR"/>
            </a:pPr>
            <a:r>
              <a:rPr lang="en-US" sz="2800" dirty="0" smtClean="0"/>
              <a:t>Common definition</a:t>
            </a:r>
          </a:p>
          <a:p>
            <a:pPr marL="514350" indent="-514350">
              <a:buFont typeface="+mj-lt"/>
              <a:buAutoNum type="arabicParenR"/>
            </a:pPr>
            <a:r>
              <a:rPr lang="en-US" sz="2800" dirty="0" smtClean="0"/>
              <a:t>Focus on evidence</a:t>
            </a:r>
          </a:p>
          <a:p>
            <a:pPr marL="514350" indent="-514350">
              <a:buFont typeface="+mj-lt"/>
              <a:buAutoNum type="arabicParenR"/>
            </a:pPr>
            <a:r>
              <a:rPr lang="en-US" sz="2800" b="1" dirty="0" smtClean="0">
                <a:solidFill>
                  <a:schemeClr val="tx2"/>
                </a:solidFill>
              </a:rPr>
              <a:t>Differentiation of evaluative processes</a:t>
            </a:r>
          </a:p>
          <a:p>
            <a:pPr marL="514350" indent="-514350">
              <a:buFont typeface="+mj-lt"/>
              <a:buAutoNum type="arabicParenR"/>
            </a:pPr>
            <a:r>
              <a:rPr lang="en-US" sz="2800" dirty="0" smtClean="0"/>
              <a:t>Role of principal growth</a:t>
            </a:r>
          </a:p>
          <a:p>
            <a:pPr marL="514350" indent="-514350">
              <a:buFont typeface="+mj-lt"/>
              <a:buAutoNum type="arabicParenR"/>
            </a:pPr>
            <a:r>
              <a:rPr lang="en-US" sz="2800" dirty="0" smtClean="0"/>
              <a:t>Transparency</a:t>
            </a:r>
          </a:p>
        </p:txBody>
      </p:sp>
      <p:sp>
        <p:nvSpPr>
          <p:cNvPr id="4" name="Slide Number Placeholder 3"/>
          <p:cNvSpPr>
            <a:spLocks noGrp="1"/>
          </p:cNvSpPr>
          <p:nvPr>
            <p:ph type="sldNum" sz="quarter" idx="12"/>
          </p:nvPr>
        </p:nvSpPr>
        <p:spPr/>
        <p:txBody>
          <a:bodyPr/>
          <a:lstStyle/>
          <a:p>
            <a:fld id="{BA9B540C-44DA-4F69-89C9-7C84606640D3}" type="slidenum">
              <a:rPr lang="en-US" smtClean="0"/>
              <a:pPr/>
              <a:t>43</a:t>
            </a:fld>
            <a:endParaRPr lang="en-US"/>
          </a:p>
        </p:txBody>
      </p:sp>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307305" y="4403556"/>
            <a:ext cx="2857500" cy="1933575"/>
          </a:xfrm>
          <a:prstGeom prst="rect">
            <a:avLst/>
          </a:prstGeom>
        </p:spPr>
      </p:pic>
      <p:sp>
        <p:nvSpPr>
          <p:cNvPr id="7" name="Footer Placeholder 4"/>
          <p:cNvSpPr>
            <a:spLocks noGrp="1"/>
          </p:cNvSpPr>
          <p:nvPr>
            <p:ph type="ftr" sz="quarter" idx="11"/>
          </p:nvPr>
        </p:nvSpPr>
        <p:spPr>
          <a:xfrm rot="16200000">
            <a:off x="7586910" y="4048760"/>
            <a:ext cx="2367281" cy="365760"/>
          </a:xfrm>
        </p:spPr>
        <p:txBody>
          <a:bodyPr/>
          <a:lstStyle/>
          <a:p>
            <a:pPr algn="r">
              <a:defRPr/>
            </a:pPr>
            <a:r>
              <a:rPr lang="en-US" sz="1800" dirty="0" smtClean="0">
                <a:solidFill>
                  <a:schemeClr val="bg1"/>
                </a:solidFill>
              </a:rPr>
              <a:t>Region </a:t>
            </a:r>
            <a:r>
              <a:rPr lang="en-US" sz="1800" dirty="0" smtClean="0">
                <a:solidFill>
                  <a:schemeClr val="bg1"/>
                </a:solidFill>
              </a:rPr>
              <a:t>9 </a:t>
            </a:r>
            <a:endParaRPr lang="en-US" sz="1800" dirty="0">
              <a:solidFill>
                <a:schemeClr val="bg1"/>
              </a:solidFill>
            </a:endParaRPr>
          </a:p>
        </p:txBody>
      </p:sp>
    </p:spTree>
    <p:extLst>
      <p:ext uri="{BB962C8B-B14F-4D97-AF65-F5344CB8AC3E}">
        <p14:creationId xmlns:p14="http://schemas.microsoft.com/office/powerpoint/2010/main" val="791371232"/>
      </p:ext>
    </p:extLst>
  </p:cSld>
  <p:clrMapOvr>
    <a:masterClrMapping/>
  </p:clrMapOvr>
  <p:timing>
    <p:tnLst>
      <p:par>
        <p:cTn xmlns:p14="http://schemas.microsoft.com/office/powerpoint/2010/mai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Best Practice </a:t>
            </a:r>
            <a:r>
              <a:rPr lang="en-US" dirty="0" smtClean="0"/>
              <a:t>#3: Differentiation of process</a:t>
            </a:r>
            <a:endParaRPr lang="en-US" dirty="0"/>
          </a:p>
        </p:txBody>
      </p:sp>
      <p:sp>
        <p:nvSpPr>
          <p:cNvPr id="3" name="Content Placeholder 2"/>
          <p:cNvSpPr>
            <a:spLocks noGrp="1"/>
          </p:cNvSpPr>
          <p:nvPr>
            <p:ph idx="1"/>
          </p:nvPr>
        </p:nvSpPr>
        <p:spPr>
          <a:xfrm>
            <a:off x="457200" y="1600200"/>
            <a:ext cx="7543800" cy="2590800"/>
          </a:xfrm>
        </p:spPr>
        <p:txBody>
          <a:bodyPr/>
          <a:lstStyle/>
          <a:p>
            <a:r>
              <a:rPr lang="en-US" dirty="0" smtClean="0"/>
              <a:t>How do you differentiate the principal evaluation process?</a:t>
            </a:r>
          </a:p>
          <a:p>
            <a:pPr marL="114300" indent="0">
              <a:buNone/>
            </a:pPr>
            <a:endParaRPr lang="en-US" sz="800" dirty="0" smtClean="0"/>
          </a:p>
          <a:p>
            <a:pPr lvl="1"/>
            <a:r>
              <a:rPr lang="en-US" dirty="0"/>
              <a:t>b</a:t>
            </a:r>
            <a:r>
              <a:rPr lang="en-US" dirty="0" smtClean="0"/>
              <a:t>y building goals?</a:t>
            </a:r>
          </a:p>
          <a:p>
            <a:pPr marL="411480" lvl="1" indent="0">
              <a:buNone/>
            </a:pPr>
            <a:endParaRPr lang="en-US" sz="800" dirty="0" smtClean="0"/>
          </a:p>
          <a:p>
            <a:pPr lvl="1"/>
            <a:r>
              <a:rPr lang="en-US" dirty="0"/>
              <a:t>b</a:t>
            </a:r>
            <a:r>
              <a:rPr lang="en-US" dirty="0" smtClean="0"/>
              <a:t>ased on principal’s level of experience?</a:t>
            </a:r>
            <a:endParaRPr lang="en-US" dirty="0"/>
          </a:p>
          <a:p>
            <a:pPr marL="411480" lvl="1" indent="0">
              <a:buNone/>
            </a:pPr>
            <a:endParaRPr lang="en-US" dirty="0"/>
          </a:p>
          <a:p>
            <a:pPr marL="411480" lvl="1" indent="0">
              <a:buNone/>
            </a:pPr>
            <a:endParaRPr lang="en-US" dirty="0"/>
          </a:p>
          <a:p>
            <a:pPr marL="411480" lvl="1" indent="0">
              <a:buNone/>
            </a:pPr>
            <a:endParaRPr lang="en-US" dirty="0" smtClean="0"/>
          </a:p>
        </p:txBody>
      </p:sp>
      <p:sp>
        <p:nvSpPr>
          <p:cNvPr id="5" name="Slide Number Placeholder 4"/>
          <p:cNvSpPr>
            <a:spLocks noGrp="1"/>
          </p:cNvSpPr>
          <p:nvPr>
            <p:ph type="sldNum" sz="quarter" idx="12"/>
          </p:nvPr>
        </p:nvSpPr>
        <p:spPr/>
        <p:txBody>
          <a:bodyPr/>
          <a:lstStyle/>
          <a:p>
            <a:fld id="{83E9BA39-2D3A-4EEE-AA6D-39F712240919}" type="slidenum">
              <a:rPr lang="en-US" smtClean="0"/>
              <a:pPr/>
              <a:t>44</a:t>
            </a:fld>
            <a:endParaRPr lang="en-US" dirty="0"/>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029200" y="3581400"/>
            <a:ext cx="3289759" cy="3276600"/>
          </a:xfrm>
          <a:prstGeom prst="rect">
            <a:avLst/>
          </a:prstGeom>
        </p:spPr>
      </p:pic>
      <p:sp>
        <p:nvSpPr>
          <p:cNvPr id="7" name="Footer Placeholder 4"/>
          <p:cNvSpPr>
            <a:spLocks noGrp="1"/>
          </p:cNvSpPr>
          <p:nvPr>
            <p:ph type="ftr" sz="quarter" idx="11"/>
          </p:nvPr>
        </p:nvSpPr>
        <p:spPr>
          <a:xfrm rot="16200000">
            <a:off x="7586910" y="4048760"/>
            <a:ext cx="2367281" cy="365760"/>
          </a:xfrm>
        </p:spPr>
        <p:txBody>
          <a:bodyPr/>
          <a:lstStyle/>
          <a:p>
            <a:pPr algn="r">
              <a:defRPr/>
            </a:pPr>
            <a:r>
              <a:rPr lang="en-US" sz="1800" dirty="0" smtClean="0">
                <a:solidFill>
                  <a:schemeClr val="bg1"/>
                </a:solidFill>
              </a:rPr>
              <a:t>Region </a:t>
            </a:r>
            <a:r>
              <a:rPr lang="en-US" sz="1800" dirty="0" smtClean="0">
                <a:solidFill>
                  <a:schemeClr val="bg1"/>
                </a:solidFill>
              </a:rPr>
              <a:t>9 </a:t>
            </a:r>
            <a:endParaRPr lang="en-US" sz="1800" dirty="0">
              <a:solidFill>
                <a:schemeClr val="bg1"/>
              </a:solidFill>
            </a:endParaRPr>
          </a:p>
        </p:txBody>
      </p:sp>
    </p:spTree>
    <p:extLst>
      <p:ext uri="{BB962C8B-B14F-4D97-AF65-F5344CB8AC3E}">
        <p14:creationId xmlns:p14="http://schemas.microsoft.com/office/powerpoint/2010/main" val="1763726030"/>
      </p:ext>
    </p:extLst>
  </p:cSld>
  <p:clrMapOvr>
    <a:masterClrMapping/>
  </p:clrMapOvr>
  <p:timing>
    <p:tnLst>
      <p:par>
        <p:cTn xmlns:p14="http://schemas.microsoft.com/office/powerpoint/2010/mai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600200"/>
          </a:xfrm>
        </p:spPr>
        <p:txBody>
          <a:bodyPr/>
          <a:lstStyle/>
          <a:p>
            <a:r>
              <a:rPr lang="en-US" dirty="0" smtClean="0"/>
              <a:t>5 “Best Practices” for</a:t>
            </a:r>
            <a:br>
              <a:rPr lang="en-US" dirty="0" smtClean="0"/>
            </a:br>
            <a:r>
              <a:rPr lang="en-US" dirty="0" smtClean="0"/>
              <a:t>Principal Evaluation</a:t>
            </a:r>
            <a:endParaRPr lang="en-US" dirty="0"/>
          </a:p>
        </p:txBody>
      </p:sp>
      <p:sp>
        <p:nvSpPr>
          <p:cNvPr id="3" name="Content Placeholder 2"/>
          <p:cNvSpPr>
            <a:spLocks noGrp="1"/>
          </p:cNvSpPr>
          <p:nvPr>
            <p:ph idx="1"/>
          </p:nvPr>
        </p:nvSpPr>
        <p:spPr>
          <a:xfrm>
            <a:off x="457200" y="1951037"/>
            <a:ext cx="8229600" cy="4525963"/>
          </a:xfrm>
        </p:spPr>
        <p:txBody>
          <a:bodyPr>
            <a:normAutofit/>
          </a:bodyPr>
          <a:lstStyle/>
          <a:p>
            <a:pPr marL="514350" indent="-514350">
              <a:buFont typeface="+mj-lt"/>
              <a:buAutoNum type="arabicParenR"/>
            </a:pPr>
            <a:r>
              <a:rPr lang="en-US" sz="2800" dirty="0" smtClean="0"/>
              <a:t>Common definition</a:t>
            </a:r>
          </a:p>
          <a:p>
            <a:pPr marL="514350" indent="-514350">
              <a:buFont typeface="+mj-lt"/>
              <a:buAutoNum type="arabicParenR"/>
            </a:pPr>
            <a:r>
              <a:rPr lang="en-US" sz="2800" dirty="0" smtClean="0"/>
              <a:t>Focus on evidence</a:t>
            </a:r>
          </a:p>
          <a:p>
            <a:pPr marL="514350" indent="-514350">
              <a:buFont typeface="+mj-lt"/>
              <a:buAutoNum type="arabicParenR"/>
            </a:pPr>
            <a:r>
              <a:rPr lang="en-US" sz="2800" dirty="0" smtClean="0"/>
              <a:t>Differentiation of evaluative processes</a:t>
            </a:r>
          </a:p>
          <a:p>
            <a:pPr marL="514350" indent="-514350">
              <a:buFont typeface="+mj-lt"/>
              <a:buAutoNum type="arabicParenR"/>
            </a:pPr>
            <a:r>
              <a:rPr lang="en-US" sz="2800" b="1" dirty="0" smtClean="0">
                <a:solidFill>
                  <a:schemeClr val="tx2"/>
                </a:solidFill>
              </a:rPr>
              <a:t>Role of principal in their own growth</a:t>
            </a:r>
            <a:endParaRPr lang="en-US" sz="2600" b="1" dirty="0" smtClean="0">
              <a:solidFill>
                <a:schemeClr val="tx2"/>
              </a:solidFill>
            </a:endParaRPr>
          </a:p>
          <a:p>
            <a:pPr marL="514350" indent="-514350">
              <a:buFont typeface="+mj-lt"/>
              <a:buAutoNum type="arabicParenR"/>
            </a:pPr>
            <a:r>
              <a:rPr lang="en-US" sz="2800" dirty="0" smtClean="0"/>
              <a:t>Transparency</a:t>
            </a:r>
          </a:p>
        </p:txBody>
      </p:sp>
      <p:sp>
        <p:nvSpPr>
          <p:cNvPr id="4" name="Slide Number Placeholder 3"/>
          <p:cNvSpPr>
            <a:spLocks noGrp="1"/>
          </p:cNvSpPr>
          <p:nvPr>
            <p:ph type="sldNum" sz="quarter" idx="12"/>
          </p:nvPr>
        </p:nvSpPr>
        <p:spPr/>
        <p:txBody>
          <a:bodyPr/>
          <a:lstStyle/>
          <a:p>
            <a:fld id="{BA9B540C-44DA-4F69-89C9-7C84606640D3}" type="slidenum">
              <a:rPr lang="en-US" smtClean="0"/>
              <a:pPr/>
              <a:t>45</a:t>
            </a:fld>
            <a:endParaRPr lang="en-US"/>
          </a:p>
        </p:txBody>
      </p:sp>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307305" y="4403556"/>
            <a:ext cx="2857500" cy="1933575"/>
          </a:xfrm>
          <a:prstGeom prst="rect">
            <a:avLst/>
          </a:prstGeom>
        </p:spPr>
      </p:pic>
      <p:sp>
        <p:nvSpPr>
          <p:cNvPr id="7" name="Footer Placeholder 4"/>
          <p:cNvSpPr>
            <a:spLocks noGrp="1"/>
          </p:cNvSpPr>
          <p:nvPr>
            <p:ph type="ftr" sz="quarter" idx="11"/>
          </p:nvPr>
        </p:nvSpPr>
        <p:spPr>
          <a:xfrm rot="16200000">
            <a:off x="7586910" y="4048760"/>
            <a:ext cx="2367281" cy="365760"/>
          </a:xfrm>
        </p:spPr>
        <p:txBody>
          <a:bodyPr/>
          <a:lstStyle/>
          <a:p>
            <a:pPr algn="r">
              <a:defRPr/>
            </a:pPr>
            <a:r>
              <a:rPr lang="en-US" sz="1800" dirty="0" smtClean="0">
                <a:solidFill>
                  <a:schemeClr val="bg1"/>
                </a:solidFill>
              </a:rPr>
              <a:t>Region </a:t>
            </a:r>
            <a:r>
              <a:rPr lang="en-US" sz="1800" dirty="0" smtClean="0">
                <a:solidFill>
                  <a:schemeClr val="bg1"/>
                </a:solidFill>
              </a:rPr>
              <a:t>9 </a:t>
            </a:r>
            <a:endParaRPr lang="en-US" sz="1800" dirty="0">
              <a:solidFill>
                <a:schemeClr val="bg1"/>
              </a:solidFill>
            </a:endParaRPr>
          </a:p>
        </p:txBody>
      </p:sp>
    </p:spTree>
    <p:extLst>
      <p:ext uri="{BB962C8B-B14F-4D97-AF65-F5344CB8AC3E}">
        <p14:creationId xmlns:p14="http://schemas.microsoft.com/office/powerpoint/2010/main" val="577963559"/>
      </p:ext>
    </p:extLst>
  </p:cSld>
  <p:clrMapOvr>
    <a:masterClrMapping/>
  </p:clrMapOvr>
  <p:timing>
    <p:tnLst>
      <p:par>
        <p:cTn xmlns:p14="http://schemas.microsoft.com/office/powerpoint/2010/mai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620000" cy="1401762"/>
          </a:xfrm>
        </p:spPr>
        <p:txBody>
          <a:bodyPr/>
          <a:lstStyle/>
          <a:p>
            <a:r>
              <a:rPr lang="en-US" dirty="0"/>
              <a:t>Best Practice </a:t>
            </a:r>
            <a:r>
              <a:rPr lang="en-US" dirty="0" smtClean="0"/>
              <a:t>#4: Role </a:t>
            </a:r>
            <a:r>
              <a:rPr lang="en-US" dirty="0" smtClean="0"/>
              <a:t>of the Principal in Their Own Growth</a:t>
            </a:r>
            <a:endParaRPr lang="en-US" dirty="0"/>
          </a:p>
        </p:txBody>
      </p:sp>
      <p:sp>
        <p:nvSpPr>
          <p:cNvPr id="3" name="Content Placeholder 2"/>
          <p:cNvSpPr>
            <a:spLocks noGrp="1"/>
          </p:cNvSpPr>
          <p:nvPr>
            <p:ph idx="1"/>
          </p:nvPr>
        </p:nvSpPr>
        <p:spPr>
          <a:xfrm>
            <a:off x="457200" y="2057400"/>
            <a:ext cx="7620000" cy="4800600"/>
          </a:xfrm>
        </p:spPr>
        <p:txBody>
          <a:bodyPr>
            <a:normAutofit/>
          </a:bodyPr>
          <a:lstStyle/>
          <a:p>
            <a:r>
              <a:rPr lang="en-US" sz="3600" b="1" dirty="0" smtClean="0"/>
              <a:t>Who does the thinking?</a:t>
            </a:r>
          </a:p>
          <a:p>
            <a:r>
              <a:rPr lang="en-US" sz="3600" b="1" dirty="0" smtClean="0"/>
              <a:t>Who does the learning?</a:t>
            </a:r>
            <a:endParaRPr lang="en-US" sz="3600" b="1" dirty="0"/>
          </a:p>
        </p:txBody>
      </p:sp>
      <p:sp>
        <p:nvSpPr>
          <p:cNvPr id="5" name="Slide Number Placeholder 4"/>
          <p:cNvSpPr>
            <a:spLocks noGrp="1"/>
          </p:cNvSpPr>
          <p:nvPr>
            <p:ph type="sldNum" sz="quarter" idx="12"/>
          </p:nvPr>
        </p:nvSpPr>
        <p:spPr/>
        <p:txBody>
          <a:bodyPr/>
          <a:lstStyle/>
          <a:p>
            <a:fld id="{83E9BA39-2D3A-4EEE-AA6D-39F712240919}" type="slidenum">
              <a:rPr lang="en-US" smtClean="0"/>
              <a:pPr/>
              <a:t>46</a:t>
            </a:fld>
            <a:endParaRPr lang="en-US" dirty="0"/>
          </a:p>
        </p:txBody>
      </p:sp>
      <p:sp>
        <p:nvSpPr>
          <p:cNvPr id="6" name="Footer Placeholder 4"/>
          <p:cNvSpPr>
            <a:spLocks noGrp="1"/>
          </p:cNvSpPr>
          <p:nvPr>
            <p:ph type="ftr" sz="quarter" idx="11"/>
          </p:nvPr>
        </p:nvSpPr>
        <p:spPr>
          <a:xfrm rot="16200000">
            <a:off x="7586910" y="4048760"/>
            <a:ext cx="2367281" cy="365760"/>
          </a:xfrm>
        </p:spPr>
        <p:txBody>
          <a:bodyPr/>
          <a:lstStyle/>
          <a:p>
            <a:pPr algn="r">
              <a:defRPr/>
            </a:pPr>
            <a:r>
              <a:rPr lang="en-US" sz="1800" dirty="0" smtClean="0">
                <a:solidFill>
                  <a:schemeClr val="bg1"/>
                </a:solidFill>
              </a:rPr>
              <a:t>Region </a:t>
            </a:r>
            <a:r>
              <a:rPr lang="en-US" sz="1800" dirty="0" smtClean="0">
                <a:solidFill>
                  <a:schemeClr val="bg1"/>
                </a:solidFill>
              </a:rPr>
              <a:t>9 </a:t>
            </a:r>
            <a:endParaRPr lang="en-US" sz="1800" dirty="0">
              <a:solidFill>
                <a:schemeClr val="bg1"/>
              </a:solidFill>
            </a:endParaRPr>
          </a:p>
        </p:txBody>
      </p:sp>
    </p:spTree>
    <p:extLst>
      <p:ext uri="{BB962C8B-B14F-4D97-AF65-F5344CB8AC3E}">
        <p14:creationId xmlns:p14="http://schemas.microsoft.com/office/powerpoint/2010/main" val="1464365943"/>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304800"/>
            <a:ext cx="8077200" cy="1143000"/>
          </a:xfrm>
        </p:spPr>
        <p:txBody>
          <a:bodyPr/>
          <a:lstStyle/>
          <a:p>
            <a:pPr eaLnBrk="1" hangingPunct="1">
              <a:defRPr/>
            </a:pPr>
            <a:r>
              <a:rPr lang="en-US" sz="4000" dirty="0" smtClean="0"/>
              <a:t>Remember the </a:t>
            </a:r>
            <a:r>
              <a:rPr lang="en-US" sz="4000" dirty="0">
                <a:solidFill>
                  <a:schemeClr val="accent5"/>
                </a:solidFill>
              </a:rPr>
              <a:t>t</a:t>
            </a:r>
            <a:r>
              <a:rPr lang="en-US" sz="4000" dirty="0" smtClean="0">
                <a:solidFill>
                  <a:schemeClr val="accent5"/>
                </a:solidFill>
              </a:rPr>
              <a:t>eacher</a:t>
            </a:r>
            <a:r>
              <a:rPr lang="en-US" sz="4000" dirty="0" smtClean="0"/>
              <a:t> </a:t>
            </a:r>
            <a:br>
              <a:rPr lang="en-US" sz="4000" dirty="0" smtClean="0"/>
            </a:br>
            <a:r>
              <a:rPr lang="en-US" sz="4000" dirty="0" smtClean="0"/>
              <a:t>effectiveness </a:t>
            </a:r>
            <a:r>
              <a:rPr lang="en-US" sz="4000" dirty="0"/>
              <a:t>p</a:t>
            </a:r>
            <a:r>
              <a:rPr lang="en-US" sz="4000" dirty="0" smtClean="0"/>
              <a:t>rocess…</a:t>
            </a:r>
            <a:endParaRPr lang="en-US" sz="4000" b="1" dirty="0"/>
          </a:p>
        </p:txBody>
      </p:sp>
      <p:sp>
        <p:nvSpPr>
          <p:cNvPr id="5" name="Title 1"/>
          <p:cNvSpPr txBox="1">
            <a:spLocks/>
          </p:cNvSpPr>
          <p:nvPr/>
        </p:nvSpPr>
        <p:spPr>
          <a:xfrm>
            <a:off x="5582653" y="1600200"/>
            <a:ext cx="2743200" cy="2895600"/>
          </a:xfrm>
          <a:prstGeom prst="wedgeRectCallout">
            <a:avLst>
              <a:gd name="adj1" fmla="val -2705"/>
              <a:gd name="adj2" fmla="val 70313"/>
            </a:avLst>
          </a:prstGeom>
          <a:solidFill>
            <a:schemeClr val="accent1">
              <a:lumMod val="20000"/>
              <a:lumOff val="80000"/>
            </a:schemeClr>
          </a:solidFill>
          <a:ln>
            <a:solidFill>
              <a:schemeClr val="tx2"/>
            </a:solidFill>
          </a:ln>
        </p:spPr>
        <p:txBody>
          <a:bodyPr vert="horz" lIns="91440" tIns="45720" rIns="91440" bIns="45720" rtlCol="0" anchor="ctr">
            <a:noAutofit/>
          </a:bodyPr>
          <a:lstStyle>
            <a:lvl1pPr algn="l" defTabSz="914400" rtl="0" eaLnBrk="1" latinLnBrk="0" hangingPunct="1">
              <a:spcBef>
                <a:spcPct val="0"/>
              </a:spcBef>
              <a:buNone/>
              <a:defRPr sz="4600" kern="1200" cap="none" spc="-100" baseline="0">
                <a:ln>
                  <a:noFill/>
                </a:ln>
                <a:solidFill>
                  <a:schemeClr val="tx2"/>
                </a:solidFill>
                <a:effectLst/>
                <a:latin typeface="+mj-lt"/>
                <a:ea typeface="+mj-ea"/>
                <a:cs typeface="+mj-cs"/>
              </a:defRPr>
            </a:lvl1pPr>
          </a:lstStyle>
          <a:p>
            <a:pPr algn="ctr">
              <a:defRPr/>
            </a:pPr>
            <a:r>
              <a:rPr lang="en-US" sz="2800" dirty="0" smtClean="0"/>
              <a:t>What would the </a:t>
            </a:r>
            <a:r>
              <a:rPr lang="en-US" sz="2800" dirty="0" smtClean="0">
                <a:solidFill>
                  <a:schemeClr val="accent2"/>
                </a:solidFill>
              </a:rPr>
              <a:t>principal</a:t>
            </a:r>
            <a:r>
              <a:rPr lang="en-US" sz="2800" dirty="0" smtClean="0"/>
              <a:t> </a:t>
            </a:r>
            <a:r>
              <a:rPr lang="en-US" sz="2800" dirty="0"/>
              <a:t>e</a:t>
            </a:r>
            <a:r>
              <a:rPr lang="en-US" sz="2800" dirty="0" smtClean="0"/>
              <a:t>ffectiveness </a:t>
            </a:r>
            <a:r>
              <a:rPr lang="en-US" sz="2800" dirty="0"/>
              <a:t>p</a:t>
            </a:r>
            <a:r>
              <a:rPr lang="en-US" sz="2800" dirty="0" smtClean="0"/>
              <a:t>rocess </a:t>
            </a:r>
            <a:r>
              <a:rPr lang="en-US" sz="2800" dirty="0"/>
              <a:t>l</a:t>
            </a:r>
            <a:r>
              <a:rPr lang="en-US" sz="2800" dirty="0" smtClean="0"/>
              <a:t>ook </a:t>
            </a:r>
            <a:r>
              <a:rPr lang="en-US" sz="2800" dirty="0"/>
              <a:t>l</a:t>
            </a:r>
            <a:r>
              <a:rPr lang="en-US" sz="2800" dirty="0" smtClean="0"/>
              <a:t>ike?</a:t>
            </a:r>
            <a:endParaRPr lang="en-US" sz="2800" b="1" dirty="0"/>
          </a:p>
        </p:txBody>
      </p:sp>
      <p:sp>
        <p:nvSpPr>
          <p:cNvPr id="4" name="Slide Number Placeholder 3"/>
          <p:cNvSpPr>
            <a:spLocks noGrp="1"/>
          </p:cNvSpPr>
          <p:nvPr>
            <p:ph type="sldNum" sz="quarter" idx="12"/>
          </p:nvPr>
        </p:nvSpPr>
        <p:spPr/>
        <p:txBody>
          <a:bodyPr/>
          <a:lstStyle/>
          <a:p>
            <a:fld id="{83E9BA39-2D3A-4EEE-AA6D-39F712240919}" type="slidenum">
              <a:rPr lang="en-US" smtClean="0"/>
              <a:pPr/>
              <a:t>47</a:t>
            </a:fld>
            <a:endParaRPr lang="en-US" dirty="0"/>
          </a:p>
        </p:txBody>
      </p:sp>
      <p:graphicFrame>
        <p:nvGraphicFramePr>
          <p:cNvPr id="9" name="Content Placeholder 7"/>
          <p:cNvGraphicFramePr>
            <a:graphicFrameLocks noGrp="1"/>
          </p:cNvGraphicFramePr>
          <p:nvPr>
            <p:ph idx="1"/>
            <p:extLst>
              <p:ext uri="{D42A27DB-BD31-4B8C-83A1-F6EECF244321}">
                <p14:modId xmlns:p14="http://schemas.microsoft.com/office/powerpoint/2010/main" val="549856727"/>
              </p:ext>
            </p:extLst>
          </p:nvPr>
        </p:nvGraphicFramePr>
        <p:xfrm>
          <a:off x="342900" y="1828800"/>
          <a:ext cx="4953000" cy="41148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20482" name="Picture 2" descr="C:\Users\kelly_galbraith\AppData\Local\Microsoft\Windows\Temporary Internet Files\Content.IE5\D7B61GAH\MP900448464[1].jpg"/>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6954253" y="4648200"/>
            <a:ext cx="1473200" cy="2209800"/>
          </a:xfrm>
          <a:prstGeom prst="rect">
            <a:avLst/>
          </a:prstGeom>
          <a:noFill/>
          <a:extLst>
            <a:ext uri="{909E8E84-426E-40dd-AFC4-6F175D3DCCD1}">
              <a14:hiddenFill xmlns:a14="http://schemas.microsoft.com/office/drawing/2010/main">
                <a:solidFill>
                  <a:srgbClr val="FFFFFF"/>
                </a:solidFill>
              </a14:hiddenFill>
            </a:ext>
          </a:extLst>
        </p:spPr>
      </p:pic>
      <p:sp>
        <p:nvSpPr>
          <p:cNvPr id="8" name="10-Point Star 7"/>
          <p:cNvSpPr/>
          <p:nvPr/>
        </p:nvSpPr>
        <p:spPr>
          <a:xfrm>
            <a:off x="7086600" y="304800"/>
            <a:ext cx="1219200" cy="762000"/>
          </a:xfrm>
          <a:prstGeom prst="star10">
            <a:avLst/>
          </a:prstGeom>
          <a:solidFill>
            <a:schemeClr val="bg1">
              <a:lumMod val="75000"/>
            </a:schemeClr>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p:cNvSpPr txBox="1"/>
          <p:nvPr/>
        </p:nvSpPr>
        <p:spPr>
          <a:xfrm>
            <a:off x="7200900" y="381000"/>
            <a:ext cx="990600" cy="584776"/>
          </a:xfrm>
          <a:prstGeom prst="rect">
            <a:avLst/>
          </a:prstGeom>
          <a:noFill/>
        </p:spPr>
        <p:txBody>
          <a:bodyPr wrap="square" rtlCol="0">
            <a:spAutoFit/>
          </a:bodyPr>
          <a:lstStyle/>
          <a:p>
            <a:pPr algn="ctr"/>
            <a:r>
              <a:rPr lang="en-US" sz="1600" dirty="0" smtClean="0">
                <a:latin typeface="Calibri" pitchFamily="34" charset="0"/>
                <a:cs typeface="Calibri" pitchFamily="34" charset="0"/>
              </a:rPr>
              <a:t>TM pg. 6-8</a:t>
            </a:r>
            <a:endParaRPr lang="en-US" sz="1600" dirty="0">
              <a:latin typeface="Calibri" pitchFamily="34" charset="0"/>
              <a:cs typeface="Calibri" pitchFamily="34" charset="0"/>
            </a:endParaRPr>
          </a:p>
        </p:txBody>
      </p:sp>
      <p:sp>
        <p:nvSpPr>
          <p:cNvPr id="11" name="Footer Placeholder 4"/>
          <p:cNvSpPr>
            <a:spLocks noGrp="1"/>
          </p:cNvSpPr>
          <p:nvPr>
            <p:ph type="ftr" sz="quarter" idx="11"/>
          </p:nvPr>
        </p:nvSpPr>
        <p:spPr>
          <a:xfrm rot="16200000">
            <a:off x="7586910" y="4048760"/>
            <a:ext cx="2367281" cy="365760"/>
          </a:xfrm>
        </p:spPr>
        <p:txBody>
          <a:bodyPr/>
          <a:lstStyle/>
          <a:p>
            <a:pPr algn="r">
              <a:defRPr/>
            </a:pPr>
            <a:r>
              <a:rPr lang="en-US" sz="1800" dirty="0" smtClean="0">
                <a:solidFill>
                  <a:schemeClr val="bg1"/>
                </a:solidFill>
              </a:rPr>
              <a:t>Region </a:t>
            </a:r>
            <a:r>
              <a:rPr lang="en-US" sz="1800" dirty="0" smtClean="0">
                <a:solidFill>
                  <a:schemeClr val="bg1"/>
                </a:solidFill>
              </a:rPr>
              <a:t>9 </a:t>
            </a:r>
            <a:endParaRPr lang="en-US" sz="1800" dirty="0">
              <a:solidFill>
                <a:schemeClr val="bg1"/>
              </a:solidFill>
            </a:endParaRPr>
          </a:p>
        </p:txBody>
      </p:sp>
    </p:spTree>
    <p:extLst>
      <p:ext uri="{BB962C8B-B14F-4D97-AF65-F5344CB8AC3E}">
        <p14:creationId xmlns:p14="http://schemas.microsoft.com/office/powerpoint/2010/main" val="3143700492"/>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PDE Phase II Process</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Principal’s self-assessment</a:t>
            </a:r>
          </a:p>
          <a:p>
            <a:r>
              <a:rPr lang="en-US" dirty="0" smtClean="0"/>
              <a:t>Together, supervisor and principal choose 3-5 components on the rubric for Phase II </a:t>
            </a:r>
          </a:p>
          <a:p>
            <a:r>
              <a:rPr lang="en-US" dirty="0" smtClean="0"/>
              <a:t>Review and embed principal effectiveness framework in current district evaluation process</a:t>
            </a:r>
          </a:p>
          <a:p>
            <a:r>
              <a:rPr lang="en-US" dirty="0" smtClean="0"/>
              <a:t>Beginning of Phase II meeting with supervisor and principal to set goals (January 2013) and map out evidence that will be collected and used throughout Phase II to measure effectiveness.</a:t>
            </a:r>
          </a:p>
          <a:p>
            <a:r>
              <a:rPr lang="en-US" dirty="0" smtClean="0"/>
              <a:t>Supervisor and principal meet midway to provide feedback, grounding conversation in the principal framework and the evidence collected so far (March 2013).  Adjust goals and/or evidence list, if needed.</a:t>
            </a:r>
          </a:p>
          <a:p>
            <a:r>
              <a:rPr lang="en-US" dirty="0" smtClean="0"/>
              <a:t>Supervisor and principal meet at EOY (June 2013) to discuss evidence collected and determine levels of performance for selected components.  </a:t>
            </a:r>
          </a:p>
          <a:p>
            <a:r>
              <a:rPr lang="en-US" dirty="0" smtClean="0"/>
              <a:t>Data submission to PDE (Deadline:  June 30, 2013)</a:t>
            </a:r>
          </a:p>
        </p:txBody>
      </p:sp>
      <p:sp>
        <p:nvSpPr>
          <p:cNvPr id="5" name="Slide Number Placeholder 4"/>
          <p:cNvSpPr>
            <a:spLocks noGrp="1"/>
          </p:cNvSpPr>
          <p:nvPr>
            <p:ph type="sldNum" sz="quarter" idx="12"/>
          </p:nvPr>
        </p:nvSpPr>
        <p:spPr/>
        <p:txBody>
          <a:bodyPr/>
          <a:lstStyle/>
          <a:p>
            <a:fld id="{83E9BA39-2D3A-4EEE-AA6D-39F712240919}" type="slidenum">
              <a:rPr lang="en-US" smtClean="0"/>
              <a:pPr/>
              <a:t>48</a:t>
            </a:fld>
            <a:endParaRPr lang="en-US" dirty="0"/>
          </a:p>
        </p:txBody>
      </p:sp>
      <p:sp>
        <p:nvSpPr>
          <p:cNvPr id="8" name="Footer Placeholder 4"/>
          <p:cNvSpPr>
            <a:spLocks noGrp="1"/>
          </p:cNvSpPr>
          <p:nvPr>
            <p:ph type="ftr" sz="quarter" idx="11"/>
          </p:nvPr>
        </p:nvSpPr>
        <p:spPr>
          <a:xfrm rot="16200000">
            <a:off x="7586910" y="4048760"/>
            <a:ext cx="2367281" cy="365760"/>
          </a:xfrm>
        </p:spPr>
        <p:txBody>
          <a:bodyPr/>
          <a:lstStyle/>
          <a:p>
            <a:pPr algn="r">
              <a:defRPr/>
            </a:pPr>
            <a:r>
              <a:rPr lang="en-US" sz="1800" dirty="0" smtClean="0">
                <a:solidFill>
                  <a:schemeClr val="bg1"/>
                </a:solidFill>
              </a:rPr>
              <a:t>Region </a:t>
            </a:r>
            <a:r>
              <a:rPr lang="en-US" sz="1800" dirty="0" smtClean="0">
                <a:solidFill>
                  <a:schemeClr val="bg1"/>
                </a:solidFill>
              </a:rPr>
              <a:t>9 </a:t>
            </a:r>
            <a:endParaRPr lang="en-US" sz="1800" dirty="0">
              <a:solidFill>
                <a:schemeClr val="bg1"/>
              </a:solidFill>
            </a:endParaRPr>
          </a:p>
        </p:txBody>
      </p:sp>
    </p:spTree>
    <p:extLst>
      <p:ext uri="{BB962C8B-B14F-4D97-AF65-F5344CB8AC3E}">
        <p14:creationId xmlns:p14="http://schemas.microsoft.com/office/powerpoint/2010/main" val="3426812349"/>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Principal Growth</a:t>
            </a:r>
            <a:endParaRPr lang="en-US" dirty="0"/>
          </a:p>
        </p:txBody>
      </p:sp>
      <p:sp>
        <p:nvSpPr>
          <p:cNvPr id="3" name="Content Placeholder 2"/>
          <p:cNvSpPr>
            <a:spLocks noGrp="1"/>
          </p:cNvSpPr>
          <p:nvPr>
            <p:ph idx="1"/>
          </p:nvPr>
        </p:nvSpPr>
        <p:spPr/>
        <p:txBody>
          <a:bodyPr/>
          <a:lstStyle/>
          <a:p>
            <a:r>
              <a:rPr lang="en-US" dirty="0" smtClean="0"/>
              <a:t>Use Danielson’s Framework for Teaching process to create a similar process for principals.</a:t>
            </a:r>
          </a:p>
          <a:p>
            <a:pPr marL="114300" indent="0">
              <a:buNone/>
            </a:pPr>
            <a:endParaRPr lang="en-US" sz="800" dirty="0" smtClean="0"/>
          </a:p>
          <a:p>
            <a:r>
              <a:rPr lang="en-US" dirty="0" smtClean="0"/>
              <a:t>Suggestions include:</a:t>
            </a:r>
          </a:p>
          <a:p>
            <a:pPr lvl="1"/>
            <a:r>
              <a:rPr lang="en-US" dirty="0" smtClean="0"/>
              <a:t>Principals use rubrics and highlighters to self-assess their effectiveness.</a:t>
            </a:r>
          </a:p>
          <a:p>
            <a:pPr lvl="1"/>
            <a:r>
              <a:rPr lang="en-US" dirty="0" smtClean="0"/>
              <a:t>Principals use data to set priorities based on component in the rubric.</a:t>
            </a:r>
          </a:p>
          <a:p>
            <a:pPr lvl="1"/>
            <a:r>
              <a:rPr lang="en-US" dirty="0" smtClean="0"/>
              <a:t>Both supervisor and principal gather and share supporting evidence.  (On-going)</a:t>
            </a:r>
          </a:p>
          <a:p>
            <a:pPr lvl="1"/>
            <a:r>
              <a:rPr lang="en-US" dirty="0" smtClean="0"/>
              <a:t>Supervisors use highlighted rubrics to identify areas of agreement (based on evidence).</a:t>
            </a:r>
          </a:p>
          <a:p>
            <a:pPr lvl="1"/>
            <a:r>
              <a:rPr lang="en-US" dirty="0" smtClean="0"/>
              <a:t>Supervisor and principal collaboratively assess the principal’s effectiveness for individual components</a:t>
            </a:r>
            <a:endParaRPr lang="en-US" dirty="0"/>
          </a:p>
        </p:txBody>
      </p:sp>
      <p:sp>
        <p:nvSpPr>
          <p:cNvPr id="5" name="Slide Number Placeholder 4"/>
          <p:cNvSpPr>
            <a:spLocks noGrp="1"/>
          </p:cNvSpPr>
          <p:nvPr>
            <p:ph type="sldNum" sz="quarter" idx="12"/>
          </p:nvPr>
        </p:nvSpPr>
        <p:spPr/>
        <p:txBody>
          <a:bodyPr/>
          <a:lstStyle/>
          <a:p>
            <a:fld id="{83E9BA39-2D3A-4EEE-AA6D-39F712240919}" type="slidenum">
              <a:rPr lang="en-US" smtClean="0"/>
              <a:pPr/>
              <a:t>49</a:t>
            </a:fld>
            <a:endParaRPr lang="en-US" dirty="0"/>
          </a:p>
        </p:txBody>
      </p:sp>
      <p:sp>
        <p:nvSpPr>
          <p:cNvPr id="6" name="Footer Placeholder 4"/>
          <p:cNvSpPr>
            <a:spLocks noGrp="1"/>
          </p:cNvSpPr>
          <p:nvPr>
            <p:ph type="ftr" sz="quarter" idx="11"/>
          </p:nvPr>
        </p:nvSpPr>
        <p:spPr>
          <a:xfrm rot="16200000">
            <a:off x="7586910" y="4048760"/>
            <a:ext cx="2367281" cy="365760"/>
          </a:xfrm>
        </p:spPr>
        <p:txBody>
          <a:bodyPr/>
          <a:lstStyle/>
          <a:p>
            <a:pPr algn="r">
              <a:defRPr/>
            </a:pPr>
            <a:r>
              <a:rPr lang="en-US" sz="1800" dirty="0" smtClean="0">
                <a:solidFill>
                  <a:schemeClr val="bg1"/>
                </a:solidFill>
              </a:rPr>
              <a:t>Region </a:t>
            </a:r>
            <a:r>
              <a:rPr lang="en-US" sz="1800" dirty="0" smtClean="0">
                <a:solidFill>
                  <a:schemeClr val="bg1"/>
                </a:solidFill>
              </a:rPr>
              <a:t>9 </a:t>
            </a:r>
            <a:endParaRPr lang="en-US" sz="1800" dirty="0">
              <a:solidFill>
                <a:schemeClr val="bg1"/>
              </a:solidFill>
            </a:endParaRPr>
          </a:p>
        </p:txBody>
      </p:sp>
    </p:spTree>
    <p:extLst>
      <p:ext uri="{BB962C8B-B14F-4D97-AF65-F5344CB8AC3E}">
        <p14:creationId xmlns:p14="http://schemas.microsoft.com/office/powerpoint/2010/main" val="2185031581"/>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8229600" cy="1524000"/>
          </a:xfrm>
        </p:spPr>
        <p:txBody>
          <a:bodyPr/>
          <a:lstStyle/>
          <a:p>
            <a:r>
              <a:rPr lang="en-US" dirty="0" smtClean="0"/>
              <a:t>Setting Norms for Our Group</a:t>
            </a:r>
            <a:endParaRPr lang="en-US" dirty="0"/>
          </a:p>
        </p:txBody>
      </p:sp>
      <p:sp>
        <p:nvSpPr>
          <p:cNvPr id="3" name="Content Placeholder 2"/>
          <p:cNvSpPr>
            <a:spLocks noGrp="1"/>
          </p:cNvSpPr>
          <p:nvPr>
            <p:ph idx="1"/>
          </p:nvPr>
        </p:nvSpPr>
        <p:spPr>
          <a:xfrm>
            <a:off x="609600" y="1798637"/>
            <a:ext cx="7696200" cy="4525963"/>
          </a:xfrm>
        </p:spPr>
        <p:txBody>
          <a:bodyPr>
            <a:normAutofit/>
          </a:bodyPr>
          <a:lstStyle/>
          <a:p>
            <a:pPr marL="114300" indent="0">
              <a:buNone/>
            </a:pPr>
            <a:r>
              <a:rPr lang="en-US" dirty="0" smtClean="0"/>
              <a:t>Please…</a:t>
            </a:r>
          </a:p>
          <a:p>
            <a:pPr marL="114300" indent="0">
              <a:buNone/>
            </a:pPr>
            <a:endParaRPr lang="en-US" sz="800" dirty="0" smtClean="0"/>
          </a:p>
          <a:p>
            <a:r>
              <a:rPr lang="en-US" dirty="0" smtClean="0"/>
              <a:t>Participate and ask questions.</a:t>
            </a:r>
          </a:p>
          <a:p>
            <a:r>
              <a:rPr lang="en-US" dirty="0" smtClean="0"/>
              <a:t>Understand that there are unknowns.</a:t>
            </a:r>
          </a:p>
          <a:p>
            <a:pPr marL="0" indent="0" algn="ctr">
              <a:buNone/>
            </a:pPr>
            <a:endParaRPr lang="en-US" dirty="0"/>
          </a:p>
          <a:p>
            <a:pPr marL="0" indent="0" algn="ctr">
              <a:buNone/>
            </a:pPr>
            <a:endParaRPr lang="en-US" sz="2800" b="1" dirty="0" smtClean="0">
              <a:solidFill>
                <a:schemeClr val="tx2"/>
              </a:solidFill>
            </a:endParaRPr>
          </a:p>
          <a:p>
            <a:pPr marL="0" indent="0" algn="ctr">
              <a:buNone/>
            </a:pPr>
            <a:endParaRPr lang="en-US" sz="2800" b="1" dirty="0" smtClean="0">
              <a:solidFill>
                <a:schemeClr val="tx2"/>
              </a:solidFill>
            </a:endParaRPr>
          </a:p>
          <a:p>
            <a:pPr marL="0" indent="0" algn="ctr">
              <a:buNone/>
            </a:pPr>
            <a:endParaRPr lang="en-US" sz="2800" b="1" dirty="0" smtClean="0">
              <a:solidFill>
                <a:schemeClr val="tx2"/>
              </a:solidFill>
            </a:endParaRPr>
          </a:p>
          <a:p>
            <a:pPr marL="457200" lvl="1" indent="0">
              <a:buNone/>
            </a:pPr>
            <a:endParaRPr lang="en-US" dirty="0"/>
          </a:p>
        </p:txBody>
      </p:sp>
      <p:sp>
        <p:nvSpPr>
          <p:cNvPr id="6" name="Slide Number Placeholder 5"/>
          <p:cNvSpPr>
            <a:spLocks noGrp="1"/>
          </p:cNvSpPr>
          <p:nvPr>
            <p:ph type="sldNum" sz="quarter" idx="12"/>
          </p:nvPr>
        </p:nvSpPr>
        <p:spPr/>
        <p:txBody>
          <a:bodyPr/>
          <a:lstStyle/>
          <a:p>
            <a:fld id="{BA9B540C-44DA-4F69-89C9-7C84606640D3}" type="slidenum">
              <a:rPr lang="en-US" smtClean="0"/>
              <a:pPr/>
              <a:t>5</a:t>
            </a:fld>
            <a:endParaRPr lang="en-US"/>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267200" y="4038600"/>
            <a:ext cx="3752850" cy="2501900"/>
          </a:xfrm>
          <a:prstGeom prst="rect">
            <a:avLst/>
          </a:prstGeom>
        </p:spPr>
      </p:pic>
      <p:sp>
        <p:nvSpPr>
          <p:cNvPr id="8" name="Footer Placeholder 4"/>
          <p:cNvSpPr>
            <a:spLocks noGrp="1"/>
          </p:cNvSpPr>
          <p:nvPr>
            <p:ph type="ftr" sz="quarter" idx="11"/>
          </p:nvPr>
        </p:nvSpPr>
        <p:spPr>
          <a:xfrm rot="16200000">
            <a:off x="7586910" y="4048760"/>
            <a:ext cx="2367281" cy="365760"/>
          </a:xfrm>
        </p:spPr>
        <p:txBody>
          <a:bodyPr/>
          <a:lstStyle/>
          <a:p>
            <a:pPr algn="r">
              <a:defRPr/>
            </a:pPr>
            <a:r>
              <a:rPr lang="en-US" sz="1800" dirty="0" smtClean="0">
                <a:solidFill>
                  <a:schemeClr val="bg1"/>
                </a:solidFill>
              </a:rPr>
              <a:t>Region </a:t>
            </a:r>
            <a:r>
              <a:rPr lang="en-US" sz="1800" dirty="0" smtClean="0">
                <a:solidFill>
                  <a:schemeClr val="bg1"/>
                </a:solidFill>
              </a:rPr>
              <a:t>9 </a:t>
            </a:r>
            <a:endParaRPr lang="en-US" sz="1800" dirty="0">
              <a:solidFill>
                <a:schemeClr val="bg1"/>
              </a:solidFill>
            </a:endParaRPr>
          </a:p>
        </p:txBody>
      </p:sp>
    </p:spTree>
    <p:extLst>
      <p:ext uri="{BB962C8B-B14F-4D97-AF65-F5344CB8AC3E}">
        <p14:creationId xmlns:p14="http://schemas.microsoft.com/office/powerpoint/2010/main" val="3725515589"/>
      </p:ext>
    </p:extLst>
  </p:cSld>
  <p:clrMapOvr>
    <a:masterClrMapping/>
  </p:clrMapOvr>
  <p:timing>
    <p:tnLst>
      <p:par>
        <p:cTn xmlns:p14="http://schemas.microsoft.com/office/powerpoint/2010/mai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609600"/>
            <a:ext cx="7620000" cy="1143000"/>
          </a:xfrm>
        </p:spPr>
        <p:txBody>
          <a:bodyPr/>
          <a:lstStyle/>
          <a:p>
            <a:r>
              <a:rPr lang="en-US" sz="4000" dirty="0" smtClean="0"/>
              <a:t>Systems Approach to </a:t>
            </a:r>
            <a:br>
              <a:rPr lang="en-US" sz="4000" dirty="0" smtClean="0"/>
            </a:br>
            <a:r>
              <a:rPr lang="en-US" sz="4000" dirty="0" smtClean="0"/>
              <a:t>Principal Effectiveness:                         </a:t>
            </a:r>
            <a:endParaRPr lang="en-US" sz="3200" dirty="0"/>
          </a:p>
        </p:txBody>
      </p:sp>
      <p:sp>
        <p:nvSpPr>
          <p:cNvPr id="3" name="Content Placeholder 2"/>
          <p:cNvSpPr>
            <a:spLocks noGrp="1"/>
          </p:cNvSpPr>
          <p:nvPr>
            <p:ph idx="1"/>
          </p:nvPr>
        </p:nvSpPr>
        <p:spPr>
          <a:xfrm>
            <a:off x="381000" y="2021305"/>
            <a:ext cx="7620000" cy="4608095"/>
          </a:xfrm>
        </p:spPr>
        <p:txBody>
          <a:bodyPr>
            <a:normAutofit/>
          </a:bodyPr>
          <a:lstStyle/>
          <a:p>
            <a:r>
              <a:rPr lang="en-US" dirty="0" smtClean="0"/>
              <a:t>How do you link individual principal’s building goals to district goals?</a:t>
            </a:r>
          </a:p>
          <a:p>
            <a:r>
              <a:rPr lang="en-US" dirty="0" smtClean="0"/>
              <a:t>What’s the timing of the principal evaluation process given that data should be a valuable part of the goal-setting process?</a:t>
            </a:r>
          </a:p>
          <a:p>
            <a:r>
              <a:rPr lang="en-US" dirty="0" smtClean="0"/>
              <a:t>How frequently do you meet with the principal throughout the year to discuss and provide feedback on components of the rubric?</a:t>
            </a:r>
            <a:endParaRPr lang="en-US" dirty="0"/>
          </a:p>
          <a:p>
            <a:pPr marL="114300" indent="0">
              <a:buNone/>
            </a:pPr>
            <a:endParaRPr lang="en-US" dirty="0"/>
          </a:p>
        </p:txBody>
      </p:sp>
      <p:sp>
        <p:nvSpPr>
          <p:cNvPr id="5" name="Slide Number Placeholder 4"/>
          <p:cNvSpPr>
            <a:spLocks noGrp="1"/>
          </p:cNvSpPr>
          <p:nvPr>
            <p:ph type="sldNum" sz="quarter" idx="12"/>
          </p:nvPr>
        </p:nvSpPr>
        <p:spPr/>
        <p:txBody>
          <a:bodyPr/>
          <a:lstStyle/>
          <a:p>
            <a:fld id="{83E9BA39-2D3A-4EEE-AA6D-39F712240919}" type="slidenum">
              <a:rPr lang="en-US" smtClean="0"/>
              <a:pPr/>
              <a:t>50</a:t>
            </a:fld>
            <a:endParaRPr lang="en-US" dirty="0"/>
          </a:p>
        </p:txBody>
      </p:sp>
      <p:sp>
        <p:nvSpPr>
          <p:cNvPr id="6" name="10-Point Star 5"/>
          <p:cNvSpPr/>
          <p:nvPr/>
        </p:nvSpPr>
        <p:spPr>
          <a:xfrm>
            <a:off x="7086600" y="304800"/>
            <a:ext cx="1219200" cy="762000"/>
          </a:xfrm>
          <a:prstGeom prst="star10">
            <a:avLst/>
          </a:prstGeom>
          <a:solidFill>
            <a:schemeClr val="bg1">
              <a:lumMod val="75000"/>
            </a:schemeClr>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p:cNvSpPr txBox="1"/>
          <p:nvPr/>
        </p:nvSpPr>
        <p:spPr>
          <a:xfrm>
            <a:off x="7200900" y="393412"/>
            <a:ext cx="990600" cy="584775"/>
          </a:xfrm>
          <a:prstGeom prst="rect">
            <a:avLst/>
          </a:prstGeom>
          <a:noFill/>
        </p:spPr>
        <p:txBody>
          <a:bodyPr wrap="square" rtlCol="0">
            <a:spAutoFit/>
          </a:bodyPr>
          <a:lstStyle/>
          <a:p>
            <a:pPr algn="ctr"/>
            <a:r>
              <a:rPr lang="en-US" sz="1600" dirty="0" smtClean="0">
                <a:latin typeface="Calibri" pitchFamily="34" charset="0"/>
                <a:cs typeface="Calibri" pitchFamily="34" charset="0"/>
              </a:rPr>
              <a:t>Training</a:t>
            </a:r>
          </a:p>
          <a:p>
            <a:pPr algn="ctr"/>
            <a:r>
              <a:rPr lang="en-US" sz="1600" dirty="0" smtClean="0">
                <a:latin typeface="Calibri" pitchFamily="34" charset="0"/>
                <a:cs typeface="Calibri" pitchFamily="34" charset="0"/>
              </a:rPr>
              <a:t>Pg. </a:t>
            </a:r>
            <a:r>
              <a:rPr lang="en-US" sz="1600" dirty="0" smtClean="0">
                <a:latin typeface="Calibri" pitchFamily="34" charset="0"/>
                <a:cs typeface="Calibri" pitchFamily="34" charset="0"/>
              </a:rPr>
              <a:t>8</a:t>
            </a:r>
            <a:endParaRPr lang="en-US" sz="1600" dirty="0">
              <a:latin typeface="Calibri" pitchFamily="34" charset="0"/>
              <a:cs typeface="Calibri" pitchFamily="34" charset="0"/>
            </a:endParaRPr>
          </a:p>
        </p:txBody>
      </p:sp>
      <p:sp>
        <p:nvSpPr>
          <p:cNvPr id="8" name="Footer Placeholder 4"/>
          <p:cNvSpPr>
            <a:spLocks noGrp="1"/>
          </p:cNvSpPr>
          <p:nvPr>
            <p:ph type="ftr" sz="quarter" idx="11"/>
          </p:nvPr>
        </p:nvSpPr>
        <p:spPr>
          <a:xfrm rot="16200000">
            <a:off x="7586910" y="4048760"/>
            <a:ext cx="2367281" cy="365760"/>
          </a:xfrm>
        </p:spPr>
        <p:txBody>
          <a:bodyPr/>
          <a:lstStyle/>
          <a:p>
            <a:pPr algn="r">
              <a:defRPr/>
            </a:pPr>
            <a:r>
              <a:rPr lang="en-US" sz="1800" dirty="0" smtClean="0">
                <a:solidFill>
                  <a:schemeClr val="bg1"/>
                </a:solidFill>
              </a:rPr>
              <a:t>Region </a:t>
            </a:r>
            <a:r>
              <a:rPr lang="en-US" sz="1800" dirty="0" smtClean="0">
                <a:solidFill>
                  <a:schemeClr val="bg1"/>
                </a:solidFill>
              </a:rPr>
              <a:t>9 </a:t>
            </a:r>
            <a:endParaRPr lang="en-US" sz="1800" dirty="0">
              <a:solidFill>
                <a:schemeClr val="bg1"/>
              </a:solidFill>
            </a:endParaRPr>
          </a:p>
        </p:txBody>
      </p:sp>
    </p:spTree>
    <p:extLst>
      <p:ext uri="{BB962C8B-B14F-4D97-AF65-F5344CB8AC3E}">
        <p14:creationId xmlns:p14="http://schemas.microsoft.com/office/powerpoint/2010/main" val="4234686004"/>
      </p:ext>
    </p:extLst>
  </p:cSld>
  <p:clrMapOvr>
    <a:masterClrMapping/>
  </p:clrMapOvr>
  <p:timing>
    <p:tnLst>
      <p:par>
        <p:cTn xmlns:p14="http://schemas.microsoft.com/office/powerpoint/2010/mai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600200"/>
          </a:xfrm>
        </p:spPr>
        <p:txBody>
          <a:bodyPr/>
          <a:lstStyle/>
          <a:p>
            <a:r>
              <a:rPr lang="en-US" dirty="0" smtClean="0"/>
              <a:t>5 “Best Practices” for</a:t>
            </a:r>
            <a:br>
              <a:rPr lang="en-US" dirty="0" smtClean="0"/>
            </a:br>
            <a:r>
              <a:rPr lang="en-US" dirty="0" smtClean="0"/>
              <a:t>Principal Evaluation</a:t>
            </a:r>
            <a:endParaRPr lang="en-US" dirty="0"/>
          </a:p>
        </p:txBody>
      </p:sp>
      <p:sp>
        <p:nvSpPr>
          <p:cNvPr id="3" name="Content Placeholder 2"/>
          <p:cNvSpPr>
            <a:spLocks noGrp="1"/>
          </p:cNvSpPr>
          <p:nvPr>
            <p:ph idx="1"/>
          </p:nvPr>
        </p:nvSpPr>
        <p:spPr>
          <a:xfrm>
            <a:off x="457200" y="1951037"/>
            <a:ext cx="8229600" cy="4525963"/>
          </a:xfrm>
        </p:spPr>
        <p:txBody>
          <a:bodyPr>
            <a:normAutofit/>
          </a:bodyPr>
          <a:lstStyle/>
          <a:p>
            <a:pPr marL="514350" indent="-514350">
              <a:buFont typeface="+mj-lt"/>
              <a:buAutoNum type="arabicParenR"/>
            </a:pPr>
            <a:r>
              <a:rPr lang="en-US" sz="2800" dirty="0" smtClean="0"/>
              <a:t>Common definition</a:t>
            </a:r>
          </a:p>
          <a:p>
            <a:pPr marL="514350" indent="-514350">
              <a:buFont typeface="+mj-lt"/>
              <a:buAutoNum type="arabicParenR"/>
            </a:pPr>
            <a:r>
              <a:rPr lang="en-US" sz="2800" dirty="0" smtClean="0"/>
              <a:t>Focus on evidence</a:t>
            </a:r>
          </a:p>
          <a:p>
            <a:pPr marL="514350" indent="-514350">
              <a:buFont typeface="+mj-lt"/>
              <a:buAutoNum type="arabicParenR"/>
            </a:pPr>
            <a:r>
              <a:rPr lang="en-US" sz="2800" dirty="0" smtClean="0"/>
              <a:t>Differentiation of evaluative processes</a:t>
            </a:r>
          </a:p>
          <a:p>
            <a:pPr marL="514350" indent="-514350">
              <a:buFont typeface="+mj-lt"/>
              <a:buAutoNum type="arabicParenR"/>
            </a:pPr>
            <a:r>
              <a:rPr lang="en-US" sz="2800" dirty="0" smtClean="0"/>
              <a:t>Role of principal in their own growth</a:t>
            </a:r>
          </a:p>
          <a:p>
            <a:pPr marL="514350" indent="-514350">
              <a:buFont typeface="+mj-lt"/>
              <a:buAutoNum type="arabicParenR"/>
            </a:pPr>
            <a:r>
              <a:rPr lang="en-US" sz="2800" b="1" dirty="0" smtClean="0">
                <a:solidFill>
                  <a:schemeClr val="tx2"/>
                </a:solidFill>
              </a:rPr>
              <a:t>Transparency</a:t>
            </a:r>
          </a:p>
        </p:txBody>
      </p:sp>
      <p:sp>
        <p:nvSpPr>
          <p:cNvPr id="4" name="Slide Number Placeholder 3"/>
          <p:cNvSpPr>
            <a:spLocks noGrp="1"/>
          </p:cNvSpPr>
          <p:nvPr>
            <p:ph type="sldNum" sz="quarter" idx="12"/>
          </p:nvPr>
        </p:nvSpPr>
        <p:spPr/>
        <p:txBody>
          <a:bodyPr/>
          <a:lstStyle/>
          <a:p>
            <a:fld id="{BA9B540C-44DA-4F69-89C9-7C84606640D3}" type="slidenum">
              <a:rPr lang="en-US" smtClean="0"/>
              <a:pPr/>
              <a:t>51</a:t>
            </a:fld>
            <a:endParaRPr lang="en-US"/>
          </a:p>
        </p:txBody>
      </p:sp>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307305" y="4403556"/>
            <a:ext cx="2857500" cy="1933575"/>
          </a:xfrm>
          <a:prstGeom prst="rect">
            <a:avLst/>
          </a:prstGeom>
        </p:spPr>
      </p:pic>
      <p:sp>
        <p:nvSpPr>
          <p:cNvPr id="7" name="Footer Placeholder 4"/>
          <p:cNvSpPr>
            <a:spLocks noGrp="1"/>
          </p:cNvSpPr>
          <p:nvPr>
            <p:ph type="ftr" sz="quarter" idx="11"/>
          </p:nvPr>
        </p:nvSpPr>
        <p:spPr>
          <a:xfrm rot="16200000">
            <a:off x="7586910" y="4048760"/>
            <a:ext cx="2367281" cy="365760"/>
          </a:xfrm>
        </p:spPr>
        <p:txBody>
          <a:bodyPr/>
          <a:lstStyle/>
          <a:p>
            <a:pPr algn="r">
              <a:defRPr/>
            </a:pPr>
            <a:r>
              <a:rPr lang="en-US" sz="1800" dirty="0" smtClean="0">
                <a:solidFill>
                  <a:schemeClr val="bg1"/>
                </a:solidFill>
              </a:rPr>
              <a:t>Region </a:t>
            </a:r>
            <a:r>
              <a:rPr lang="en-US" sz="1800" dirty="0" smtClean="0">
                <a:solidFill>
                  <a:schemeClr val="bg1"/>
                </a:solidFill>
              </a:rPr>
              <a:t>9 </a:t>
            </a:r>
            <a:endParaRPr lang="en-US" sz="1800" dirty="0">
              <a:solidFill>
                <a:schemeClr val="bg1"/>
              </a:solidFill>
            </a:endParaRPr>
          </a:p>
        </p:txBody>
      </p:sp>
    </p:spTree>
    <p:extLst>
      <p:ext uri="{BB962C8B-B14F-4D97-AF65-F5344CB8AC3E}">
        <p14:creationId xmlns:p14="http://schemas.microsoft.com/office/powerpoint/2010/main" val="2888574241"/>
      </p:ext>
    </p:extLst>
  </p:cSld>
  <p:clrMapOvr>
    <a:masterClrMapping/>
  </p:clrMapOvr>
  <p:timing>
    <p:tnLst>
      <p:par>
        <p:cTn xmlns:p14="http://schemas.microsoft.com/office/powerpoint/2010/mai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Best Practice #</a:t>
            </a:r>
            <a:r>
              <a:rPr lang="en-US" dirty="0" smtClean="0"/>
              <a:t>5: Transparency</a:t>
            </a:r>
            <a:endParaRPr lang="en-US" dirty="0"/>
          </a:p>
        </p:txBody>
      </p:sp>
      <p:sp>
        <p:nvSpPr>
          <p:cNvPr id="3" name="Content Placeholder 2"/>
          <p:cNvSpPr>
            <a:spLocks noGrp="1"/>
          </p:cNvSpPr>
          <p:nvPr>
            <p:ph idx="1"/>
          </p:nvPr>
        </p:nvSpPr>
        <p:spPr/>
        <p:txBody>
          <a:bodyPr>
            <a:normAutofit/>
          </a:bodyPr>
          <a:lstStyle/>
          <a:p>
            <a:pPr marL="0" indent="0" algn="ctr">
              <a:buNone/>
            </a:pPr>
            <a:endParaRPr lang="en-US" sz="4800" dirty="0"/>
          </a:p>
          <a:p>
            <a:pPr marL="0" indent="0" algn="ctr">
              <a:buNone/>
            </a:pPr>
            <a:r>
              <a:rPr lang="en-US" sz="3600" dirty="0" smtClean="0"/>
              <a:t>Principals must learn the rubrics </a:t>
            </a:r>
          </a:p>
          <a:p>
            <a:pPr marL="0" indent="0" algn="ctr">
              <a:buNone/>
            </a:pPr>
            <a:r>
              <a:rPr lang="en-US" sz="3600" dirty="0" smtClean="0"/>
              <a:t>and the process.</a:t>
            </a:r>
            <a:endParaRPr lang="en-US" dirty="0"/>
          </a:p>
        </p:txBody>
      </p:sp>
      <p:sp>
        <p:nvSpPr>
          <p:cNvPr id="6" name="Slide Number Placeholder 5"/>
          <p:cNvSpPr>
            <a:spLocks noGrp="1"/>
          </p:cNvSpPr>
          <p:nvPr>
            <p:ph type="sldNum" sz="quarter" idx="12"/>
          </p:nvPr>
        </p:nvSpPr>
        <p:spPr/>
        <p:txBody>
          <a:bodyPr/>
          <a:lstStyle/>
          <a:p>
            <a:fld id="{BA9B540C-44DA-4F69-89C9-7C84606640D3}" type="slidenum">
              <a:rPr lang="en-US" smtClean="0"/>
              <a:pPr/>
              <a:t>52</a:t>
            </a:fld>
            <a:endParaRPr lang="en-US"/>
          </a:p>
        </p:txBody>
      </p:sp>
      <p:sp>
        <p:nvSpPr>
          <p:cNvPr id="7" name="Footer Placeholder 4"/>
          <p:cNvSpPr>
            <a:spLocks noGrp="1"/>
          </p:cNvSpPr>
          <p:nvPr>
            <p:ph type="ftr" sz="quarter" idx="11"/>
          </p:nvPr>
        </p:nvSpPr>
        <p:spPr>
          <a:xfrm rot="16200000">
            <a:off x="7586910" y="4048760"/>
            <a:ext cx="2367281" cy="365760"/>
          </a:xfrm>
        </p:spPr>
        <p:txBody>
          <a:bodyPr/>
          <a:lstStyle/>
          <a:p>
            <a:pPr algn="r">
              <a:defRPr/>
            </a:pPr>
            <a:r>
              <a:rPr lang="en-US" sz="1800" dirty="0" smtClean="0">
                <a:solidFill>
                  <a:schemeClr val="bg1"/>
                </a:solidFill>
              </a:rPr>
              <a:t>Region </a:t>
            </a:r>
            <a:r>
              <a:rPr lang="en-US" sz="1800" dirty="0" smtClean="0">
                <a:solidFill>
                  <a:schemeClr val="bg1"/>
                </a:solidFill>
              </a:rPr>
              <a:t>9 </a:t>
            </a:r>
            <a:endParaRPr lang="en-US" sz="1800" dirty="0">
              <a:solidFill>
                <a:schemeClr val="bg1"/>
              </a:solidFill>
            </a:endParaRPr>
          </a:p>
        </p:txBody>
      </p:sp>
    </p:spTree>
    <p:extLst>
      <p:ext uri="{BB962C8B-B14F-4D97-AF65-F5344CB8AC3E}">
        <p14:creationId xmlns:p14="http://schemas.microsoft.com/office/powerpoint/2010/main" val="3225440808"/>
      </p:ext>
    </p:extLst>
  </p:cSld>
  <p:clrMapOvr>
    <a:masterClrMapping/>
  </p:clrMapOvr>
  <p:timing>
    <p:tnLst>
      <p:par>
        <p:cTn xmlns:p14="http://schemas.microsoft.com/office/powerpoint/2010/mai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953000"/>
            <a:ext cx="7620000" cy="1600200"/>
          </a:xfrm>
        </p:spPr>
        <p:txBody>
          <a:bodyPr>
            <a:normAutofit fontScale="70000" lnSpcReduction="20000"/>
          </a:bodyPr>
          <a:lstStyle/>
          <a:p>
            <a:pPr marL="0" indent="0" algn="ctr">
              <a:buNone/>
            </a:pPr>
            <a:endParaRPr lang="en-US" sz="3600" dirty="0" smtClean="0"/>
          </a:p>
          <a:p>
            <a:pPr marL="0" indent="0" algn="ctr">
              <a:lnSpc>
                <a:spcPct val="120000"/>
              </a:lnSpc>
              <a:buNone/>
            </a:pPr>
            <a:r>
              <a:rPr lang="en-US" sz="3600" dirty="0" smtClean="0"/>
              <a:t>How will your principal effectiveness system facilitate </a:t>
            </a:r>
          </a:p>
          <a:p>
            <a:pPr marL="0" indent="0" algn="ctr">
              <a:lnSpc>
                <a:spcPct val="120000"/>
              </a:lnSpc>
              <a:buNone/>
            </a:pPr>
            <a:r>
              <a:rPr lang="en-US" sz="3600" dirty="0" smtClean="0"/>
              <a:t>on-going, two-way communication and feedback?</a:t>
            </a:r>
            <a:endParaRPr lang="en-US" dirty="0" smtClean="0"/>
          </a:p>
          <a:p>
            <a:pPr marL="0" indent="0" algn="ctr">
              <a:buNone/>
            </a:pPr>
            <a:endParaRPr lang="en-US" dirty="0"/>
          </a:p>
          <a:p>
            <a:pPr marL="0" indent="0" algn="ctr">
              <a:buNone/>
            </a:pPr>
            <a:endParaRPr lang="en-US" dirty="0"/>
          </a:p>
        </p:txBody>
      </p:sp>
      <p:sp>
        <p:nvSpPr>
          <p:cNvPr id="6" name="Slide Number Placeholder 5"/>
          <p:cNvSpPr>
            <a:spLocks noGrp="1"/>
          </p:cNvSpPr>
          <p:nvPr>
            <p:ph type="sldNum" sz="quarter" idx="12"/>
          </p:nvPr>
        </p:nvSpPr>
        <p:spPr/>
        <p:txBody>
          <a:bodyPr/>
          <a:lstStyle/>
          <a:p>
            <a:fld id="{BA9B540C-44DA-4F69-89C9-7C84606640D3}" type="slidenum">
              <a:rPr lang="en-US" smtClean="0"/>
              <a:pPr/>
              <a:t>53</a:t>
            </a:fld>
            <a:endParaRPr lang="en-US"/>
          </a:p>
        </p:txBody>
      </p:sp>
      <p:pic>
        <p:nvPicPr>
          <p:cNvPr id="7" name="Picture 3" descr="C:\Users\kelly_galbraith\AppData\Local\Microsoft\Windows\Temporary Internet Files\Content.IE5\P07IZJVK\MP900316785[1].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52600" y="1828800"/>
            <a:ext cx="4824663" cy="3208401"/>
          </a:xfrm>
          <a:prstGeom prst="rect">
            <a:avLst/>
          </a:prstGeom>
          <a:noFill/>
          <a:extLst>
            <a:ext uri="{909E8E84-426E-40dd-AFC4-6F175D3DCCD1}">
              <a14:hiddenFill xmlns:a14="http://schemas.microsoft.com/office/drawing/2010/main">
                <a:solidFill>
                  <a:srgbClr val="FFFFFF"/>
                </a:solidFill>
              </a14:hiddenFill>
            </a:ext>
          </a:extLst>
        </p:spPr>
      </p:pic>
      <p:sp>
        <p:nvSpPr>
          <p:cNvPr id="8" name="Content Placeholder 2"/>
          <p:cNvSpPr txBox="1">
            <a:spLocks/>
          </p:cNvSpPr>
          <p:nvPr/>
        </p:nvSpPr>
        <p:spPr>
          <a:xfrm>
            <a:off x="354931" y="152400"/>
            <a:ext cx="7620000" cy="1676400"/>
          </a:xfrm>
          <a:prstGeom prst="rect">
            <a:avLst/>
          </a:prstGeom>
        </p:spPr>
        <p:txBody>
          <a:bodyPr vert="horz" lIns="91440" tIns="45720" rIns="91440" bIns="45720" rtlCol="0">
            <a:normAutofit fontScale="85000" lnSpcReduction="20000"/>
          </a:bodyPr>
          <a:lstStyle>
            <a:lvl1pPr marL="342900" indent="-228600" algn="l" defTabSz="914400" rtl="0" eaLnBrk="1" latinLnBrk="0" hangingPunct="1">
              <a:spcBef>
                <a:spcPct val="20000"/>
              </a:spcBef>
              <a:buClr>
                <a:schemeClr val="accent1"/>
              </a:buClr>
              <a:buFont typeface="Arial" pitchFamily="34" charset="0"/>
              <a:buChar char="•"/>
              <a:defRPr sz="2200" kern="1200">
                <a:solidFill>
                  <a:schemeClr val="tx1"/>
                </a:solidFill>
                <a:latin typeface="+mn-lt"/>
                <a:ea typeface="+mn-ea"/>
                <a:cs typeface="+mn-cs"/>
              </a:defRPr>
            </a:lvl1pPr>
            <a:lvl2pPr marL="640080" indent="-228600" algn="l" defTabSz="914400" rtl="0" eaLnBrk="1" latinLnBrk="0" hangingPunct="1">
              <a:spcBef>
                <a:spcPct val="20000"/>
              </a:spcBef>
              <a:buClr>
                <a:schemeClr val="accent2"/>
              </a:buClr>
              <a:buFont typeface="Arial" pitchFamily="34" charset="0"/>
              <a:buChar char="•"/>
              <a:defRPr sz="2000" kern="1200">
                <a:solidFill>
                  <a:schemeClr val="tx1"/>
                </a:solidFill>
                <a:latin typeface="+mn-lt"/>
                <a:ea typeface="+mn-ea"/>
                <a:cs typeface="+mn-cs"/>
              </a:defRPr>
            </a:lvl2pPr>
            <a:lvl3pPr marL="1005840" indent="-228600" algn="l" defTabSz="914400" rtl="0"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3pPr>
            <a:lvl4pPr marL="1280160" indent="-228600" algn="l" defTabSz="914400" rtl="0" eaLnBrk="1" latinLnBrk="0" hangingPunct="1">
              <a:spcBef>
                <a:spcPct val="20000"/>
              </a:spcBef>
              <a:buClr>
                <a:schemeClr val="accent4"/>
              </a:buClr>
              <a:buFont typeface="Arial" pitchFamily="34" charset="0"/>
              <a:buChar char="•"/>
              <a:defRPr sz="1600" kern="1200">
                <a:solidFill>
                  <a:schemeClr val="tx1"/>
                </a:solidFill>
                <a:latin typeface="+mn-lt"/>
                <a:ea typeface="+mn-ea"/>
                <a:cs typeface="+mn-cs"/>
              </a:defRPr>
            </a:lvl4pPr>
            <a:lvl5pPr marL="1554480" indent="-228600" algn="l" defTabSz="914400" rtl="0" eaLnBrk="1" latinLnBrk="0" hangingPunct="1">
              <a:spcBef>
                <a:spcPct val="20000"/>
              </a:spcBef>
              <a:buClr>
                <a:schemeClr val="accent5"/>
              </a:buClr>
              <a:buFont typeface="Arial" pitchFamily="34" charset="0"/>
              <a:buChar char="•"/>
              <a:defRPr sz="1400" kern="1200" baseline="0">
                <a:solidFill>
                  <a:schemeClr val="tx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a:lstStyle>
          <a:p>
            <a:pPr marL="0" indent="0" algn="ctr">
              <a:buFont typeface="Arial" pitchFamily="34" charset="0"/>
              <a:buNone/>
            </a:pPr>
            <a:endParaRPr lang="en-US" sz="3600" dirty="0" smtClean="0"/>
          </a:p>
          <a:p>
            <a:pPr marL="0" indent="0" algn="ctr">
              <a:buFont typeface="Arial" pitchFamily="34" charset="0"/>
              <a:buNone/>
            </a:pPr>
            <a:r>
              <a:rPr lang="en-US" sz="3600" dirty="0" smtClean="0"/>
              <a:t>A lack of </a:t>
            </a:r>
            <a:r>
              <a:rPr lang="en-US" sz="3600" b="1" dirty="0" smtClean="0">
                <a:solidFill>
                  <a:schemeClr val="tx2"/>
                </a:solidFill>
              </a:rPr>
              <a:t>transparency</a:t>
            </a:r>
            <a:r>
              <a:rPr lang="en-US" sz="3600" dirty="0" smtClean="0"/>
              <a:t> results in distrust and a deep sense of insecurity.</a:t>
            </a:r>
          </a:p>
          <a:p>
            <a:pPr marL="0" indent="0" algn="ctr">
              <a:buFont typeface="Arial" pitchFamily="34" charset="0"/>
              <a:buNone/>
            </a:pPr>
            <a:r>
              <a:rPr lang="en-US" dirty="0" smtClean="0"/>
              <a:t>~Dalai Lama</a:t>
            </a:r>
          </a:p>
          <a:p>
            <a:pPr marL="0" indent="0" algn="ctr">
              <a:buFont typeface="Arial" pitchFamily="34" charset="0"/>
              <a:buNone/>
            </a:pPr>
            <a:endParaRPr lang="en-US" dirty="0" smtClean="0"/>
          </a:p>
          <a:p>
            <a:pPr marL="0" indent="0" algn="ctr">
              <a:buFont typeface="Arial" pitchFamily="34" charset="0"/>
              <a:buNone/>
            </a:pPr>
            <a:endParaRPr lang="en-US" dirty="0"/>
          </a:p>
        </p:txBody>
      </p:sp>
      <p:sp>
        <p:nvSpPr>
          <p:cNvPr id="9" name="Footer Placeholder 4"/>
          <p:cNvSpPr>
            <a:spLocks noGrp="1"/>
          </p:cNvSpPr>
          <p:nvPr>
            <p:ph type="ftr" sz="quarter" idx="11"/>
          </p:nvPr>
        </p:nvSpPr>
        <p:spPr>
          <a:xfrm rot="16200000">
            <a:off x="7586910" y="4048760"/>
            <a:ext cx="2367281" cy="365760"/>
          </a:xfrm>
        </p:spPr>
        <p:txBody>
          <a:bodyPr/>
          <a:lstStyle/>
          <a:p>
            <a:pPr algn="r">
              <a:defRPr/>
            </a:pPr>
            <a:r>
              <a:rPr lang="en-US" sz="1800" dirty="0" smtClean="0">
                <a:solidFill>
                  <a:schemeClr val="bg1"/>
                </a:solidFill>
              </a:rPr>
              <a:t>Region </a:t>
            </a:r>
            <a:r>
              <a:rPr lang="en-US" sz="1800" dirty="0" smtClean="0">
                <a:solidFill>
                  <a:schemeClr val="bg1"/>
                </a:solidFill>
              </a:rPr>
              <a:t>9 </a:t>
            </a:r>
            <a:endParaRPr lang="en-US" sz="1800" dirty="0">
              <a:solidFill>
                <a:schemeClr val="bg1"/>
              </a:solidFill>
            </a:endParaRPr>
          </a:p>
        </p:txBody>
      </p:sp>
    </p:spTree>
    <p:extLst>
      <p:ext uri="{BB962C8B-B14F-4D97-AF65-F5344CB8AC3E}">
        <p14:creationId xmlns:p14="http://schemas.microsoft.com/office/powerpoint/2010/main" val="4221974176"/>
      </p:ext>
    </p:extLst>
  </p:cSld>
  <p:clrMapOvr>
    <a:masterClrMapping/>
  </p:clrMapOvr>
  <p:timing>
    <p:tnLst>
      <p:par>
        <p:cTn xmlns:p14="http://schemas.microsoft.com/office/powerpoint/2010/mai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District Planning for Phase II and Beyond…</a:t>
            </a:r>
            <a:endParaRPr lang="en-US" dirty="0"/>
          </a:p>
        </p:txBody>
      </p:sp>
      <p:sp>
        <p:nvSpPr>
          <p:cNvPr id="5" name="Slide Number Placeholder 4"/>
          <p:cNvSpPr>
            <a:spLocks noGrp="1"/>
          </p:cNvSpPr>
          <p:nvPr>
            <p:ph type="sldNum" sz="quarter" idx="12"/>
          </p:nvPr>
        </p:nvSpPr>
        <p:spPr/>
        <p:txBody>
          <a:bodyPr/>
          <a:lstStyle/>
          <a:p>
            <a:fld id="{83E9BA39-2D3A-4EEE-AA6D-39F712240919}" type="slidenum">
              <a:rPr lang="en-US" smtClean="0"/>
              <a:pPr/>
              <a:t>54</a:t>
            </a:fld>
            <a:endParaRPr lang="en-US" dirty="0"/>
          </a:p>
        </p:txBody>
      </p:sp>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339516" y="2209800"/>
            <a:ext cx="5833569" cy="3124200"/>
          </a:xfrm>
          <a:prstGeom prst="rect">
            <a:avLst/>
          </a:prstGeom>
        </p:spPr>
      </p:pic>
      <p:sp>
        <p:nvSpPr>
          <p:cNvPr id="6" name="Footer Placeholder 4"/>
          <p:cNvSpPr>
            <a:spLocks noGrp="1"/>
          </p:cNvSpPr>
          <p:nvPr>
            <p:ph type="ftr" sz="quarter" idx="11"/>
          </p:nvPr>
        </p:nvSpPr>
        <p:spPr>
          <a:xfrm rot="16200000">
            <a:off x="7586910" y="4048760"/>
            <a:ext cx="2367281" cy="365760"/>
          </a:xfrm>
        </p:spPr>
        <p:txBody>
          <a:bodyPr/>
          <a:lstStyle/>
          <a:p>
            <a:pPr algn="r">
              <a:defRPr/>
            </a:pPr>
            <a:r>
              <a:rPr lang="en-US" sz="1800" dirty="0" smtClean="0">
                <a:solidFill>
                  <a:schemeClr val="bg1"/>
                </a:solidFill>
              </a:rPr>
              <a:t>Region </a:t>
            </a:r>
            <a:r>
              <a:rPr lang="en-US" sz="1800" dirty="0" smtClean="0">
                <a:solidFill>
                  <a:schemeClr val="bg1"/>
                </a:solidFill>
              </a:rPr>
              <a:t>9 </a:t>
            </a:r>
            <a:endParaRPr lang="en-US" sz="1800" dirty="0">
              <a:solidFill>
                <a:schemeClr val="bg1"/>
              </a:solidFill>
            </a:endParaRPr>
          </a:p>
        </p:txBody>
      </p:sp>
    </p:spTree>
    <p:extLst>
      <p:ext uri="{BB962C8B-B14F-4D97-AF65-F5344CB8AC3E}">
        <p14:creationId xmlns:p14="http://schemas.microsoft.com/office/powerpoint/2010/main" val="1620770598"/>
      </p:ext>
    </p:extLst>
  </p:cSld>
  <p:clrMapOvr>
    <a:masterClrMapping/>
  </p:clrMapOvr>
  <p:timing>
    <p:tnLst>
      <p:par>
        <p:cTn xmlns:p14="http://schemas.microsoft.com/office/powerpoint/2010/mai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Reflect on Your Plan</a:t>
            </a:r>
            <a:endParaRPr lang="en-US" dirty="0"/>
          </a:p>
        </p:txBody>
      </p:sp>
      <p:sp>
        <p:nvSpPr>
          <p:cNvPr id="3" name="Content Placeholder 2"/>
          <p:cNvSpPr>
            <a:spLocks noGrp="1"/>
          </p:cNvSpPr>
          <p:nvPr>
            <p:ph idx="1"/>
          </p:nvPr>
        </p:nvSpPr>
        <p:spPr/>
        <p:txBody>
          <a:bodyPr/>
          <a:lstStyle/>
          <a:p>
            <a:r>
              <a:rPr lang="en-US" dirty="0" smtClean="0"/>
              <a:t>Is your process grounded in research?</a:t>
            </a:r>
          </a:p>
          <a:p>
            <a:r>
              <a:rPr lang="en-US" dirty="0" smtClean="0"/>
              <a:t>Do principals’ goals align to the principal effectiveness rubric?</a:t>
            </a:r>
          </a:p>
          <a:p>
            <a:r>
              <a:rPr lang="en-US" dirty="0" smtClean="0"/>
              <a:t>Is your process collaborative?</a:t>
            </a:r>
          </a:p>
          <a:p>
            <a:pPr lvl="1"/>
            <a:r>
              <a:rPr lang="en-US" dirty="0" smtClean="0"/>
              <a:t>Does the principal play a leading and active role?</a:t>
            </a:r>
          </a:p>
          <a:p>
            <a:r>
              <a:rPr lang="en-US" dirty="0" smtClean="0"/>
              <a:t>Is it evidence-based?</a:t>
            </a:r>
          </a:p>
          <a:p>
            <a:pPr lvl="1"/>
            <a:r>
              <a:rPr lang="en-US" dirty="0" smtClean="0"/>
              <a:t>What evidence will be acceptable?</a:t>
            </a:r>
          </a:p>
          <a:p>
            <a:pPr lvl="1"/>
            <a:r>
              <a:rPr lang="en-US" dirty="0" smtClean="0"/>
              <a:t>Who will collect evidence?</a:t>
            </a:r>
          </a:p>
          <a:p>
            <a:pPr lvl="1"/>
            <a:r>
              <a:rPr lang="en-US" dirty="0" smtClean="0"/>
              <a:t>When will evidence be collected?</a:t>
            </a:r>
          </a:p>
        </p:txBody>
      </p:sp>
      <p:sp>
        <p:nvSpPr>
          <p:cNvPr id="5" name="Slide Number Placeholder 4"/>
          <p:cNvSpPr>
            <a:spLocks noGrp="1"/>
          </p:cNvSpPr>
          <p:nvPr>
            <p:ph type="sldNum" sz="quarter" idx="12"/>
          </p:nvPr>
        </p:nvSpPr>
        <p:spPr/>
        <p:txBody>
          <a:bodyPr/>
          <a:lstStyle/>
          <a:p>
            <a:fld id="{83E9BA39-2D3A-4EEE-AA6D-39F712240919}" type="slidenum">
              <a:rPr lang="en-US" smtClean="0"/>
              <a:pPr/>
              <a:t>55</a:t>
            </a:fld>
            <a:endParaRPr lang="en-US" dirty="0"/>
          </a:p>
        </p:txBody>
      </p:sp>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334000" y="4419600"/>
            <a:ext cx="2476500" cy="1857375"/>
          </a:xfrm>
          <a:prstGeom prst="rect">
            <a:avLst/>
          </a:prstGeom>
        </p:spPr>
      </p:pic>
      <p:sp>
        <p:nvSpPr>
          <p:cNvPr id="8" name="10-Point Star 7"/>
          <p:cNvSpPr/>
          <p:nvPr/>
        </p:nvSpPr>
        <p:spPr>
          <a:xfrm>
            <a:off x="7086600" y="304800"/>
            <a:ext cx="1219200" cy="762000"/>
          </a:xfrm>
          <a:prstGeom prst="star10">
            <a:avLst/>
          </a:prstGeom>
          <a:solidFill>
            <a:schemeClr val="bg1">
              <a:lumMod val="75000"/>
            </a:schemeClr>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p:cNvSpPr txBox="1"/>
          <p:nvPr/>
        </p:nvSpPr>
        <p:spPr>
          <a:xfrm>
            <a:off x="7200900" y="499646"/>
            <a:ext cx="990600" cy="338554"/>
          </a:xfrm>
          <a:prstGeom prst="rect">
            <a:avLst/>
          </a:prstGeom>
          <a:noFill/>
        </p:spPr>
        <p:txBody>
          <a:bodyPr wrap="square" rtlCol="0">
            <a:spAutoFit/>
          </a:bodyPr>
          <a:lstStyle/>
          <a:p>
            <a:pPr algn="ctr"/>
            <a:r>
              <a:rPr lang="en-US" sz="1600" dirty="0" smtClean="0">
                <a:latin typeface="Calibri" pitchFamily="34" charset="0"/>
                <a:cs typeface="Calibri" pitchFamily="34" charset="0"/>
              </a:rPr>
              <a:t>TM pg. 8</a:t>
            </a:r>
            <a:endParaRPr lang="en-US" sz="1600" dirty="0">
              <a:latin typeface="Calibri" pitchFamily="34" charset="0"/>
              <a:cs typeface="Calibri" pitchFamily="34" charset="0"/>
            </a:endParaRPr>
          </a:p>
        </p:txBody>
      </p:sp>
      <p:sp>
        <p:nvSpPr>
          <p:cNvPr id="10" name="Footer Placeholder 4"/>
          <p:cNvSpPr>
            <a:spLocks noGrp="1"/>
          </p:cNvSpPr>
          <p:nvPr>
            <p:ph type="ftr" sz="quarter" idx="11"/>
          </p:nvPr>
        </p:nvSpPr>
        <p:spPr>
          <a:xfrm rot="16200000">
            <a:off x="7586910" y="4048760"/>
            <a:ext cx="2367281" cy="365760"/>
          </a:xfrm>
        </p:spPr>
        <p:txBody>
          <a:bodyPr/>
          <a:lstStyle/>
          <a:p>
            <a:pPr algn="r">
              <a:defRPr/>
            </a:pPr>
            <a:r>
              <a:rPr lang="en-US" sz="1800" dirty="0" smtClean="0">
                <a:solidFill>
                  <a:schemeClr val="bg1"/>
                </a:solidFill>
              </a:rPr>
              <a:t>Region </a:t>
            </a:r>
            <a:r>
              <a:rPr lang="en-US" sz="1800" dirty="0" smtClean="0">
                <a:solidFill>
                  <a:schemeClr val="bg1"/>
                </a:solidFill>
              </a:rPr>
              <a:t>9 </a:t>
            </a:r>
            <a:endParaRPr lang="en-US" sz="1800" dirty="0">
              <a:solidFill>
                <a:schemeClr val="bg1"/>
              </a:solidFill>
            </a:endParaRPr>
          </a:p>
        </p:txBody>
      </p:sp>
    </p:spTree>
    <p:extLst>
      <p:ext uri="{BB962C8B-B14F-4D97-AF65-F5344CB8AC3E}">
        <p14:creationId xmlns:p14="http://schemas.microsoft.com/office/powerpoint/2010/main" val="1290083422"/>
      </p:ext>
    </p:extLst>
  </p:cSld>
  <p:clrMapOvr>
    <a:masterClrMapping/>
  </p:clrMapOvr>
  <p:timing>
    <p:tnLst>
      <p:par>
        <p:cTn xmlns:p14="http://schemas.microsoft.com/office/powerpoint/2010/mai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7620000" cy="1143000"/>
          </a:xfrm>
        </p:spPr>
        <p:txBody>
          <a:bodyPr/>
          <a:lstStyle/>
          <a:p>
            <a:r>
              <a:rPr lang="en-US" dirty="0" smtClean="0"/>
              <a:t>Reflect on Your Plan</a:t>
            </a:r>
            <a:endParaRPr lang="en-US" dirty="0"/>
          </a:p>
        </p:txBody>
      </p:sp>
      <p:sp>
        <p:nvSpPr>
          <p:cNvPr id="3" name="Content Placeholder 2"/>
          <p:cNvSpPr>
            <a:spLocks noGrp="1"/>
          </p:cNvSpPr>
          <p:nvPr>
            <p:ph idx="1"/>
          </p:nvPr>
        </p:nvSpPr>
        <p:spPr>
          <a:xfrm>
            <a:off x="457200" y="1600200"/>
            <a:ext cx="7620000" cy="2971800"/>
          </a:xfrm>
        </p:spPr>
        <p:txBody>
          <a:bodyPr/>
          <a:lstStyle/>
          <a:p>
            <a:r>
              <a:rPr lang="en-US" dirty="0" smtClean="0"/>
              <a:t>Is the process likely to promote growth?</a:t>
            </a:r>
          </a:p>
          <a:p>
            <a:pPr lvl="1"/>
            <a:r>
              <a:rPr lang="en-US" dirty="0" smtClean="0"/>
              <a:t>Can you expect an impact (direct and indirect) on teacher effectiveness? Student achievement?</a:t>
            </a:r>
          </a:p>
          <a:p>
            <a:pPr lvl="1"/>
            <a:r>
              <a:rPr lang="en-US" dirty="0" smtClean="0"/>
              <a:t>How will you know?</a:t>
            </a:r>
          </a:p>
          <a:p>
            <a:r>
              <a:rPr lang="en-US" dirty="0" smtClean="0"/>
              <a:t>What is the timeline for use and implementation through June 30, 2013?</a:t>
            </a:r>
          </a:p>
          <a:p>
            <a:pPr lvl="1"/>
            <a:r>
              <a:rPr lang="en-US" dirty="0" smtClean="0"/>
              <a:t>What is your timeline for future years?</a:t>
            </a:r>
            <a:endParaRPr lang="en-US" dirty="0"/>
          </a:p>
          <a:p>
            <a:pPr marL="411480" lvl="1" indent="0">
              <a:buNone/>
            </a:pPr>
            <a:endParaRPr lang="en-US" dirty="0" smtClean="0"/>
          </a:p>
          <a:p>
            <a:pPr marL="411480" lvl="1" indent="0">
              <a:buNone/>
            </a:pPr>
            <a:endParaRPr lang="en-US" dirty="0"/>
          </a:p>
          <a:p>
            <a:pPr marL="411480" lvl="1" indent="0">
              <a:buNone/>
            </a:pPr>
            <a:endParaRPr lang="en-US" dirty="0" smtClean="0"/>
          </a:p>
        </p:txBody>
      </p:sp>
      <p:sp>
        <p:nvSpPr>
          <p:cNvPr id="5" name="Slide Number Placeholder 4"/>
          <p:cNvSpPr>
            <a:spLocks noGrp="1"/>
          </p:cNvSpPr>
          <p:nvPr>
            <p:ph type="sldNum" sz="quarter" idx="12"/>
          </p:nvPr>
        </p:nvSpPr>
        <p:spPr/>
        <p:txBody>
          <a:bodyPr/>
          <a:lstStyle/>
          <a:p>
            <a:fld id="{83E9BA39-2D3A-4EEE-AA6D-39F712240919}" type="slidenum">
              <a:rPr lang="en-US" smtClean="0"/>
              <a:pPr/>
              <a:t>56</a:t>
            </a:fld>
            <a:endParaRPr lang="en-US" dirty="0"/>
          </a:p>
        </p:txBody>
      </p:sp>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181600" y="4572000"/>
            <a:ext cx="2628114" cy="1750981"/>
          </a:xfrm>
          <a:prstGeom prst="rect">
            <a:avLst/>
          </a:prstGeom>
        </p:spPr>
      </p:pic>
      <p:sp>
        <p:nvSpPr>
          <p:cNvPr id="7" name="TextBox 6"/>
          <p:cNvSpPr txBox="1"/>
          <p:nvPr/>
        </p:nvSpPr>
        <p:spPr>
          <a:xfrm>
            <a:off x="457200" y="4953000"/>
            <a:ext cx="4419600" cy="1200329"/>
          </a:xfrm>
          <a:prstGeom prst="rect">
            <a:avLst/>
          </a:prstGeom>
          <a:noFill/>
        </p:spPr>
        <p:txBody>
          <a:bodyPr wrap="square" rtlCol="0">
            <a:spAutoFit/>
          </a:bodyPr>
          <a:lstStyle/>
          <a:p>
            <a:pPr marL="411480" lvl="1" indent="0">
              <a:buNone/>
            </a:pPr>
            <a:endParaRPr lang="en-US" dirty="0"/>
          </a:p>
          <a:p>
            <a:pPr marL="0" lvl="1" indent="0">
              <a:buNone/>
            </a:pPr>
            <a:r>
              <a:rPr lang="en-US" dirty="0">
                <a:hlinkClick r:id="rId4"/>
              </a:rPr>
              <a:t>http://www.wallacefoundation.org/principal-story/executive-video/Pages/default.aspx</a:t>
            </a:r>
            <a:endParaRPr lang="en-US" dirty="0"/>
          </a:p>
          <a:p>
            <a:endParaRPr lang="en-US" dirty="0"/>
          </a:p>
        </p:txBody>
      </p:sp>
      <p:sp>
        <p:nvSpPr>
          <p:cNvPr id="8" name="10-Point Star 7"/>
          <p:cNvSpPr/>
          <p:nvPr/>
        </p:nvSpPr>
        <p:spPr>
          <a:xfrm>
            <a:off x="7086600" y="304800"/>
            <a:ext cx="1219200" cy="762000"/>
          </a:xfrm>
          <a:prstGeom prst="star10">
            <a:avLst/>
          </a:prstGeom>
          <a:solidFill>
            <a:schemeClr val="bg1">
              <a:lumMod val="75000"/>
            </a:schemeClr>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p:cNvSpPr txBox="1"/>
          <p:nvPr/>
        </p:nvSpPr>
        <p:spPr>
          <a:xfrm>
            <a:off x="7200900" y="499646"/>
            <a:ext cx="990600" cy="338554"/>
          </a:xfrm>
          <a:prstGeom prst="rect">
            <a:avLst/>
          </a:prstGeom>
          <a:noFill/>
        </p:spPr>
        <p:txBody>
          <a:bodyPr wrap="square" rtlCol="0">
            <a:spAutoFit/>
          </a:bodyPr>
          <a:lstStyle/>
          <a:p>
            <a:pPr algn="ctr"/>
            <a:r>
              <a:rPr lang="en-US" sz="1600" dirty="0" smtClean="0">
                <a:latin typeface="Calibri" pitchFamily="34" charset="0"/>
                <a:cs typeface="Calibri" pitchFamily="34" charset="0"/>
              </a:rPr>
              <a:t>TM pg. 8</a:t>
            </a:r>
            <a:endParaRPr lang="en-US" sz="1600" dirty="0">
              <a:latin typeface="Calibri" pitchFamily="34" charset="0"/>
              <a:cs typeface="Calibri" pitchFamily="34" charset="0"/>
            </a:endParaRPr>
          </a:p>
        </p:txBody>
      </p:sp>
      <p:sp>
        <p:nvSpPr>
          <p:cNvPr id="10" name="Footer Placeholder 4"/>
          <p:cNvSpPr>
            <a:spLocks noGrp="1"/>
          </p:cNvSpPr>
          <p:nvPr>
            <p:ph type="ftr" sz="quarter" idx="11"/>
          </p:nvPr>
        </p:nvSpPr>
        <p:spPr>
          <a:xfrm rot="16200000">
            <a:off x="7586910" y="4048760"/>
            <a:ext cx="2367281" cy="365760"/>
          </a:xfrm>
        </p:spPr>
        <p:txBody>
          <a:bodyPr/>
          <a:lstStyle/>
          <a:p>
            <a:pPr algn="r">
              <a:defRPr/>
            </a:pPr>
            <a:r>
              <a:rPr lang="en-US" sz="1800" dirty="0" smtClean="0">
                <a:solidFill>
                  <a:schemeClr val="bg1"/>
                </a:solidFill>
              </a:rPr>
              <a:t>Region </a:t>
            </a:r>
            <a:r>
              <a:rPr lang="en-US" sz="1800" dirty="0" smtClean="0">
                <a:solidFill>
                  <a:schemeClr val="bg1"/>
                </a:solidFill>
              </a:rPr>
              <a:t>9 </a:t>
            </a:r>
            <a:endParaRPr lang="en-US" sz="1800" dirty="0">
              <a:solidFill>
                <a:schemeClr val="bg1"/>
              </a:solidFill>
            </a:endParaRPr>
          </a:p>
        </p:txBody>
      </p:sp>
    </p:spTree>
    <p:extLst>
      <p:ext uri="{BB962C8B-B14F-4D97-AF65-F5344CB8AC3E}">
        <p14:creationId xmlns:p14="http://schemas.microsoft.com/office/powerpoint/2010/main" val="4094327688"/>
      </p:ext>
    </p:extLst>
  </p:cSld>
  <p:clrMapOvr>
    <a:masterClrMapping/>
  </p:clrMapOvr>
  <p:timing>
    <p:tnLst>
      <p:par>
        <p:cTn xmlns:p14="http://schemas.microsoft.com/office/powerpoint/2010/mai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Title 1"/>
          <p:cNvSpPr>
            <a:spLocks noGrp="1"/>
          </p:cNvSpPr>
          <p:nvPr>
            <p:ph type="title"/>
          </p:nvPr>
        </p:nvSpPr>
        <p:spPr>
          <a:xfrm>
            <a:off x="457200" y="25400"/>
            <a:ext cx="8229600" cy="1143000"/>
          </a:xfrm>
        </p:spPr>
        <p:txBody>
          <a:bodyPr/>
          <a:lstStyle/>
          <a:p>
            <a:pPr eaLnBrk="1" hangingPunct="1"/>
            <a:r>
              <a:rPr lang="en-US" smtClean="0"/>
              <a:t>Learning Intentions</a:t>
            </a:r>
          </a:p>
        </p:txBody>
      </p:sp>
      <p:sp>
        <p:nvSpPr>
          <p:cNvPr id="3" name="Content Placeholder 2"/>
          <p:cNvSpPr>
            <a:spLocks noGrp="1"/>
          </p:cNvSpPr>
          <p:nvPr>
            <p:ph idx="1"/>
          </p:nvPr>
        </p:nvSpPr>
        <p:spPr>
          <a:xfrm>
            <a:off x="304800" y="1295400"/>
            <a:ext cx="7924800" cy="5410200"/>
          </a:xfrm>
        </p:spPr>
        <p:txBody>
          <a:bodyPr>
            <a:normAutofit/>
          </a:bodyPr>
          <a:lstStyle/>
          <a:p>
            <a:pPr marL="0" indent="0" eaLnBrk="1" hangingPunct="1">
              <a:lnSpc>
                <a:spcPct val="80000"/>
              </a:lnSpc>
              <a:buFont typeface="Arial" pitchFamily="34" charset="0"/>
              <a:buNone/>
            </a:pPr>
            <a:r>
              <a:rPr lang="en-US" sz="2400" dirty="0" smtClean="0">
                <a:solidFill>
                  <a:srgbClr val="404040"/>
                </a:solidFill>
              </a:rPr>
              <a:t>Participants will…</a:t>
            </a:r>
          </a:p>
          <a:p>
            <a:pPr marL="0" indent="0" eaLnBrk="1" hangingPunct="1">
              <a:lnSpc>
                <a:spcPct val="80000"/>
              </a:lnSpc>
              <a:buFont typeface="Arial" pitchFamily="34" charset="0"/>
              <a:buNone/>
            </a:pPr>
            <a:endParaRPr lang="en-US" dirty="0" smtClean="0">
              <a:solidFill>
                <a:srgbClr val="404040"/>
              </a:solidFill>
            </a:endParaRPr>
          </a:p>
          <a:p>
            <a:pPr indent="-342900">
              <a:lnSpc>
                <a:spcPct val="80000"/>
              </a:lnSpc>
            </a:pPr>
            <a:r>
              <a:rPr lang="en-US" dirty="0" smtClean="0">
                <a:solidFill>
                  <a:srgbClr val="404040"/>
                </a:solidFill>
              </a:rPr>
              <a:t>Understand that principal evaluation is an informative process – not an isolated event.</a:t>
            </a:r>
          </a:p>
          <a:p>
            <a:pPr marL="0" indent="0">
              <a:lnSpc>
                <a:spcPct val="80000"/>
              </a:lnSpc>
              <a:buNone/>
            </a:pPr>
            <a:endParaRPr lang="en-US" dirty="0" smtClean="0">
              <a:solidFill>
                <a:srgbClr val="404040"/>
              </a:solidFill>
            </a:endParaRPr>
          </a:p>
          <a:p>
            <a:pPr indent="-342900">
              <a:lnSpc>
                <a:spcPct val="80000"/>
              </a:lnSpc>
            </a:pPr>
            <a:r>
              <a:rPr lang="en-US" dirty="0" smtClean="0">
                <a:solidFill>
                  <a:srgbClr val="404040"/>
                </a:solidFill>
              </a:rPr>
              <a:t>Become familiar with the process and tools associated with Phase II.</a:t>
            </a:r>
          </a:p>
          <a:p>
            <a:pPr marL="0" indent="0">
              <a:lnSpc>
                <a:spcPct val="80000"/>
              </a:lnSpc>
              <a:buNone/>
            </a:pPr>
            <a:endParaRPr lang="en-US" dirty="0" smtClean="0">
              <a:solidFill>
                <a:srgbClr val="404040"/>
              </a:solidFill>
            </a:endParaRPr>
          </a:p>
          <a:p>
            <a:pPr indent="-342900">
              <a:lnSpc>
                <a:spcPct val="80000"/>
              </a:lnSpc>
            </a:pPr>
            <a:r>
              <a:rPr lang="en-US" dirty="0" smtClean="0">
                <a:solidFill>
                  <a:srgbClr val="404040"/>
                </a:solidFill>
              </a:rPr>
              <a:t>Utilize the Principal Effectiveness Rubric to create methods and practices that align to district/school efforts toward increased teacher effectiveness and student achievement.</a:t>
            </a:r>
            <a:endParaRPr lang="en-US" dirty="0">
              <a:solidFill>
                <a:srgbClr val="404040"/>
              </a:solidFill>
            </a:endParaRPr>
          </a:p>
          <a:p>
            <a:pPr indent="-342900">
              <a:lnSpc>
                <a:spcPct val="80000"/>
              </a:lnSpc>
            </a:pPr>
            <a:endParaRPr lang="en-US" dirty="0" smtClean="0">
              <a:solidFill>
                <a:srgbClr val="404040"/>
              </a:solidFill>
            </a:endParaRPr>
          </a:p>
          <a:p>
            <a:pPr indent="-342900">
              <a:lnSpc>
                <a:spcPct val="80000"/>
              </a:lnSpc>
            </a:pPr>
            <a:r>
              <a:rPr lang="en-US" dirty="0" smtClean="0">
                <a:solidFill>
                  <a:srgbClr val="404040"/>
                </a:solidFill>
              </a:rPr>
              <a:t>Begin to develop a district/school plan which builds capacity around the Principal Effectiveness Rubric.</a:t>
            </a:r>
          </a:p>
          <a:p>
            <a:pPr marL="0" indent="0" eaLnBrk="1" hangingPunct="1">
              <a:lnSpc>
                <a:spcPct val="80000"/>
              </a:lnSpc>
              <a:buFont typeface="Arial" pitchFamily="34" charset="0"/>
              <a:buNone/>
            </a:pPr>
            <a:endParaRPr lang="en-US" dirty="0" smtClean="0">
              <a:solidFill>
                <a:srgbClr val="404040"/>
              </a:solidFill>
            </a:endParaRPr>
          </a:p>
          <a:p>
            <a:pPr marL="0" indent="0" eaLnBrk="1" hangingPunct="1">
              <a:lnSpc>
                <a:spcPct val="80000"/>
              </a:lnSpc>
              <a:buFont typeface="Arial" pitchFamily="34" charset="0"/>
              <a:buNone/>
            </a:pPr>
            <a:endParaRPr lang="en-US" sz="2500" dirty="0" smtClean="0">
              <a:solidFill>
                <a:srgbClr val="404040"/>
              </a:solidFill>
            </a:endParaRPr>
          </a:p>
          <a:p>
            <a:pPr marL="0" indent="0" eaLnBrk="1" hangingPunct="1">
              <a:lnSpc>
                <a:spcPct val="80000"/>
              </a:lnSpc>
              <a:buFont typeface="Arial" pitchFamily="34" charset="0"/>
              <a:buNone/>
            </a:pPr>
            <a:endParaRPr lang="en-US" sz="2500" dirty="0" smtClean="0">
              <a:solidFill>
                <a:srgbClr val="404040"/>
              </a:solidFill>
            </a:endParaRPr>
          </a:p>
          <a:p>
            <a:pPr marL="0" indent="0" eaLnBrk="1" hangingPunct="1">
              <a:lnSpc>
                <a:spcPct val="80000"/>
              </a:lnSpc>
              <a:buFont typeface="Arial" pitchFamily="34" charset="0"/>
              <a:buNone/>
            </a:pPr>
            <a:endParaRPr lang="en-US" sz="2500" dirty="0" smtClean="0">
              <a:solidFill>
                <a:srgbClr val="404040"/>
              </a:solidFill>
            </a:endParaRPr>
          </a:p>
        </p:txBody>
      </p:sp>
      <p:sp>
        <p:nvSpPr>
          <p:cNvPr id="6" name="Slide Number Placeholder 5"/>
          <p:cNvSpPr>
            <a:spLocks noGrp="1"/>
          </p:cNvSpPr>
          <p:nvPr>
            <p:ph type="sldNum" sz="quarter" idx="12"/>
          </p:nvPr>
        </p:nvSpPr>
        <p:spPr/>
        <p:txBody>
          <a:bodyPr/>
          <a:lstStyle>
            <a:lvl1pPr eaLnBrk="0" hangingPunct="0">
              <a:defRPr sz="2400">
                <a:solidFill>
                  <a:schemeClr val="tx1"/>
                </a:solidFill>
                <a:latin typeface="Calibri" pitchFamily="34" charset="0"/>
                <a:ea typeface="MS PGothic" pitchFamily="34" charset="-128"/>
              </a:defRPr>
            </a:lvl1pPr>
            <a:lvl2pPr marL="742950" indent="-285750" eaLnBrk="0" hangingPunct="0">
              <a:defRPr sz="2400">
                <a:solidFill>
                  <a:schemeClr val="tx1"/>
                </a:solidFill>
                <a:latin typeface="Calibri" pitchFamily="34" charset="0"/>
                <a:ea typeface="MS PGothic" pitchFamily="34" charset="-128"/>
              </a:defRPr>
            </a:lvl2pPr>
            <a:lvl3pPr marL="1143000" indent="-228600" eaLnBrk="0" hangingPunct="0">
              <a:defRPr sz="2400">
                <a:solidFill>
                  <a:schemeClr val="tx1"/>
                </a:solidFill>
                <a:latin typeface="Calibri" pitchFamily="34" charset="0"/>
                <a:ea typeface="MS PGothic" pitchFamily="34" charset="-128"/>
              </a:defRPr>
            </a:lvl3pPr>
            <a:lvl4pPr marL="1600200" indent="-228600" eaLnBrk="0" hangingPunct="0">
              <a:defRPr sz="2400">
                <a:solidFill>
                  <a:schemeClr val="tx1"/>
                </a:solidFill>
                <a:latin typeface="Calibri" pitchFamily="34" charset="0"/>
                <a:ea typeface="MS PGothic" pitchFamily="34" charset="-128"/>
              </a:defRPr>
            </a:lvl4pPr>
            <a:lvl5pPr marL="2057400" indent="-228600" eaLnBrk="0" hangingPunct="0">
              <a:defRPr sz="2400">
                <a:solidFill>
                  <a:schemeClr val="tx1"/>
                </a:solidFill>
                <a:latin typeface="Calibri" pitchFamily="34" charset="0"/>
                <a:ea typeface="MS PGothic" pitchFamily="34" charset="-128"/>
              </a:defRPr>
            </a:lvl5pPr>
            <a:lvl6pPr marL="2514600" indent="-228600" eaLnBrk="0" fontAlgn="base" hangingPunct="0">
              <a:spcBef>
                <a:spcPct val="0"/>
              </a:spcBef>
              <a:spcAft>
                <a:spcPct val="0"/>
              </a:spcAft>
              <a:defRPr sz="2400">
                <a:solidFill>
                  <a:schemeClr val="tx1"/>
                </a:solidFill>
                <a:latin typeface="Calibri" pitchFamily="34" charset="0"/>
                <a:ea typeface="MS PGothic" pitchFamily="34" charset="-128"/>
              </a:defRPr>
            </a:lvl6pPr>
            <a:lvl7pPr marL="2971800" indent="-228600" eaLnBrk="0" fontAlgn="base" hangingPunct="0">
              <a:spcBef>
                <a:spcPct val="0"/>
              </a:spcBef>
              <a:spcAft>
                <a:spcPct val="0"/>
              </a:spcAft>
              <a:defRPr sz="2400">
                <a:solidFill>
                  <a:schemeClr val="tx1"/>
                </a:solidFill>
                <a:latin typeface="Calibri" pitchFamily="34" charset="0"/>
                <a:ea typeface="MS PGothic" pitchFamily="34" charset="-128"/>
              </a:defRPr>
            </a:lvl7pPr>
            <a:lvl8pPr marL="3429000" indent="-228600" eaLnBrk="0" fontAlgn="base" hangingPunct="0">
              <a:spcBef>
                <a:spcPct val="0"/>
              </a:spcBef>
              <a:spcAft>
                <a:spcPct val="0"/>
              </a:spcAft>
              <a:defRPr sz="2400">
                <a:solidFill>
                  <a:schemeClr val="tx1"/>
                </a:solidFill>
                <a:latin typeface="Calibri" pitchFamily="34" charset="0"/>
                <a:ea typeface="MS PGothic" pitchFamily="34" charset="-128"/>
              </a:defRPr>
            </a:lvl8pPr>
            <a:lvl9pPr marL="3886200" indent="-228600" eaLnBrk="0" fontAlgn="base" hangingPunct="0">
              <a:spcBef>
                <a:spcPct val="0"/>
              </a:spcBef>
              <a:spcAft>
                <a:spcPct val="0"/>
              </a:spcAft>
              <a:defRPr sz="2400">
                <a:solidFill>
                  <a:schemeClr val="tx1"/>
                </a:solidFill>
                <a:latin typeface="Calibri" pitchFamily="34" charset="0"/>
                <a:ea typeface="MS PGothic" pitchFamily="34" charset="-128"/>
              </a:defRPr>
            </a:lvl9pPr>
          </a:lstStyle>
          <a:p>
            <a:pPr eaLnBrk="1" hangingPunct="1"/>
            <a:fld id="{28938BE9-83CE-4D63-97EF-626B24700078}" type="slidenum">
              <a:rPr lang="en-US" sz="1800">
                <a:solidFill>
                  <a:schemeClr val="bg1"/>
                </a:solidFill>
              </a:rPr>
              <a:pPr eaLnBrk="1" hangingPunct="1"/>
              <a:t>57</a:t>
            </a:fld>
            <a:endParaRPr lang="en-US" sz="1800">
              <a:solidFill>
                <a:schemeClr val="bg1"/>
              </a:solidFill>
            </a:endParaRPr>
          </a:p>
        </p:txBody>
      </p:sp>
      <p:sp>
        <p:nvSpPr>
          <p:cNvPr id="7" name="Footer Placeholder 4"/>
          <p:cNvSpPr>
            <a:spLocks noGrp="1"/>
          </p:cNvSpPr>
          <p:nvPr>
            <p:ph type="ftr" sz="quarter" idx="11"/>
          </p:nvPr>
        </p:nvSpPr>
        <p:spPr>
          <a:xfrm rot="16200000">
            <a:off x="7586910" y="4048760"/>
            <a:ext cx="2367281" cy="365760"/>
          </a:xfrm>
        </p:spPr>
        <p:txBody>
          <a:bodyPr/>
          <a:lstStyle/>
          <a:p>
            <a:pPr algn="r">
              <a:defRPr/>
            </a:pPr>
            <a:r>
              <a:rPr lang="en-US" sz="1800" dirty="0" smtClean="0">
                <a:solidFill>
                  <a:schemeClr val="bg1"/>
                </a:solidFill>
              </a:rPr>
              <a:t>Region </a:t>
            </a:r>
            <a:r>
              <a:rPr lang="en-US" sz="1800" dirty="0" smtClean="0">
                <a:solidFill>
                  <a:schemeClr val="bg1"/>
                </a:solidFill>
              </a:rPr>
              <a:t>9 </a:t>
            </a:r>
            <a:endParaRPr lang="en-US" sz="1800" dirty="0">
              <a:solidFill>
                <a:schemeClr val="bg1"/>
              </a:solidFill>
            </a:endParaRPr>
          </a:p>
        </p:txBody>
      </p:sp>
    </p:spTree>
    <p:extLst>
      <p:ext uri="{BB962C8B-B14F-4D97-AF65-F5344CB8AC3E}">
        <p14:creationId xmlns:p14="http://schemas.microsoft.com/office/powerpoint/2010/main" val="62622699"/>
      </p:ext>
    </p:extLst>
  </p:cSld>
  <p:clrMapOvr>
    <a:masterClrMapping/>
  </p:clrMapOvr>
  <p:timing>
    <p:tnLst>
      <p:par>
        <p:cTn xmlns:p14="http://schemas.microsoft.com/office/powerpoint/2010/mai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6652" y="381000"/>
            <a:ext cx="8229600" cy="1339009"/>
          </a:xfrm>
        </p:spPr>
        <p:txBody>
          <a:bodyPr/>
          <a:lstStyle/>
          <a:p>
            <a:r>
              <a:rPr lang="en-US" sz="4400" dirty="0" smtClean="0"/>
              <a:t>Today’s Training Developed by:</a:t>
            </a:r>
            <a:endParaRPr lang="en-US" sz="4400" dirty="0"/>
          </a:p>
        </p:txBody>
      </p:sp>
      <p:pic>
        <p:nvPicPr>
          <p:cNvPr id="1536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325" y="3581400"/>
            <a:ext cx="2890766" cy="1212606"/>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5363"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410200" y="3581400"/>
            <a:ext cx="3037732" cy="111383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5364" name="Picture 4" descr="C:\Users\diane_hurst\Desktop\IU color.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200400" y="3581400"/>
            <a:ext cx="2088558" cy="1208087"/>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
        <p:nvSpPr>
          <p:cNvPr id="5" name="Slide Number Placeholder 4"/>
          <p:cNvSpPr>
            <a:spLocks noGrp="1"/>
          </p:cNvSpPr>
          <p:nvPr>
            <p:ph type="sldNum" sz="quarter" idx="12"/>
          </p:nvPr>
        </p:nvSpPr>
        <p:spPr/>
        <p:txBody>
          <a:bodyPr/>
          <a:lstStyle/>
          <a:p>
            <a:fld id="{B184DD7E-CEB3-4C45-B77B-C54B4863856B}" type="slidenum">
              <a:rPr lang="en-US" smtClean="0"/>
              <a:t>58</a:t>
            </a:fld>
            <a:endParaRPr lang="en-US" dirty="0"/>
          </a:p>
        </p:txBody>
      </p:sp>
      <p:pic>
        <p:nvPicPr>
          <p:cNvPr id="6" name="Picture 5"/>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524000" y="1524000"/>
            <a:ext cx="5521939" cy="1649982"/>
          </a:xfrm>
          <a:prstGeom prst="rect">
            <a:avLst/>
          </a:prstGeom>
        </p:spPr>
      </p:pic>
      <p:sp>
        <p:nvSpPr>
          <p:cNvPr id="10" name="Footer Placeholder 4"/>
          <p:cNvSpPr>
            <a:spLocks noGrp="1"/>
          </p:cNvSpPr>
          <p:nvPr>
            <p:ph type="ftr" sz="quarter" idx="11"/>
          </p:nvPr>
        </p:nvSpPr>
        <p:spPr>
          <a:xfrm rot="16200000">
            <a:off x="7586910" y="4048760"/>
            <a:ext cx="2367281" cy="365760"/>
          </a:xfrm>
        </p:spPr>
        <p:txBody>
          <a:bodyPr/>
          <a:lstStyle/>
          <a:p>
            <a:pPr algn="r">
              <a:defRPr/>
            </a:pPr>
            <a:r>
              <a:rPr lang="en-US" sz="1800" dirty="0" smtClean="0">
                <a:solidFill>
                  <a:schemeClr val="bg1"/>
                </a:solidFill>
              </a:rPr>
              <a:t>Region </a:t>
            </a:r>
            <a:r>
              <a:rPr lang="en-US" sz="1800" dirty="0" smtClean="0">
                <a:solidFill>
                  <a:schemeClr val="bg1"/>
                </a:solidFill>
              </a:rPr>
              <a:t>9 </a:t>
            </a:r>
            <a:endParaRPr lang="en-US" sz="1800" dirty="0">
              <a:solidFill>
                <a:schemeClr val="bg1"/>
              </a:solidFill>
            </a:endParaRPr>
          </a:p>
        </p:txBody>
      </p:sp>
      <p:pic>
        <p:nvPicPr>
          <p:cNvPr id="7" name="Picture 6" descr="logo.jpg"/>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3505200" y="5105400"/>
            <a:ext cx="1743075" cy="1475749"/>
          </a:xfrm>
          <a:prstGeom prst="rect">
            <a:avLst/>
          </a:prstGeom>
        </p:spPr>
      </p:pic>
    </p:spTree>
    <p:extLst>
      <p:ext uri="{BB962C8B-B14F-4D97-AF65-F5344CB8AC3E}">
        <p14:creationId xmlns:p14="http://schemas.microsoft.com/office/powerpoint/2010/main" val="211722256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4371" name="Rectangle 3"/>
          <p:cNvSpPr>
            <a:spLocks noGrp="1" noChangeArrowheads="1"/>
          </p:cNvSpPr>
          <p:nvPr>
            <p:ph type="subTitle" idx="1"/>
          </p:nvPr>
        </p:nvSpPr>
        <p:spPr>
          <a:xfrm>
            <a:off x="914400" y="2209800"/>
            <a:ext cx="5426075" cy="3810000"/>
          </a:xfrm>
        </p:spPr>
        <p:txBody>
          <a:bodyPr>
            <a:normAutofit/>
          </a:bodyPr>
          <a:lstStyle/>
          <a:p>
            <a:pPr eaLnBrk="1" fontAlgn="auto" hangingPunct="1">
              <a:spcAft>
                <a:spcPts val="0"/>
              </a:spcAft>
              <a:buFont typeface="Wingdings 2"/>
              <a:buNone/>
              <a:defRPr/>
            </a:pPr>
            <a:r>
              <a:rPr lang="en-US" sz="2400" dirty="0" smtClean="0"/>
              <a:t>Cristine Wagner-</a:t>
            </a:r>
            <a:r>
              <a:rPr lang="en-US" sz="2400" dirty="0" err="1" smtClean="0"/>
              <a:t>Deitch</a:t>
            </a:r>
            <a:endParaRPr lang="en-US" sz="2400" dirty="0" smtClean="0"/>
          </a:p>
          <a:p>
            <a:pPr eaLnBrk="1" fontAlgn="auto" hangingPunct="1">
              <a:spcAft>
                <a:spcPts val="0"/>
              </a:spcAft>
              <a:buFont typeface="Wingdings 2"/>
              <a:buNone/>
              <a:defRPr/>
            </a:pPr>
            <a:r>
              <a:rPr lang="en-US" sz="2400" dirty="0" smtClean="0"/>
              <a:t>724-774-7800</a:t>
            </a:r>
            <a:endParaRPr lang="en-US" sz="2400" dirty="0" smtClean="0"/>
          </a:p>
          <a:p>
            <a:pPr eaLnBrk="1" fontAlgn="auto" hangingPunct="1">
              <a:spcAft>
                <a:spcPts val="0"/>
              </a:spcAft>
              <a:buFont typeface="Wingdings 2"/>
              <a:buNone/>
              <a:defRPr/>
            </a:pPr>
            <a:r>
              <a:rPr lang="en-US" sz="2400" dirty="0" err="1" smtClean="0"/>
              <a:t>clw@bviu.org</a:t>
            </a:r>
            <a:endParaRPr lang="en-US" sz="2400" dirty="0" smtClean="0"/>
          </a:p>
          <a:p>
            <a:pPr eaLnBrk="1" fontAlgn="auto" hangingPunct="1">
              <a:spcAft>
                <a:spcPts val="0"/>
              </a:spcAft>
              <a:buFont typeface="Wingdings 2"/>
              <a:buNone/>
              <a:defRPr/>
            </a:pPr>
            <a:endParaRPr lang="en-US" sz="2400" dirty="0"/>
          </a:p>
          <a:p>
            <a:pPr eaLnBrk="1" fontAlgn="auto" hangingPunct="1">
              <a:spcAft>
                <a:spcPts val="0"/>
              </a:spcAft>
              <a:buFont typeface="Wingdings 2"/>
              <a:buNone/>
              <a:defRPr/>
            </a:pPr>
            <a:r>
              <a:rPr lang="en-US" sz="2400" dirty="0" smtClean="0"/>
              <a:t>Dr. </a:t>
            </a:r>
            <a:r>
              <a:rPr lang="en-US" sz="2400" dirty="0" smtClean="0"/>
              <a:t>Eric Rosendale</a:t>
            </a:r>
            <a:endParaRPr lang="en-US" sz="2400" dirty="0" smtClean="0"/>
          </a:p>
          <a:p>
            <a:pPr eaLnBrk="1" fontAlgn="auto" hangingPunct="1">
              <a:spcAft>
                <a:spcPts val="0"/>
              </a:spcAft>
              <a:buFont typeface="Wingdings 2"/>
              <a:buNone/>
              <a:defRPr/>
            </a:pPr>
            <a:r>
              <a:rPr lang="en-US" sz="2400" dirty="0" smtClean="0"/>
              <a:t>724-774-7800</a:t>
            </a:r>
            <a:endParaRPr lang="en-US" sz="2400" dirty="0" smtClean="0"/>
          </a:p>
          <a:p>
            <a:pPr eaLnBrk="1" fontAlgn="auto" hangingPunct="1">
              <a:spcAft>
                <a:spcPts val="0"/>
              </a:spcAft>
              <a:buFont typeface="Wingdings 2"/>
              <a:buNone/>
              <a:defRPr/>
            </a:pPr>
            <a:r>
              <a:rPr lang="en-US" sz="2400" dirty="0" err="1" smtClean="0"/>
              <a:t>egr@bviu.org</a:t>
            </a:r>
            <a:endParaRPr lang="en-US" sz="2400" dirty="0" smtClean="0"/>
          </a:p>
        </p:txBody>
      </p:sp>
      <p:sp>
        <p:nvSpPr>
          <p:cNvPr id="2" name="Title 1"/>
          <p:cNvSpPr>
            <a:spLocks noGrp="1"/>
          </p:cNvSpPr>
          <p:nvPr>
            <p:ph type="ctrTitle"/>
          </p:nvPr>
        </p:nvSpPr>
        <p:spPr>
          <a:xfrm>
            <a:off x="304800" y="381000"/>
            <a:ext cx="7864475" cy="1146175"/>
          </a:xfrm>
        </p:spPr>
        <p:txBody>
          <a:bodyPr/>
          <a:lstStyle/>
          <a:p>
            <a:pPr>
              <a:defRPr/>
            </a:pPr>
            <a:r>
              <a:rPr lang="en-US" sz="5400" dirty="0" smtClean="0"/>
              <a:t>Contact </a:t>
            </a:r>
            <a:r>
              <a:rPr lang="en-US" sz="5400" dirty="0" smtClean="0"/>
              <a:t>Information</a:t>
            </a:r>
            <a:endParaRPr lang="en-US" sz="5400" dirty="0"/>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029200" y="2438400"/>
            <a:ext cx="2803730" cy="2766512"/>
          </a:xfrm>
          <a:prstGeom prst="rect">
            <a:avLst/>
          </a:prstGeom>
        </p:spPr>
      </p:pic>
      <p:sp>
        <p:nvSpPr>
          <p:cNvPr id="7" name="Footer Placeholder 4"/>
          <p:cNvSpPr>
            <a:spLocks noGrp="1"/>
          </p:cNvSpPr>
          <p:nvPr>
            <p:ph type="ftr" sz="quarter" idx="11"/>
          </p:nvPr>
        </p:nvSpPr>
        <p:spPr>
          <a:xfrm rot="16200000">
            <a:off x="7586910" y="4048760"/>
            <a:ext cx="2367281" cy="365760"/>
          </a:xfrm>
        </p:spPr>
        <p:txBody>
          <a:bodyPr/>
          <a:lstStyle/>
          <a:p>
            <a:pPr algn="r">
              <a:defRPr/>
            </a:pPr>
            <a:r>
              <a:rPr lang="en-US" sz="1800" dirty="0" smtClean="0">
                <a:solidFill>
                  <a:schemeClr val="bg1"/>
                </a:solidFill>
              </a:rPr>
              <a:t>Region </a:t>
            </a:r>
            <a:r>
              <a:rPr lang="en-US" sz="1800" dirty="0" smtClean="0">
                <a:solidFill>
                  <a:schemeClr val="bg1"/>
                </a:solidFill>
              </a:rPr>
              <a:t>9 </a:t>
            </a:r>
            <a:endParaRPr lang="en-US" sz="1800" dirty="0">
              <a:solidFill>
                <a:schemeClr val="bg1"/>
              </a:solidFill>
            </a:endParaRPr>
          </a:p>
        </p:txBody>
      </p:sp>
      <p:sp>
        <p:nvSpPr>
          <p:cNvPr id="8" name="Slide Number Placeholder 4"/>
          <p:cNvSpPr>
            <a:spLocks noGrp="1"/>
          </p:cNvSpPr>
          <p:nvPr>
            <p:ph type="sldNum" sz="quarter" idx="12"/>
          </p:nvPr>
        </p:nvSpPr>
        <p:spPr>
          <a:xfrm>
            <a:off x="8531788" y="5648960"/>
            <a:ext cx="548640" cy="396240"/>
          </a:xfrm>
        </p:spPr>
        <p:txBody>
          <a:bodyPr/>
          <a:lstStyle/>
          <a:p>
            <a:fld id="{B184DD7E-CEB3-4C45-B77B-C54B4863856B}" type="slidenum">
              <a:rPr lang="en-US" smtClean="0"/>
              <a:t>59</a:t>
            </a:fld>
            <a:endParaRPr lang="en-US" dirty="0"/>
          </a:p>
        </p:txBody>
      </p:sp>
    </p:spTree>
    <p:extLst>
      <p:ext uri="{BB962C8B-B14F-4D97-AF65-F5344CB8AC3E}">
        <p14:creationId xmlns:p14="http://schemas.microsoft.com/office/powerpoint/2010/main" val="1128216725"/>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Training Materials</a:t>
            </a:r>
            <a:endParaRPr lang="en-US" dirty="0"/>
          </a:p>
        </p:txBody>
      </p:sp>
      <p:sp>
        <p:nvSpPr>
          <p:cNvPr id="3" name="Content Placeholder 2"/>
          <p:cNvSpPr>
            <a:spLocks noGrp="1"/>
          </p:cNvSpPr>
          <p:nvPr>
            <p:ph idx="1"/>
          </p:nvPr>
        </p:nvSpPr>
        <p:spPr/>
        <p:txBody>
          <a:bodyPr>
            <a:normAutofit/>
          </a:bodyPr>
          <a:lstStyle/>
          <a:p>
            <a:pPr marL="0" indent="0">
              <a:buNone/>
            </a:pPr>
            <a:r>
              <a:rPr lang="en-US" sz="2800" dirty="0" smtClean="0">
                <a:solidFill>
                  <a:schemeClr val="tx2"/>
                </a:solidFill>
              </a:rPr>
              <a:t>Section 1:</a:t>
            </a:r>
            <a:r>
              <a:rPr lang="en-US" sz="2800" dirty="0" smtClean="0"/>
              <a:t>  </a:t>
            </a:r>
            <a:r>
              <a:rPr lang="en-US" sz="2800" dirty="0" err="1" smtClean="0"/>
              <a:t>Powerpoint</a:t>
            </a:r>
            <a:r>
              <a:rPr lang="en-US" sz="2800" dirty="0" smtClean="0"/>
              <a:t> Slides</a:t>
            </a:r>
            <a:endParaRPr lang="en-US" sz="2800" dirty="0" smtClean="0"/>
          </a:p>
          <a:p>
            <a:pPr marL="0" indent="0">
              <a:buNone/>
            </a:pPr>
            <a:r>
              <a:rPr lang="en-US" sz="2800" dirty="0" smtClean="0">
                <a:solidFill>
                  <a:schemeClr val="tx2"/>
                </a:solidFill>
              </a:rPr>
              <a:t>Section 2:</a:t>
            </a:r>
            <a:r>
              <a:rPr lang="en-US" sz="2800" dirty="0" smtClean="0"/>
              <a:t>  </a:t>
            </a:r>
            <a:r>
              <a:rPr lang="en-US" sz="2800" dirty="0" smtClean="0"/>
              <a:t>Training Materials</a:t>
            </a:r>
            <a:endParaRPr lang="en-US" sz="2800" dirty="0" smtClean="0">
              <a:solidFill>
                <a:schemeClr val="bg1">
                  <a:lumMod val="50000"/>
                </a:schemeClr>
              </a:solidFill>
            </a:endParaRPr>
          </a:p>
          <a:p>
            <a:pPr marL="0" indent="0">
              <a:buNone/>
            </a:pPr>
            <a:r>
              <a:rPr lang="en-US" sz="2800" dirty="0" smtClean="0">
                <a:solidFill>
                  <a:schemeClr val="tx2"/>
                </a:solidFill>
              </a:rPr>
              <a:t>Section 3:</a:t>
            </a:r>
            <a:r>
              <a:rPr lang="en-US" sz="2800" dirty="0" smtClean="0"/>
              <a:t>  </a:t>
            </a:r>
            <a:r>
              <a:rPr lang="en-US" sz="2800" dirty="0" smtClean="0"/>
              <a:t>Research Documents</a:t>
            </a:r>
            <a:r>
              <a:rPr lang="en-US" sz="2800" dirty="0" smtClean="0"/>
              <a:t>	</a:t>
            </a:r>
          </a:p>
          <a:p>
            <a:pPr marL="0" indent="0">
              <a:buNone/>
            </a:pPr>
            <a:r>
              <a:rPr lang="en-US" sz="2800" dirty="0" smtClean="0">
                <a:solidFill>
                  <a:schemeClr val="tx2"/>
                </a:solidFill>
              </a:rPr>
              <a:t>Section 4:</a:t>
            </a:r>
            <a:r>
              <a:rPr lang="en-US" sz="2800" dirty="0" smtClean="0"/>
              <a:t>  </a:t>
            </a:r>
            <a:r>
              <a:rPr lang="en-US" sz="2800" dirty="0" smtClean="0"/>
              <a:t>Rubrics</a:t>
            </a:r>
            <a:endParaRPr lang="en-US" sz="2800" dirty="0" smtClean="0"/>
          </a:p>
        </p:txBody>
      </p:sp>
      <p:sp>
        <p:nvSpPr>
          <p:cNvPr id="4" name="Slide Number Placeholder 3"/>
          <p:cNvSpPr>
            <a:spLocks noGrp="1"/>
          </p:cNvSpPr>
          <p:nvPr>
            <p:ph type="sldNum" sz="quarter" idx="12"/>
          </p:nvPr>
        </p:nvSpPr>
        <p:spPr/>
        <p:txBody>
          <a:bodyPr/>
          <a:lstStyle/>
          <a:p>
            <a:fld id="{BA9B540C-44DA-4F69-89C9-7C84606640D3}" type="slidenum">
              <a:rPr lang="en-US" smtClean="0"/>
              <a:pPr/>
              <a:t>6</a:t>
            </a:fld>
            <a:endParaRPr lang="en-US"/>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495800" y="4322761"/>
            <a:ext cx="3276600" cy="2085799"/>
          </a:xfrm>
          <a:prstGeom prst="rect">
            <a:avLst/>
          </a:prstGeom>
        </p:spPr>
      </p:pic>
      <p:sp>
        <p:nvSpPr>
          <p:cNvPr id="7" name="Footer Placeholder 1"/>
          <p:cNvSpPr>
            <a:spLocks noGrp="1"/>
          </p:cNvSpPr>
          <p:nvPr>
            <p:ph type="ftr" sz="quarter" idx="11"/>
          </p:nvPr>
        </p:nvSpPr>
        <p:spPr>
          <a:xfrm rot="16200000">
            <a:off x="7586910" y="4048760"/>
            <a:ext cx="2367281" cy="365760"/>
          </a:xfrm>
        </p:spPr>
        <p:txBody>
          <a:bodyPr/>
          <a:lstStyle/>
          <a:p>
            <a:r>
              <a:rPr lang="en-US" sz="1800" dirty="0" smtClean="0">
                <a:solidFill>
                  <a:schemeClr val="bg1"/>
                </a:solidFill>
              </a:rPr>
              <a:t>Region </a:t>
            </a:r>
            <a:r>
              <a:rPr lang="en-US" sz="1800" dirty="0" smtClean="0">
                <a:solidFill>
                  <a:schemeClr val="bg1"/>
                </a:solidFill>
              </a:rPr>
              <a:t>9</a:t>
            </a:r>
            <a:endParaRPr lang="en-US" sz="1800" dirty="0">
              <a:solidFill>
                <a:schemeClr val="bg1"/>
              </a:solidFill>
            </a:endParaRPr>
          </a:p>
        </p:txBody>
      </p:sp>
    </p:spTree>
    <p:extLst>
      <p:ext uri="{BB962C8B-B14F-4D97-AF65-F5344CB8AC3E}">
        <p14:creationId xmlns:p14="http://schemas.microsoft.com/office/powerpoint/2010/main" val="275506352"/>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BA9B540C-44DA-4F69-89C9-7C84606640D3}" type="slidenum">
              <a:rPr lang="en-US" smtClean="0"/>
              <a:pPr/>
              <a:t>7</a:t>
            </a:fld>
            <a:endParaRPr lang="en-US"/>
          </a:p>
        </p:txBody>
      </p:sp>
      <p:sp>
        <p:nvSpPr>
          <p:cNvPr id="2" name="Title 1"/>
          <p:cNvSpPr>
            <a:spLocks noGrp="1"/>
          </p:cNvSpPr>
          <p:nvPr>
            <p:ph type="title" idx="4294967295"/>
          </p:nvPr>
        </p:nvSpPr>
        <p:spPr>
          <a:xfrm>
            <a:off x="466725" y="295275"/>
            <a:ext cx="8229600" cy="942975"/>
          </a:xfrm>
        </p:spPr>
        <p:txBody>
          <a:bodyPr>
            <a:normAutofit/>
          </a:bodyPr>
          <a:lstStyle/>
          <a:p>
            <a:r>
              <a:rPr lang="en-US" dirty="0"/>
              <a:t>P</a:t>
            </a:r>
            <a:r>
              <a:rPr lang="en-US" sz="3700" dirty="0" smtClean="0"/>
              <a:t>roject </a:t>
            </a:r>
            <a:r>
              <a:rPr lang="en-US" sz="3700" dirty="0" smtClean="0"/>
              <a:t>Goal</a:t>
            </a:r>
            <a:endParaRPr lang="en-US" sz="3700" dirty="0"/>
          </a:p>
        </p:txBody>
      </p:sp>
      <p:sp>
        <p:nvSpPr>
          <p:cNvPr id="3" name="Content Placeholder 2"/>
          <p:cNvSpPr>
            <a:spLocks noGrp="1"/>
          </p:cNvSpPr>
          <p:nvPr>
            <p:ph idx="4294967295"/>
          </p:nvPr>
        </p:nvSpPr>
        <p:spPr>
          <a:xfrm>
            <a:off x="329406" y="1479550"/>
            <a:ext cx="7868360" cy="4572000"/>
          </a:xfrm>
        </p:spPr>
        <p:txBody>
          <a:bodyPr/>
          <a:lstStyle/>
          <a:p>
            <a:pPr marL="0" indent="0">
              <a:buNone/>
            </a:pPr>
            <a:r>
              <a:rPr lang="en-US" dirty="0" smtClean="0">
                <a:solidFill>
                  <a:schemeClr val="tx2"/>
                </a:solidFill>
              </a:rPr>
              <a:t>To develop an educator </a:t>
            </a:r>
            <a:r>
              <a:rPr lang="en-US" dirty="0" smtClean="0">
                <a:solidFill>
                  <a:schemeClr val="accent1"/>
                </a:solidFill>
              </a:rPr>
              <a:t>effectiveness</a:t>
            </a:r>
            <a:r>
              <a:rPr lang="en-US" dirty="0" smtClean="0">
                <a:solidFill>
                  <a:schemeClr val="tx2"/>
                </a:solidFill>
              </a:rPr>
              <a:t> model that will reform the way we evaluate school professionals as well as examine the critical components of training and </a:t>
            </a:r>
            <a:r>
              <a:rPr lang="en-US" dirty="0" smtClean="0">
                <a:solidFill>
                  <a:schemeClr val="accent1"/>
                </a:solidFill>
              </a:rPr>
              <a:t>professional growth.</a:t>
            </a:r>
            <a:endParaRPr lang="en-US" dirty="0">
              <a:solidFill>
                <a:schemeClr val="accent1"/>
              </a:solidFill>
            </a:endParaRPr>
          </a:p>
        </p:txBody>
      </p:sp>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82665" y="3132653"/>
            <a:ext cx="3715732" cy="2609009"/>
          </a:xfrm>
          <a:prstGeom prst="rect">
            <a:avLst/>
          </a:prstGeom>
        </p:spPr>
      </p:pic>
      <p:sp>
        <p:nvSpPr>
          <p:cNvPr id="7" name="TextBox 6"/>
          <p:cNvSpPr txBox="1"/>
          <p:nvPr/>
        </p:nvSpPr>
        <p:spPr>
          <a:xfrm>
            <a:off x="4445417" y="2971800"/>
            <a:ext cx="4000500" cy="1107996"/>
          </a:xfrm>
          <a:prstGeom prst="rect">
            <a:avLst/>
          </a:prstGeom>
          <a:noFill/>
        </p:spPr>
        <p:txBody>
          <a:bodyPr wrap="square" rtlCol="0">
            <a:spAutoFit/>
          </a:bodyPr>
          <a:lstStyle/>
          <a:p>
            <a:r>
              <a:rPr lang="en-US" sz="2200" dirty="0" smtClean="0">
                <a:solidFill>
                  <a:schemeClr val="tx2"/>
                </a:solidFill>
                <a:ea typeface="Tahoma" pitchFamily="34" charset="0"/>
                <a:cs typeface="Tahoma" pitchFamily="34" charset="0"/>
              </a:rPr>
              <a:t>The term “educator” includes teachers, education specialists, and principals.</a:t>
            </a:r>
            <a:endParaRPr lang="en-US" sz="2200" dirty="0">
              <a:solidFill>
                <a:schemeClr val="tx2"/>
              </a:solidFill>
              <a:ea typeface="Tahoma" pitchFamily="34" charset="0"/>
              <a:cs typeface="Tahoma" pitchFamily="34" charset="0"/>
            </a:endParaRPr>
          </a:p>
        </p:txBody>
      </p:sp>
      <p:sp>
        <p:nvSpPr>
          <p:cNvPr id="8" name="TextBox 7"/>
          <p:cNvSpPr txBox="1"/>
          <p:nvPr/>
        </p:nvSpPr>
        <p:spPr>
          <a:xfrm>
            <a:off x="4445417" y="4267200"/>
            <a:ext cx="3752349" cy="2123658"/>
          </a:xfrm>
          <a:prstGeom prst="rect">
            <a:avLst/>
          </a:prstGeom>
          <a:noFill/>
        </p:spPr>
        <p:txBody>
          <a:bodyPr wrap="square" rtlCol="0">
            <a:spAutoFit/>
          </a:bodyPr>
          <a:lstStyle/>
          <a:p>
            <a:r>
              <a:rPr lang="en-US" sz="2200" dirty="0" smtClean="0">
                <a:solidFill>
                  <a:schemeClr val="tx2"/>
                </a:solidFill>
              </a:rPr>
              <a:t>“The term “principal” shall include a building principal, an assistant principal, a vice principal or a director of vocational education.”</a:t>
            </a:r>
          </a:p>
          <a:p>
            <a:pPr algn="r"/>
            <a:r>
              <a:rPr lang="en-US" sz="2200" dirty="0" smtClean="0">
                <a:solidFill>
                  <a:schemeClr val="tx2"/>
                </a:solidFill>
              </a:rPr>
              <a:t>~HB 1901</a:t>
            </a:r>
          </a:p>
        </p:txBody>
      </p:sp>
      <p:sp>
        <p:nvSpPr>
          <p:cNvPr id="10" name="Footer Placeholder 1"/>
          <p:cNvSpPr>
            <a:spLocks noGrp="1"/>
          </p:cNvSpPr>
          <p:nvPr>
            <p:ph type="ftr" sz="quarter" idx="11"/>
          </p:nvPr>
        </p:nvSpPr>
        <p:spPr>
          <a:xfrm rot="16200000">
            <a:off x="7586910" y="4048760"/>
            <a:ext cx="2367281" cy="365760"/>
          </a:xfrm>
        </p:spPr>
        <p:txBody>
          <a:bodyPr/>
          <a:lstStyle/>
          <a:p>
            <a:r>
              <a:rPr lang="en-US" sz="1800" dirty="0" smtClean="0">
                <a:solidFill>
                  <a:schemeClr val="bg1"/>
                </a:solidFill>
              </a:rPr>
              <a:t>Region </a:t>
            </a:r>
            <a:r>
              <a:rPr lang="en-US" sz="1800" dirty="0" smtClean="0">
                <a:solidFill>
                  <a:schemeClr val="bg1"/>
                </a:solidFill>
              </a:rPr>
              <a:t>9</a:t>
            </a:r>
            <a:endParaRPr lang="en-US" sz="1800" dirty="0">
              <a:solidFill>
                <a:schemeClr val="bg1"/>
              </a:solidFill>
            </a:endParaRPr>
          </a:p>
        </p:txBody>
      </p:sp>
    </p:spTree>
    <p:extLst>
      <p:ext uri="{BB962C8B-B14F-4D97-AF65-F5344CB8AC3E}">
        <p14:creationId xmlns:p14="http://schemas.microsoft.com/office/powerpoint/2010/main" val="3450846100"/>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Definition of Terms</a:t>
            </a:r>
            <a:endParaRPr lang="en-US" dirty="0"/>
          </a:p>
        </p:txBody>
      </p:sp>
      <p:sp>
        <p:nvSpPr>
          <p:cNvPr id="3" name="Content Placeholder 2"/>
          <p:cNvSpPr>
            <a:spLocks noGrp="1"/>
          </p:cNvSpPr>
          <p:nvPr>
            <p:ph idx="1"/>
          </p:nvPr>
        </p:nvSpPr>
        <p:spPr/>
        <p:txBody>
          <a:bodyPr/>
          <a:lstStyle/>
          <a:p>
            <a:r>
              <a:rPr lang="en-US" sz="2400" b="1" u="sng" dirty="0" smtClean="0">
                <a:solidFill>
                  <a:schemeClr val="tx2"/>
                </a:solidFill>
              </a:rPr>
              <a:t>Effectiveness</a:t>
            </a:r>
            <a:r>
              <a:rPr lang="en-US" sz="2400" b="1" dirty="0" smtClean="0">
                <a:solidFill>
                  <a:schemeClr val="tx2"/>
                </a:solidFill>
              </a:rPr>
              <a:t>:</a:t>
            </a:r>
            <a:endParaRPr lang="en-US" sz="2400" b="1" dirty="0">
              <a:solidFill>
                <a:schemeClr val="tx2"/>
              </a:solidFill>
            </a:endParaRPr>
          </a:p>
          <a:p>
            <a:pPr marL="338138" indent="0">
              <a:buNone/>
            </a:pPr>
            <a:r>
              <a:rPr lang="en-US" dirty="0" smtClean="0"/>
              <a:t>“Effective principals are those  who boost academic achievement for all  students, increase the effectiveness of their teaching staffs, and consistently take leadership actions shown to improve outcomes for students”  (Reeves, 2010).</a:t>
            </a:r>
          </a:p>
          <a:p>
            <a:pPr marL="114300" indent="0">
              <a:buNone/>
            </a:pPr>
            <a:endParaRPr lang="en-US" sz="800" dirty="0" smtClean="0"/>
          </a:p>
          <a:p>
            <a:r>
              <a:rPr lang="en-US" sz="2400" b="1" u="sng" dirty="0" smtClean="0">
                <a:solidFill>
                  <a:schemeClr val="tx2"/>
                </a:solidFill>
              </a:rPr>
              <a:t>Supervision</a:t>
            </a:r>
            <a:r>
              <a:rPr lang="en-US" sz="2400" b="1" dirty="0" smtClean="0">
                <a:solidFill>
                  <a:schemeClr val="tx2"/>
                </a:solidFill>
              </a:rPr>
              <a:t>:  </a:t>
            </a:r>
          </a:p>
          <a:p>
            <a:pPr marL="338138" indent="0">
              <a:buNone/>
            </a:pPr>
            <a:r>
              <a:rPr lang="en-US" dirty="0" smtClean="0"/>
              <a:t>Collegial, focused on growth, ongoing, formative</a:t>
            </a:r>
          </a:p>
          <a:p>
            <a:pPr marL="114300" indent="0">
              <a:buNone/>
            </a:pPr>
            <a:endParaRPr lang="en-US" sz="800" dirty="0" smtClean="0"/>
          </a:p>
          <a:p>
            <a:r>
              <a:rPr lang="en-US" sz="2400" b="1" u="sng" dirty="0" smtClean="0">
                <a:solidFill>
                  <a:schemeClr val="tx2"/>
                </a:solidFill>
              </a:rPr>
              <a:t>Evaluation</a:t>
            </a:r>
            <a:r>
              <a:rPr lang="en-US" sz="2400" b="1" dirty="0" smtClean="0">
                <a:solidFill>
                  <a:schemeClr val="tx2"/>
                </a:solidFill>
              </a:rPr>
              <a:t>:</a:t>
            </a:r>
            <a:endParaRPr lang="en-US" sz="2400" b="1" u="sng" dirty="0" smtClean="0">
              <a:solidFill>
                <a:schemeClr val="tx2"/>
              </a:solidFill>
            </a:endParaRPr>
          </a:p>
          <a:p>
            <a:pPr marL="338138" indent="0">
              <a:buNone/>
            </a:pPr>
            <a:r>
              <a:rPr lang="en-US" dirty="0" smtClean="0"/>
              <a:t>Requires summative judgment, based on evidence</a:t>
            </a:r>
            <a:endParaRPr lang="en-US" dirty="0"/>
          </a:p>
        </p:txBody>
      </p:sp>
      <p:sp>
        <p:nvSpPr>
          <p:cNvPr id="5" name="Slide Number Placeholder 4"/>
          <p:cNvSpPr>
            <a:spLocks noGrp="1"/>
          </p:cNvSpPr>
          <p:nvPr>
            <p:ph type="sldNum" sz="quarter" idx="12"/>
          </p:nvPr>
        </p:nvSpPr>
        <p:spPr/>
        <p:txBody>
          <a:bodyPr/>
          <a:lstStyle/>
          <a:p>
            <a:fld id="{83E9BA39-2D3A-4EEE-AA6D-39F712240919}" type="slidenum">
              <a:rPr lang="en-US" smtClean="0">
                <a:solidFill>
                  <a:schemeClr val="bg1"/>
                </a:solidFill>
              </a:rPr>
              <a:pPr/>
              <a:t>8</a:t>
            </a:fld>
            <a:endParaRPr lang="en-US" dirty="0">
              <a:solidFill>
                <a:schemeClr val="bg1"/>
              </a:solidFill>
            </a:endParaRPr>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490117" y="457200"/>
            <a:ext cx="2554941" cy="1066800"/>
          </a:xfrm>
          <a:prstGeom prst="rect">
            <a:avLst/>
          </a:prstGeom>
        </p:spPr>
      </p:pic>
      <p:sp>
        <p:nvSpPr>
          <p:cNvPr id="7" name="Footer Placeholder 1"/>
          <p:cNvSpPr>
            <a:spLocks noGrp="1"/>
          </p:cNvSpPr>
          <p:nvPr>
            <p:ph type="ftr" sz="quarter" idx="11"/>
          </p:nvPr>
        </p:nvSpPr>
        <p:spPr>
          <a:xfrm rot="16200000">
            <a:off x="7586910" y="4048760"/>
            <a:ext cx="2367281" cy="365760"/>
          </a:xfrm>
        </p:spPr>
        <p:txBody>
          <a:bodyPr/>
          <a:lstStyle/>
          <a:p>
            <a:r>
              <a:rPr lang="en-US" sz="1800" dirty="0" smtClean="0">
                <a:solidFill>
                  <a:schemeClr val="bg1"/>
                </a:solidFill>
              </a:rPr>
              <a:t>Region </a:t>
            </a:r>
            <a:r>
              <a:rPr lang="en-US" sz="1800" dirty="0" smtClean="0">
                <a:solidFill>
                  <a:schemeClr val="bg1"/>
                </a:solidFill>
              </a:rPr>
              <a:t>9</a:t>
            </a:r>
            <a:endParaRPr lang="en-US" sz="1800" dirty="0">
              <a:solidFill>
                <a:schemeClr val="bg1"/>
              </a:solidFill>
            </a:endParaRPr>
          </a:p>
        </p:txBody>
      </p:sp>
    </p:spTree>
    <p:extLst>
      <p:ext uri="{BB962C8B-B14F-4D97-AF65-F5344CB8AC3E}">
        <p14:creationId xmlns:p14="http://schemas.microsoft.com/office/powerpoint/2010/main" val="740850253"/>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7620000" cy="1143000"/>
          </a:xfrm>
        </p:spPr>
        <p:txBody>
          <a:bodyPr/>
          <a:lstStyle/>
          <a:p>
            <a:r>
              <a:rPr lang="en-US" dirty="0" smtClean="0"/>
              <a:t>Opening Activity:  </a:t>
            </a:r>
            <a:br>
              <a:rPr lang="en-US" dirty="0" smtClean="0"/>
            </a:br>
            <a:r>
              <a:rPr lang="en-US" dirty="0" smtClean="0"/>
              <a:t>What’s Your System?</a:t>
            </a:r>
            <a:endParaRPr lang="en-US" dirty="0"/>
          </a:p>
        </p:txBody>
      </p:sp>
      <p:sp>
        <p:nvSpPr>
          <p:cNvPr id="3" name="Content Placeholder 2"/>
          <p:cNvSpPr>
            <a:spLocks noGrp="1"/>
          </p:cNvSpPr>
          <p:nvPr>
            <p:ph idx="1"/>
          </p:nvPr>
        </p:nvSpPr>
        <p:spPr>
          <a:xfrm>
            <a:off x="457200" y="1828800"/>
            <a:ext cx="7620000" cy="4572000"/>
          </a:xfrm>
        </p:spPr>
        <p:txBody>
          <a:bodyPr>
            <a:noAutofit/>
          </a:bodyPr>
          <a:lstStyle/>
          <a:p>
            <a:r>
              <a:rPr lang="en-US" sz="2800" dirty="0" smtClean="0"/>
              <a:t>What is your current principal evaluation process?</a:t>
            </a:r>
          </a:p>
          <a:p>
            <a:pPr marL="0" indent="0">
              <a:buNone/>
            </a:pPr>
            <a:endParaRPr lang="en-US" sz="800" dirty="0" smtClean="0"/>
          </a:p>
          <a:p>
            <a:r>
              <a:rPr lang="en-US" sz="2800" dirty="0" smtClean="0"/>
              <a:t>Use the worksheet to</a:t>
            </a:r>
          </a:p>
          <a:p>
            <a:pPr lvl="1"/>
            <a:r>
              <a:rPr lang="en-US" sz="2400" dirty="0"/>
              <a:t>list the steps in your </a:t>
            </a:r>
            <a:r>
              <a:rPr lang="en-US" sz="2400" dirty="0" smtClean="0"/>
              <a:t>system</a:t>
            </a:r>
            <a:r>
              <a:rPr lang="en-US" sz="2400" dirty="0"/>
              <a:t>.</a:t>
            </a:r>
          </a:p>
          <a:p>
            <a:pPr lvl="1"/>
            <a:r>
              <a:rPr lang="en-US" sz="2400" dirty="0" smtClean="0"/>
              <a:t>organize </a:t>
            </a:r>
            <a:r>
              <a:rPr lang="en-US" sz="2400" dirty="0"/>
              <a:t>your list using your school calendar.</a:t>
            </a:r>
          </a:p>
          <a:p>
            <a:pPr marL="114300" indent="0">
              <a:buNone/>
            </a:pPr>
            <a:endParaRPr lang="en-US" sz="800" dirty="0" smtClean="0"/>
          </a:p>
          <a:p>
            <a:r>
              <a:rPr lang="en-US" sz="2800" dirty="0" smtClean="0"/>
              <a:t>Reflect: </a:t>
            </a:r>
          </a:p>
          <a:p>
            <a:pPr lvl="1"/>
            <a:r>
              <a:rPr lang="en-US" sz="2000" dirty="0" smtClean="0"/>
              <a:t>How does your current system advance your district goals and promote principal growth?</a:t>
            </a:r>
          </a:p>
        </p:txBody>
      </p:sp>
      <p:sp>
        <p:nvSpPr>
          <p:cNvPr id="5" name="Slide Number Placeholder 4"/>
          <p:cNvSpPr>
            <a:spLocks noGrp="1"/>
          </p:cNvSpPr>
          <p:nvPr>
            <p:ph type="sldNum" sz="quarter" idx="12"/>
          </p:nvPr>
        </p:nvSpPr>
        <p:spPr/>
        <p:txBody>
          <a:bodyPr/>
          <a:lstStyle/>
          <a:p>
            <a:fld id="{83E9BA39-2D3A-4EEE-AA6D-39F712240919}" type="slidenum">
              <a:rPr lang="en-US" smtClean="0"/>
              <a:pPr/>
              <a:t>9</a:t>
            </a:fld>
            <a:endParaRPr lang="en-US" dirty="0"/>
          </a:p>
        </p:txBody>
      </p:sp>
      <p:sp>
        <p:nvSpPr>
          <p:cNvPr id="6" name="Footer Placeholder 1"/>
          <p:cNvSpPr>
            <a:spLocks noGrp="1"/>
          </p:cNvSpPr>
          <p:nvPr>
            <p:ph type="ftr" sz="quarter" idx="11"/>
          </p:nvPr>
        </p:nvSpPr>
        <p:spPr>
          <a:xfrm rot="16200000">
            <a:off x="7586910" y="4048760"/>
            <a:ext cx="2367281" cy="365760"/>
          </a:xfrm>
        </p:spPr>
        <p:txBody>
          <a:bodyPr/>
          <a:lstStyle/>
          <a:p>
            <a:r>
              <a:rPr lang="en-US" sz="1800" dirty="0" smtClean="0">
                <a:solidFill>
                  <a:schemeClr val="bg1"/>
                </a:solidFill>
              </a:rPr>
              <a:t>Region </a:t>
            </a:r>
            <a:r>
              <a:rPr lang="en-US" sz="1800" dirty="0" smtClean="0">
                <a:solidFill>
                  <a:schemeClr val="bg1"/>
                </a:solidFill>
              </a:rPr>
              <a:t>9</a:t>
            </a:r>
            <a:endParaRPr lang="en-US" sz="1800" dirty="0">
              <a:solidFill>
                <a:schemeClr val="bg1"/>
              </a:solidFill>
            </a:endParaRPr>
          </a:p>
        </p:txBody>
      </p:sp>
      <p:sp>
        <p:nvSpPr>
          <p:cNvPr id="8" name="10-Point Star 7"/>
          <p:cNvSpPr/>
          <p:nvPr/>
        </p:nvSpPr>
        <p:spPr>
          <a:xfrm>
            <a:off x="6982326" y="228600"/>
            <a:ext cx="1219200" cy="838200"/>
          </a:xfrm>
          <a:prstGeom prst="star10">
            <a:avLst/>
          </a:prstGeom>
          <a:solidFill>
            <a:schemeClr val="bg1">
              <a:lumMod val="75000"/>
            </a:schemeClr>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p:cNvSpPr txBox="1"/>
          <p:nvPr/>
        </p:nvSpPr>
        <p:spPr>
          <a:xfrm>
            <a:off x="7096626" y="478423"/>
            <a:ext cx="990600" cy="338554"/>
          </a:xfrm>
          <a:prstGeom prst="rect">
            <a:avLst/>
          </a:prstGeom>
          <a:noFill/>
        </p:spPr>
        <p:txBody>
          <a:bodyPr wrap="square" rtlCol="0">
            <a:spAutoFit/>
          </a:bodyPr>
          <a:lstStyle/>
          <a:p>
            <a:pPr algn="ctr"/>
            <a:r>
              <a:rPr lang="en-US" sz="1600" b="1" dirty="0" smtClean="0">
                <a:latin typeface="Calibri" pitchFamily="34" charset="0"/>
                <a:cs typeface="Calibri" pitchFamily="34" charset="0"/>
              </a:rPr>
              <a:t>TM pg. 2</a:t>
            </a:r>
            <a:endParaRPr lang="en-US" sz="1600" b="1" dirty="0">
              <a:latin typeface="Calibri" pitchFamily="34" charset="0"/>
              <a:cs typeface="Calibri" pitchFamily="34" charset="0"/>
            </a:endParaRPr>
          </a:p>
        </p:txBody>
      </p:sp>
    </p:spTree>
    <p:extLst>
      <p:ext uri="{BB962C8B-B14F-4D97-AF65-F5344CB8AC3E}">
        <p14:creationId xmlns:p14="http://schemas.microsoft.com/office/powerpoint/2010/main" val="1721508279"/>
      </p:ext>
    </p:extLst>
  </p:cSld>
  <p:clrMapOvr>
    <a:masterClrMapping/>
  </p:clrMapOvr>
  <p:timing>
    <p:tnLst>
      <p:par>
        <p:cTn xmlns:p14="http://schemas.microsoft.com/office/powerpoint/2010/mai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djacency">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djacency">
      <a:fillStyleLst>
        <a:solidFill>
          <a:schemeClr val="phClr"/>
        </a:solidFill>
        <a:solidFill>
          <a:schemeClr val="phClr">
            <a:tint val="55000"/>
          </a:schemeClr>
        </a:solidFill>
        <a:solidFill>
          <a:schemeClr val="phClr"/>
        </a:soli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50800" dist="25400" algn="bl" rotWithShape="0">
              <a:srgbClr val="000000">
                <a:alpha val="60000"/>
              </a:srgbClr>
            </a:outerShdw>
          </a:effectLst>
        </a:effectStyle>
        <a:effectStyle>
          <a:effectLst/>
          <a:scene3d>
            <a:camera prst="orthographicFront">
              <a:rot lat="0" lon="0" rev="0"/>
            </a:camera>
            <a:lightRig rig="brightRoom" dir="tl">
              <a:rot lat="0" lon="0" rev="1800000"/>
            </a:lightRig>
          </a:scene3d>
          <a:sp3d contourW="10160" prstMaterial="dkEdge">
            <a:bevelT w="38100" h="50800" prst="angle"/>
            <a:contourClr>
              <a:schemeClr val="phClr">
                <a:shade val="40000"/>
                <a:satMod val="150000"/>
              </a:schemeClr>
            </a:contourClr>
          </a:sp3d>
        </a:effectStyle>
      </a:effectStyleLst>
      <a:bgFillStyleLst>
        <a:solidFill>
          <a:schemeClr val="phClr"/>
        </a:solidFill>
        <a:gradFill rotWithShape="1">
          <a:gsLst>
            <a:gs pos="0">
              <a:schemeClr val="phClr">
                <a:tint val="90000"/>
              </a:schemeClr>
            </a:gs>
            <a:gs pos="75000">
              <a:schemeClr val="phClr">
                <a:shade val="100000"/>
                <a:satMod val="115000"/>
              </a:schemeClr>
            </a:gs>
            <a:gs pos="100000">
              <a:schemeClr val="phClr">
                <a:shade val="70000"/>
                <a:satMod val="130000"/>
              </a:schemeClr>
            </a:gs>
          </a:gsLst>
          <a:path path="circle">
            <a:fillToRect l="20000" t="50000" r="100000" b="50000"/>
          </a:path>
        </a:gradFill>
        <a:blipFill rotWithShape="1">
          <a:blip xmlns:r="http://schemas.openxmlformats.org/officeDocument/2006/relationships" r:embed="rId1">
            <a:duotone>
              <a:schemeClr val="phClr">
                <a:tint val="97000"/>
              </a:schemeClr>
              <a:schemeClr val="phClr">
                <a:shade val="96000"/>
              </a:schemeClr>
            </a:duotone>
          </a:blip>
          <a:tile tx="0" ty="0" sx="32000" sy="32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2904</TotalTime>
  <Words>5538</Words>
  <Application>Microsoft Macintosh PowerPoint</Application>
  <PresentationFormat>On-screen Show (4:3)</PresentationFormat>
  <Paragraphs>881</Paragraphs>
  <Slides>59</Slides>
  <Notes>59</Notes>
  <HiddenSlides>0</HiddenSlides>
  <MMClips>0</MMClips>
  <ScaleCrop>false</ScaleCrop>
  <HeadingPairs>
    <vt:vector size="4" baseType="variant">
      <vt:variant>
        <vt:lpstr>Theme</vt:lpstr>
      </vt:variant>
      <vt:variant>
        <vt:i4>1</vt:i4>
      </vt:variant>
      <vt:variant>
        <vt:lpstr>Slide Titles</vt:lpstr>
      </vt:variant>
      <vt:variant>
        <vt:i4>59</vt:i4>
      </vt:variant>
    </vt:vector>
  </HeadingPairs>
  <TitlesOfParts>
    <vt:vector size="60" baseType="lpstr">
      <vt:lpstr>Adjacency</vt:lpstr>
      <vt:lpstr>PDE Phase II  Principal Effectiveness</vt:lpstr>
      <vt:lpstr>Learning Intentions</vt:lpstr>
      <vt:lpstr>Today’s Agenda…</vt:lpstr>
      <vt:lpstr>What to Expect</vt:lpstr>
      <vt:lpstr>Setting Norms for Our Group</vt:lpstr>
      <vt:lpstr>Training Materials</vt:lpstr>
      <vt:lpstr>Project Goal</vt:lpstr>
      <vt:lpstr>Definition of Terms</vt:lpstr>
      <vt:lpstr>Opening Activity:   What’s Your System?</vt:lpstr>
      <vt:lpstr>Principal Effectiveness:   Setting the Stage</vt:lpstr>
      <vt:lpstr>Educator Effectiveness Overview</vt:lpstr>
      <vt:lpstr>Principal Effectiveness Why Important and Why Now?</vt:lpstr>
      <vt:lpstr>Principal Effectiveness  Why Important and Why Now? (continued)</vt:lpstr>
      <vt:lpstr>Our Approach  Review of Previous Work</vt:lpstr>
      <vt:lpstr>Our Approach   Review of Research</vt:lpstr>
      <vt:lpstr>Our Approach  Review of Research (continued)</vt:lpstr>
      <vt:lpstr>Our Approach  Engaging Stakeholders and Expertise</vt:lpstr>
      <vt:lpstr>Our Approach  Incorporating Act 82 of 2012</vt:lpstr>
      <vt:lpstr>PowerPoint Presentation</vt:lpstr>
      <vt:lpstr>Principal Effectiveness Instrument   Creation of a Framework</vt:lpstr>
      <vt:lpstr>Principal Effectiveness Instrument: Alignment with Act 82 and PIL Program</vt:lpstr>
      <vt:lpstr>PA CORE Standards</vt:lpstr>
      <vt:lpstr>Corollary Standards</vt:lpstr>
      <vt:lpstr>Principal Effectiveness  Why Important and Why Now? (continued)</vt:lpstr>
      <vt:lpstr>Phase II Requirements</vt:lpstr>
      <vt:lpstr>Why Evaluate Principals?</vt:lpstr>
      <vt:lpstr>5 “Best Practices” for Principal Evaluation</vt:lpstr>
      <vt:lpstr>5 “Best Practices” for Principal Evaluation</vt:lpstr>
      <vt:lpstr>Best Practice #1: Common Definition</vt:lpstr>
      <vt:lpstr>Best Practice #2: Evidence</vt:lpstr>
      <vt:lpstr>Characteristics of  Principal Effectiveness</vt:lpstr>
      <vt:lpstr>Group Consensus</vt:lpstr>
      <vt:lpstr>State of the Research:  Article Review and Discussion</vt:lpstr>
      <vt:lpstr>State of the Research:  Article Review and Discussion</vt:lpstr>
      <vt:lpstr>Principal Effectiveness  Review of Research (continued)</vt:lpstr>
      <vt:lpstr>Principal Effectiveness   Review of Research (continued)</vt:lpstr>
      <vt:lpstr>The Domains</vt:lpstr>
      <vt:lpstr>Review: Evidence or Opinion?</vt:lpstr>
      <vt:lpstr>Exploring the Domains</vt:lpstr>
      <vt:lpstr>PA’s Principal Effectiveness Framework</vt:lpstr>
      <vt:lpstr>How to Make the Process  Formative and Informative</vt:lpstr>
      <vt:lpstr>Connecting the Frameworks, Domains, and Components</vt:lpstr>
      <vt:lpstr>5 “Best Practices” for Principal Evaluation</vt:lpstr>
      <vt:lpstr>Best Practice #3: Differentiation of process</vt:lpstr>
      <vt:lpstr>5 “Best Practices” for Principal Evaluation</vt:lpstr>
      <vt:lpstr>Best Practice #4: Role of the Principal in Their Own Growth</vt:lpstr>
      <vt:lpstr>Remember the teacher  effectiveness process…</vt:lpstr>
      <vt:lpstr>PDE Phase II Process</vt:lpstr>
      <vt:lpstr>Principal Growth</vt:lpstr>
      <vt:lpstr>Systems Approach to  Principal Effectiveness:                         </vt:lpstr>
      <vt:lpstr>5 “Best Practices” for Principal Evaluation</vt:lpstr>
      <vt:lpstr>Best Practice #5: Transparency</vt:lpstr>
      <vt:lpstr>PowerPoint Presentation</vt:lpstr>
      <vt:lpstr>District Planning for Phase II and Beyond…</vt:lpstr>
      <vt:lpstr>Reflect on Your Plan</vt:lpstr>
      <vt:lpstr>Reflect on Your Plan</vt:lpstr>
      <vt:lpstr>Learning Intentions</vt:lpstr>
      <vt:lpstr>Today’s Training Developed by:</vt:lpstr>
      <vt:lpstr>Contact Information</vt:lpstr>
    </vt:vector>
  </TitlesOfParts>
  <Company>Hewlett-Packard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Principal Effectiveness training</dc:title>
  <dc:creator>Evidence To Action 1</dc:creator>
  <cp:lastModifiedBy>Eric Rosendale</cp:lastModifiedBy>
  <cp:revision>224</cp:revision>
  <cp:lastPrinted>2012-11-28T21:54:46Z</cp:lastPrinted>
  <dcterms:created xsi:type="dcterms:W3CDTF">2012-10-15T14:40:57Z</dcterms:created>
  <dcterms:modified xsi:type="dcterms:W3CDTF">2012-11-28T23:00:11Z</dcterms:modified>
</cp:coreProperties>
</file>