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embeddings/oleObject2.bin" ContentType="application/vnd.openxmlformats-officedocument.oleObject"/>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embeddings/oleObject3.bin" ContentType="application/vnd.openxmlformats-officedocument.oleObject"/>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 id="2147483699" r:id="rId3"/>
    <p:sldMasterId id="2147483711" r:id="rId4"/>
    <p:sldMasterId id="2147483725" r:id="rId5"/>
  </p:sldMasterIdLst>
  <p:notesMasterIdLst>
    <p:notesMasterId r:id="rId44"/>
  </p:notesMasterIdLst>
  <p:handoutMasterIdLst>
    <p:handoutMasterId r:id="rId45"/>
  </p:handoutMasterIdLst>
  <p:sldIdLst>
    <p:sldId id="1479" r:id="rId6"/>
    <p:sldId id="1437" r:id="rId7"/>
    <p:sldId id="1438" r:id="rId8"/>
    <p:sldId id="1533" r:id="rId9"/>
    <p:sldId id="1536" r:id="rId10"/>
    <p:sldId id="1537" r:id="rId11"/>
    <p:sldId id="1562" r:id="rId12"/>
    <p:sldId id="1539" r:id="rId13"/>
    <p:sldId id="1503" r:id="rId14"/>
    <p:sldId id="1504" r:id="rId15"/>
    <p:sldId id="1525" r:id="rId16"/>
    <p:sldId id="1507" r:id="rId17"/>
    <p:sldId id="1526" r:id="rId18"/>
    <p:sldId id="1501" r:id="rId19"/>
    <p:sldId id="1529" r:id="rId20"/>
    <p:sldId id="1530" r:id="rId21"/>
    <p:sldId id="1531" r:id="rId22"/>
    <p:sldId id="1532" r:id="rId23"/>
    <p:sldId id="1563" r:id="rId24"/>
    <p:sldId id="1540" r:id="rId25"/>
    <p:sldId id="1548" r:id="rId26"/>
    <p:sldId id="1549" r:id="rId27"/>
    <p:sldId id="1541" r:id="rId28"/>
    <p:sldId id="1547" r:id="rId29"/>
    <p:sldId id="1550" r:id="rId30"/>
    <p:sldId id="1551" r:id="rId31"/>
    <p:sldId id="1552" r:id="rId32"/>
    <p:sldId id="1553" r:id="rId33"/>
    <p:sldId id="1554" r:id="rId34"/>
    <p:sldId id="1555" r:id="rId35"/>
    <p:sldId id="1556" r:id="rId36"/>
    <p:sldId id="1557" r:id="rId37"/>
    <p:sldId id="1558" r:id="rId38"/>
    <p:sldId id="1559" r:id="rId39"/>
    <p:sldId id="1560" r:id="rId40"/>
    <p:sldId id="1561" r:id="rId41"/>
    <p:sldId id="1534" r:id="rId42"/>
    <p:sldId id="1488" r:id="rId43"/>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 id="4" name="Sweeney, Leonard H" initials="SLH"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99FF"/>
    <a:srgbClr val="3399FF"/>
    <a:srgbClr val="C0C0C0"/>
    <a:srgbClr val="080808"/>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27" autoAdjust="0"/>
    <p:restoredTop sz="73256" autoAdjust="0"/>
  </p:normalViewPr>
  <p:slideViewPr>
    <p:cSldViewPr snapToGrid="0">
      <p:cViewPr>
        <p:scale>
          <a:sx n="150" d="100"/>
          <a:sy n="150" d="100"/>
        </p:scale>
        <p:origin x="-88" y="2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21600"/>
    </p:cViewPr>
  </p:sorterViewPr>
  <p:notesViewPr>
    <p:cSldViewPr snapToGrid="0">
      <p:cViewPr>
        <p:scale>
          <a:sx n="100" d="100"/>
          <a:sy n="100" d="100"/>
        </p:scale>
        <p:origin x="-2275" y="1094"/>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commentAuthors" Target="commentAuthors.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889875595409"/>
          <c:y val="0.201802471429899"/>
          <c:w val="0.465828682679418"/>
          <c:h val="0.798197528570101"/>
        </c:manualLayout>
      </c:layout>
      <c:pieChart>
        <c:varyColors val="1"/>
        <c:ser>
          <c:idx val="0"/>
          <c:order val="0"/>
          <c:tx>
            <c:strRef>
              <c:f>Sheet1!$B$1</c:f>
              <c:strCache>
                <c:ptCount val="1"/>
                <c:pt idx="0">
                  <c:v>Sales</c:v>
                </c:pt>
              </c:strCache>
            </c:strRef>
          </c:tx>
          <c:explosion val="25"/>
          <c:dLbls>
            <c:dLbl>
              <c:idx val="0"/>
              <c:layout>
                <c:manualLayout>
                  <c:x val="-0.0460440405214892"/>
                  <c:y val="0.116949531789546"/>
                </c:manualLayout>
              </c:layout>
              <c:tx>
                <c:rich>
                  <a:bodyPr/>
                  <a:lstStyle/>
                  <a:p>
                    <a:r>
                      <a:rPr lang="en-US" sz="1400" b="1" baseline="0" dirty="0" smtClean="0">
                        <a:latin typeface="Tahoma" pitchFamily="34" charset="0"/>
                        <a:ea typeface="Tahoma" pitchFamily="34" charset="0"/>
                        <a:cs typeface="Tahoma" pitchFamily="34" charset="0"/>
                      </a:rPr>
                      <a:t>Building Level Data,</a:t>
                    </a:r>
                    <a:r>
                      <a:rPr lang="en-US" sz="1400" b="1" dirty="0">
                        <a:latin typeface="Tahoma" pitchFamily="34" charset="0"/>
                        <a:ea typeface="Tahoma" pitchFamily="34" charset="0"/>
                        <a:cs typeface="Tahoma" pitchFamily="34" charset="0"/>
                      </a:rPr>
                      <a:t>
15%</a:t>
                    </a:r>
                  </a:p>
                </c:rich>
              </c:tx>
              <c:showLegendKey val="0"/>
              <c:showVal val="0"/>
              <c:showCatName val="1"/>
              <c:showSerName val="0"/>
              <c:showPercent val="1"/>
              <c:showBubbleSize val="0"/>
            </c:dLbl>
            <c:dLbl>
              <c:idx val="1"/>
              <c:layout>
                <c:manualLayout>
                  <c:x val="-0.0627408345701923"/>
                  <c:y val="0.0421334431404543"/>
                </c:manualLayout>
              </c:layout>
              <c:tx>
                <c:rich>
                  <a:bodyPr/>
                  <a:lstStyle/>
                  <a:p>
                    <a:r>
                      <a:rPr lang="en-US" sz="1200" b="1" dirty="0"/>
                      <a:t>Correlation </a:t>
                    </a:r>
                    <a:r>
                      <a:rPr lang="en-US" sz="1200" b="1" dirty="0" smtClean="0"/>
                      <a:t>Data Based on Teacher-Level</a:t>
                    </a:r>
                    <a:r>
                      <a:rPr lang="en-US" sz="1200" b="1" baseline="0" dirty="0" smtClean="0"/>
                      <a:t> Measures,</a:t>
                    </a:r>
                    <a:r>
                      <a:rPr lang="en-US" sz="1200" b="1" dirty="0"/>
                      <a:t>
15%</a:t>
                    </a:r>
                  </a:p>
                </c:rich>
              </c:tx>
              <c:showLegendKey val="0"/>
              <c:showVal val="0"/>
              <c:showCatName val="1"/>
              <c:showSerName val="0"/>
              <c:showPercent val="1"/>
              <c:showBubbleSize val="0"/>
            </c:dLbl>
            <c:dLbl>
              <c:idx val="2"/>
              <c:layout>
                <c:manualLayout>
                  <c:x val="0.0291561028322306"/>
                  <c:y val="-0.0262291864468838"/>
                </c:manualLayout>
              </c:layout>
              <c:tx>
                <c:rich>
                  <a:bodyPr/>
                  <a:lstStyle/>
                  <a:p>
                    <a:r>
                      <a:rPr lang="en-US" sz="1400" b="1" dirty="0" smtClean="0"/>
                      <a:t>Elective Data</a:t>
                    </a:r>
                    <a:r>
                      <a:rPr lang="en-US" sz="1400" b="1" dirty="0"/>
                      <a:t>
20%</a:t>
                    </a:r>
                  </a:p>
                </c:rich>
              </c:tx>
              <c:showLegendKey val="0"/>
              <c:showVal val="0"/>
              <c:showCatName val="1"/>
              <c:showSerName val="0"/>
              <c:showPercent val="1"/>
              <c:showBubbleSize val="0"/>
            </c:dLbl>
            <c:dLbl>
              <c:idx val="3"/>
              <c:layout/>
              <c:tx>
                <c:rich>
                  <a:bodyPr/>
                  <a:lstStyle/>
                  <a:p>
                    <a:r>
                      <a:rPr lang="en-US" sz="1400" b="1" dirty="0" smtClean="0">
                        <a:latin typeface="Tahoma" pitchFamily="34" charset="0"/>
                        <a:ea typeface="Tahoma" pitchFamily="34" charset="0"/>
                        <a:cs typeface="Tahoma" pitchFamily="34" charset="0"/>
                      </a:rPr>
                      <a:t>Observation/Practice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82352941176471"/>
          <c:y val="0.0632183908045977"/>
          <c:w val="0.799019607843137"/>
          <c:h val="0.936781609195403"/>
        </c:manualLayout>
      </c:layout>
      <c:pieChart>
        <c:varyColors val="1"/>
        <c:ser>
          <c:idx val="0"/>
          <c:order val="0"/>
          <c:tx>
            <c:strRef>
              <c:f>Sheet1!$B$1</c:f>
              <c:strCache>
                <c:ptCount val="1"/>
                <c:pt idx="0">
                  <c:v>Sales</c:v>
                </c:pt>
              </c:strCache>
            </c:strRef>
          </c:tx>
          <c:spPr>
            <a:ln>
              <a:solidFill>
                <a:schemeClr val="accent6">
                  <a:lumMod val="60000"/>
                  <a:lumOff val="40000"/>
                </a:schemeClr>
              </a:solidFill>
            </a:ln>
          </c:spPr>
          <c:explosion val="19"/>
          <c:dPt>
            <c:idx val="0"/>
            <c:bubble3D val="0"/>
            <c:spPr>
              <a:solidFill>
                <a:schemeClr val="bg1"/>
              </a:solidFill>
              <a:ln>
                <a:solidFill>
                  <a:schemeClr val="accent6">
                    <a:lumMod val="60000"/>
                    <a:lumOff val="40000"/>
                  </a:schemeClr>
                </a:solidFill>
              </a:ln>
            </c:spPr>
          </c:dPt>
          <c:dPt>
            <c:idx val="1"/>
            <c:bubble3D val="0"/>
            <c:explosion val="0"/>
            <c:spPr>
              <a:solidFill>
                <a:schemeClr val="accent6">
                  <a:lumMod val="40000"/>
                  <a:lumOff val="60000"/>
                </a:schemeClr>
              </a:solidFill>
              <a:ln>
                <a:solidFill>
                  <a:schemeClr val="accent6">
                    <a:lumMod val="60000"/>
                    <a:lumOff val="40000"/>
                  </a:schemeClr>
                </a:solidFill>
              </a:ln>
            </c:spPr>
          </c:dPt>
          <c:dPt>
            <c:idx val="2"/>
            <c:bubble3D val="0"/>
            <c:spPr>
              <a:solidFill>
                <a:schemeClr val="accent4"/>
              </a:solidFill>
              <a:ln>
                <a:solidFill>
                  <a:schemeClr val="accent6">
                    <a:lumMod val="60000"/>
                    <a:lumOff val="40000"/>
                  </a:schemeClr>
                </a:solidFill>
              </a:ln>
            </c:spPr>
          </c:dPt>
          <c:dLbls>
            <c:delete val="1"/>
          </c:dLbls>
          <c:cat>
            <c:strRef>
              <c:f>Sheet1!$A$2:$A$4</c:f>
              <c:strCache>
                <c:ptCount val="3"/>
                <c:pt idx="1">
                  <c:v>Student Performance</c:v>
                </c:pt>
                <c:pt idx="2">
                  <c:v>Practice</c:v>
                </c:pt>
              </c:strCache>
            </c:strRef>
          </c:cat>
          <c:val>
            <c:numRef>
              <c:f>Sheet1!$B$2:$B$4</c:f>
              <c:numCache>
                <c:formatCode>0%</c:formatCode>
                <c:ptCount val="3"/>
                <c:pt idx="0">
                  <c:v>0.0</c:v>
                </c:pt>
                <c:pt idx="1">
                  <c:v>0.2</c:v>
                </c:pt>
                <c:pt idx="2">
                  <c:v>0.8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0.41333</cdr:x>
      <cdr:y>0.69403</cdr:y>
    </cdr:from>
    <cdr:to>
      <cdr:x>0.52</cdr:x>
      <cdr:y>0.9403</cdr:y>
    </cdr:to>
    <cdr:sp macro="" textlink="">
      <cdr:nvSpPr>
        <cdr:cNvPr id="2" name="TextBox 1"/>
        <cdr:cNvSpPr txBox="1"/>
      </cdr:nvSpPr>
      <cdr:spPr>
        <a:xfrm xmlns:a="http://schemas.openxmlformats.org/drawingml/2006/main">
          <a:off x="2362200" y="2362200"/>
          <a:ext cx="609600" cy="838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0.25355</cdr:x>
      <cdr:y>0.62559</cdr:y>
    </cdr:from>
    <cdr:to>
      <cdr:x>0.50688</cdr:x>
      <cdr:y>0.87186</cdr:y>
    </cdr:to>
    <cdr:sp macro="" textlink="">
      <cdr:nvSpPr>
        <cdr:cNvPr id="3" name="TextBox 2"/>
        <cdr:cNvSpPr txBox="1"/>
      </cdr:nvSpPr>
      <cdr:spPr>
        <a:xfrm xmlns:a="http://schemas.openxmlformats.org/drawingml/2006/main">
          <a:off x="1376962" y="2057400"/>
          <a:ext cx="1375744" cy="80991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400" b="1" dirty="0" smtClean="0">
              <a:solidFill>
                <a:schemeClr val="bg1"/>
              </a:solidFill>
              <a:latin typeface="Tahoma" pitchFamily="34" charset="0"/>
              <a:ea typeface="Tahoma" pitchFamily="34" charset="0"/>
              <a:cs typeface="Tahoma" pitchFamily="34" charset="0"/>
            </a:rPr>
            <a:t>Observation/ Practice 80%</a:t>
          </a:r>
        </a:p>
        <a:p xmlns:a="http://schemas.openxmlformats.org/drawingml/2006/main">
          <a:pPr algn="ctr"/>
          <a:endParaRPr lang="en-US" sz="1400" b="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0.5546</cdr:x>
      <cdr:y>0.47015</cdr:y>
    </cdr:from>
    <cdr:to>
      <cdr:x>0.7546</cdr:x>
      <cdr:y>0.67164</cdr:y>
    </cdr:to>
    <cdr:sp macro="" textlink="">
      <cdr:nvSpPr>
        <cdr:cNvPr id="4" name="TextBox 3"/>
        <cdr:cNvSpPr txBox="1"/>
      </cdr:nvSpPr>
      <cdr:spPr>
        <a:xfrm xmlns:a="http://schemas.openxmlformats.org/drawingml/2006/main">
          <a:off x="3169550" y="1600200"/>
          <a:ext cx="1143000"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0.5146</cdr:x>
      <cdr:y>0.23118</cdr:y>
    </cdr:from>
    <cdr:to>
      <cdr:x>0.76794</cdr:x>
      <cdr:y>0.46235</cdr:y>
    </cdr:to>
    <cdr:sp macro="" textlink="">
      <cdr:nvSpPr>
        <cdr:cNvPr id="5" name="TextBox 4"/>
        <cdr:cNvSpPr txBox="1"/>
      </cdr:nvSpPr>
      <cdr:spPr>
        <a:xfrm xmlns:a="http://schemas.openxmlformats.org/drawingml/2006/main">
          <a:off x="2823301" y="914400"/>
          <a:ext cx="1389925"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tx2"/>
              </a:solidFill>
              <a:latin typeface="Tahoma" pitchFamily="34" charset="0"/>
              <a:ea typeface="Tahoma" pitchFamily="34" charset="0"/>
              <a:cs typeface="Tahoma" pitchFamily="34" charset="0"/>
            </a:rPr>
            <a:t>Student Performance 20%</a:t>
          </a:r>
          <a:endParaRPr lang="en-US" sz="1400" b="1" dirty="0">
            <a:solidFill>
              <a:schemeClr val="tx2"/>
            </a:solidFill>
            <a:latin typeface="Tahoma" pitchFamily="34" charset="0"/>
            <a:ea typeface="Tahoma" pitchFamily="34" charset="0"/>
            <a:cs typeface="Tahom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38" y="4446588"/>
            <a:ext cx="5140325"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8"/>
            <a:ext cx="3040063"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So here we are after 3 years of creating, revising, and modifying a home grown instrument with help from several other states and researchers – recognizing that the empirical evidence remains thin.</a:t>
            </a:r>
          </a:p>
          <a:p>
            <a:pPr eaLnBrk="1" hangingPunct="1"/>
            <a:endParaRPr lang="en-US" dirty="0" smtClean="0"/>
          </a:p>
          <a:p>
            <a:pPr marL="171450" indent="-171450" eaLnBrk="1" hangingPunct="1">
              <a:buFont typeface="Arial" pitchFamily="34" charset="0"/>
              <a:buChar char="•"/>
            </a:pPr>
            <a:r>
              <a:rPr lang="en-US" dirty="0" smtClean="0"/>
              <a:t>The bottom line – We can’t improve schools without effective school leaders.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Selection of the components in this domain are intended to be strategic in nature.  These components help to establish the climate/culture of the school.</a:t>
            </a:r>
            <a:br>
              <a:rPr lang="en-US" dirty="0" smtClean="0"/>
            </a:br>
            <a:endParaRPr lang="en-US" dirty="0" smtClean="0"/>
          </a:p>
          <a:p>
            <a:pPr marL="171450" indent="-171450">
              <a:buFont typeface="Arial" pitchFamily="34" charset="0"/>
              <a:buChar char="•"/>
            </a:pPr>
            <a:r>
              <a:rPr lang="en-US" dirty="0" smtClean="0"/>
              <a:t>Here we are looking at the context of the school.</a:t>
            </a:r>
            <a:br>
              <a:rPr lang="en-US" dirty="0" smtClean="0"/>
            </a:br>
            <a:endParaRPr lang="en-US" dirty="0" smtClean="0"/>
          </a:p>
          <a:p>
            <a:pPr marL="171450" indent="-171450">
              <a:buFont typeface="Arial" pitchFamily="34" charset="0"/>
              <a:buChar char="•"/>
            </a:pPr>
            <a:r>
              <a:rPr lang="en-US" dirty="0" smtClean="0"/>
              <a:t>Principals are critical in establishing the climate of the building.</a:t>
            </a:r>
            <a:br>
              <a:rPr lang="en-US" dirty="0" smtClean="0"/>
            </a:br>
            <a:endParaRPr lang="en-US" dirty="0" smtClean="0"/>
          </a:p>
          <a:p>
            <a:pPr marL="171450" indent="-171450">
              <a:buFont typeface="Arial" pitchFamily="34" charset="0"/>
              <a:buChar char="•"/>
            </a:pPr>
            <a:r>
              <a:rPr lang="en-US" dirty="0" smtClean="0"/>
              <a:t>Uses of Data </a:t>
            </a:r>
            <a:r>
              <a:rPr lang="en-US" dirty="0" smtClean="0">
                <a:sym typeface="Wingdings" pitchFamily="2" charset="2"/>
              </a:rPr>
              <a:t>  Does the principal understand and use data?</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Collaborative and Empowering Work Environment   Principals play a critical role in retaining teachers.  Principals promote collegiality in the development of building level goals.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10</a:t>
            </a:fld>
            <a:endParaRPr lang="en-US" dirty="0"/>
          </a:p>
        </p:txBody>
      </p:sp>
    </p:spTree>
    <p:extLst>
      <p:ext uri="{BB962C8B-B14F-4D97-AF65-F5344CB8AC3E}">
        <p14:creationId xmlns:p14="http://schemas.microsoft.com/office/powerpoint/2010/main" val="2978269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Selection of the components </a:t>
            </a:r>
            <a:r>
              <a:rPr lang="en-US" dirty="0" smtClean="0"/>
              <a:t>in </a:t>
            </a:r>
            <a:r>
              <a:rPr lang="en-US" dirty="0"/>
              <a:t>this domain are intended to be </a:t>
            </a:r>
            <a:r>
              <a:rPr lang="en-US" dirty="0" smtClean="0"/>
              <a:t>tactical </a:t>
            </a:r>
            <a:r>
              <a:rPr lang="en-US" dirty="0"/>
              <a:t>in </a:t>
            </a:r>
            <a:r>
              <a:rPr lang="en-US" dirty="0" smtClean="0"/>
              <a:t>nature, which look at a school from a systems perspective.</a:t>
            </a:r>
            <a:br>
              <a:rPr lang="en-US" dirty="0" smtClean="0"/>
            </a:br>
            <a:endParaRPr lang="en-US" dirty="0" smtClean="0"/>
          </a:p>
          <a:p>
            <a:pPr marL="171450" indent="-171450">
              <a:buFont typeface="Arial" pitchFamily="34" charset="0"/>
              <a:buChar char="•"/>
            </a:pPr>
            <a:r>
              <a:rPr lang="en-US" dirty="0" smtClean="0"/>
              <a:t>Federal Mandates </a:t>
            </a:r>
            <a:r>
              <a:rPr lang="en-US" dirty="0" smtClean="0">
                <a:sym typeface="Wingdings" pitchFamily="2" charset="2"/>
              </a:rPr>
              <a:t>  Schools receiving School Improvement Grants (SIG) need to be sure those requirements are included here.</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This is the managerial piece as well.</a:t>
            </a:r>
            <a:r>
              <a:rPr lang="en-US" dirty="0">
                <a:sym typeface="Wingdings" pitchFamily="2" charset="2"/>
              </a:rPr>
              <a:t> </a:t>
            </a:r>
            <a:br>
              <a:rPr lang="en-US" dirty="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It focuses on:</a:t>
            </a:r>
          </a:p>
          <a:p>
            <a:pPr marL="628650" lvl="1" indent="-171450">
              <a:buFont typeface="Arial" pitchFamily="34" charset="0"/>
              <a:buChar char="•"/>
            </a:pPr>
            <a:r>
              <a:rPr lang="en-US" dirty="0" smtClean="0">
                <a:sym typeface="Wingdings" pitchFamily="2" charset="2"/>
              </a:rPr>
              <a:t>Communication</a:t>
            </a:r>
          </a:p>
          <a:p>
            <a:pPr marL="628650" lvl="1" indent="-171450">
              <a:buFont typeface="Arial" pitchFamily="34" charset="0"/>
              <a:buChar char="•"/>
            </a:pPr>
            <a:r>
              <a:rPr lang="en-US" dirty="0" smtClean="0">
                <a:sym typeface="Wingdings" pitchFamily="2" charset="2"/>
              </a:rPr>
              <a:t>Compliance</a:t>
            </a:r>
          </a:p>
          <a:p>
            <a:pPr marL="628650" lvl="1" indent="-171450">
              <a:buFont typeface="Arial" pitchFamily="34" charset="0"/>
              <a:buChar char="•"/>
            </a:pPr>
            <a:r>
              <a:rPr lang="en-US" dirty="0" smtClean="0">
                <a:sym typeface="Wingdings" pitchFamily="2" charset="2"/>
              </a:rPr>
              <a:t>Conflict Management</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11</a:t>
            </a:fld>
            <a:endParaRPr lang="en-US" dirty="0"/>
          </a:p>
        </p:txBody>
      </p:sp>
    </p:spTree>
    <p:extLst>
      <p:ext uri="{BB962C8B-B14F-4D97-AF65-F5344CB8AC3E}">
        <p14:creationId xmlns:p14="http://schemas.microsoft.com/office/powerpoint/2010/main" val="763313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Federal Mandates </a:t>
            </a:r>
            <a:r>
              <a:rPr lang="en-US" dirty="0">
                <a:sym typeface="Wingdings" pitchFamily="2" charset="2"/>
              </a:rPr>
              <a:t>  Schools receiving School Improvement Grants (SIG) need to be sure those requirements are </a:t>
            </a:r>
            <a:r>
              <a:rPr lang="en-US" dirty="0" smtClean="0">
                <a:sym typeface="Wingdings" pitchFamily="2" charset="2"/>
              </a:rPr>
              <a:t>included as part of their school improvement initiatives as principals are evaluated.</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Student achievement is at the core of this Domain.</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Principals must establish high expectations, facilitate quality instruction, which are the key components of student performance.  </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12</a:t>
            </a:fld>
            <a:endParaRPr lang="en-US" dirty="0"/>
          </a:p>
        </p:txBody>
      </p:sp>
    </p:spTree>
    <p:extLst>
      <p:ext uri="{BB962C8B-B14F-4D97-AF65-F5344CB8AC3E}">
        <p14:creationId xmlns:p14="http://schemas.microsoft.com/office/powerpoint/2010/main" val="34020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How does the principal work with stakeholders?</a:t>
            </a:r>
            <a:br>
              <a:rPr lang="en-US" dirty="0" smtClean="0"/>
            </a:br>
            <a:endParaRPr lang="en-US" dirty="0" smtClean="0"/>
          </a:p>
          <a:p>
            <a:pPr marL="171450" indent="-171450">
              <a:buFont typeface="Arial" pitchFamily="34" charset="0"/>
              <a:buChar char="•"/>
            </a:pPr>
            <a:r>
              <a:rPr lang="en-US" dirty="0" smtClean="0"/>
              <a:t>This Domain provides an excellent opportunity for principals to bring evidence to the table, such as 360 degree surveys and other indicators of their interactions with multiple constituents.</a:t>
            </a:r>
            <a:br>
              <a:rPr lang="en-US" dirty="0" smtClean="0"/>
            </a:br>
            <a:endParaRPr lang="en-US" dirty="0" smtClean="0"/>
          </a:p>
          <a:p>
            <a:pPr marL="171450" indent="-171450">
              <a:buFont typeface="Arial" pitchFamily="34" charset="0"/>
              <a:buChar char="•"/>
            </a:pPr>
            <a:r>
              <a:rPr lang="en-US" dirty="0" smtClean="0"/>
              <a:t>Planning is taking place to offer professional development within SAS.</a:t>
            </a:r>
            <a:br>
              <a:rPr lang="en-US" dirty="0" smtClean="0"/>
            </a:br>
            <a:endParaRPr lang="en-US" dirty="0" smtClean="0"/>
          </a:p>
          <a:p>
            <a:pPr marL="171450" indent="-171450">
              <a:buFont typeface="Arial" pitchFamily="34" charset="0"/>
              <a:buChar char="•"/>
            </a:pPr>
            <a:r>
              <a:rPr lang="en-US" dirty="0" smtClean="0"/>
              <a:t>Also professional development within the PIL program will be directly aligned to Principal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13</a:t>
            </a:fld>
            <a:endParaRPr lang="en-US" dirty="0"/>
          </a:p>
        </p:txBody>
      </p:sp>
    </p:spTree>
    <p:extLst>
      <p:ext uri="{BB962C8B-B14F-4D97-AF65-F5344CB8AC3E}">
        <p14:creationId xmlns:p14="http://schemas.microsoft.com/office/powerpoint/2010/main" val="1629467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Biggest issue for principals:  “How do you talk to teachers about support and evaluation?”</a:t>
            </a:r>
            <a:br>
              <a:rPr lang="en-US" dirty="0" smtClean="0"/>
            </a:br>
            <a:endParaRPr lang="en-US" dirty="0" smtClean="0"/>
          </a:p>
          <a:p>
            <a:pPr marL="171450" indent="-171450">
              <a:buFont typeface="Arial" pitchFamily="34" charset="0"/>
              <a:buChar char="•"/>
            </a:pPr>
            <a:r>
              <a:rPr lang="en-US" dirty="0" smtClean="0"/>
              <a:t>This focuses on the communication between principals and teachers, as well as principals and supervisors.</a:t>
            </a:r>
            <a:br>
              <a:rPr lang="en-US" dirty="0" smtClean="0"/>
            </a:br>
            <a:endParaRPr lang="en-US" dirty="0" smtClean="0"/>
          </a:p>
          <a:p>
            <a:pPr marL="171450" indent="-171450">
              <a:buFont typeface="Arial" pitchFamily="34" charset="0"/>
              <a:buChar char="•"/>
            </a:pPr>
            <a:r>
              <a:rPr lang="en-US" dirty="0" smtClean="0"/>
              <a:t>Horizontal and vertical discussions are essential for this discreet population.   </a:t>
            </a:r>
          </a:p>
          <a:p>
            <a:pPr marL="171450" indent="-171450">
              <a:buFont typeface="Arial" pitchFamily="34" charset="0"/>
              <a:buChar char="•"/>
            </a:pPr>
            <a:endParaRPr lang="en-US" dirty="0" smtClean="0"/>
          </a:p>
          <a:p>
            <a:pPr marL="171450" marR="0" lvl="1"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Note</a:t>
            </a:r>
            <a:r>
              <a:rPr lang="en-US" baseline="0" dirty="0" smtClean="0"/>
              <a:t> that the term “Principals / School Leaders” apply in the broadest sense to include principals, assistant principals, CTC Directors, supervisors, etc.   Thus the document </a:t>
            </a:r>
            <a:r>
              <a:rPr lang="en-US" dirty="0"/>
              <a:t>titled “Strategic Discussions Between Supervising Administrators and Principals / School Leaders” should be used when the supervising administrator (person conducting the evaluation)  is working with the Principal / School Leader (person being evaluated).  </a:t>
            </a:r>
          </a:p>
          <a:p>
            <a:pPr marL="171450" marR="0" lvl="1" indent="-17145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en-US" baseline="0" dirty="0" smtClean="0"/>
          </a:p>
          <a:p>
            <a:pPr marL="171450" marR="0" lvl="1" indent="-17145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en-US" dirty="0" smtClean="0"/>
          </a:p>
          <a:p>
            <a:pPr marL="171450" indent="-171450">
              <a:buFont typeface="Arial" pitchFamily="34" charset="0"/>
              <a:buChar char="•"/>
            </a:pPr>
            <a:endParaRPr lang="en-US" dirty="0" smtClean="0"/>
          </a:p>
          <a:p>
            <a:pPr marL="171450" indent="-171450">
              <a:buFont typeface="Arial" pitchFamily="34" charset="0"/>
              <a:buChar char="•"/>
            </a:pP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2719063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3656542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Tree>
    <p:extLst>
      <p:ext uri="{BB962C8B-B14F-4D97-AF65-F5344CB8AC3E}">
        <p14:creationId xmlns:p14="http://schemas.microsoft.com/office/powerpoint/2010/main" val="3656542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Tree>
    <p:extLst>
      <p:ext uri="{BB962C8B-B14F-4D97-AF65-F5344CB8AC3E}">
        <p14:creationId xmlns:p14="http://schemas.microsoft.com/office/powerpoint/2010/main" val="4047461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18</a:t>
            </a:fld>
            <a:endParaRPr lang="en-US" dirty="0"/>
          </a:p>
        </p:txBody>
      </p:sp>
    </p:spTree>
    <p:extLst>
      <p:ext uri="{BB962C8B-B14F-4D97-AF65-F5344CB8AC3E}">
        <p14:creationId xmlns:p14="http://schemas.microsoft.com/office/powerpoint/2010/main" val="2238279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back of take 5  = </a:t>
            </a:r>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19</a:t>
            </a:fld>
            <a:endParaRPr lang="en-US" dirty="0"/>
          </a:p>
        </p:txBody>
      </p:sp>
    </p:spTree>
    <p:extLst>
      <p:ext uri="{BB962C8B-B14F-4D97-AF65-F5344CB8AC3E}">
        <p14:creationId xmlns:p14="http://schemas.microsoft.com/office/powerpoint/2010/main" val="205095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Current evaluation processes are not always fair and objective</a:t>
            </a:r>
            <a:r>
              <a:rPr lang="en-US" dirty="0" smtClean="0"/>
              <a:t>.</a:t>
            </a:r>
            <a:br>
              <a:rPr lang="en-US" dirty="0" smtClean="0"/>
            </a:br>
            <a:endParaRPr lang="en-US" dirty="0"/>
          </a:p>
          <a:p>
            <a:pPr marL="171450" indent="-171450">
              <a:buFont typeface="Arial" pitchFamily="34" charset="0"/>
              <a:buChar char="•"/>
            </a:pPr>
            <a:r>
              <a:rPr lang="en-US" dirty="0"/>
              <a:t>National Association of </a:t>
            </a:r>
            <a:r>
              <a:rPr lang="en-US" dirty="0" smtClean="0"/>
              <a:t>Elementary School Principals (NAESP) noted that fair evaluations must be transparent, systematically applied to</a:t>
            </a:r>
            <a:r>
              <a:rPr lang="en-US" u="sng" dirty="0" smtClean="0"/>
              <a:t> a</a:t>
            </a:r>
            <a:r>
              <a:rPr lang="en-US" dirty="0" smtClean="0"/>
              <a:t>ll principals, with a high priority on the outcomes principals control.  </a:t>
            </a:r>
            <a:br>
              <a:rPr lang="en-US" dirty="0" smtClean="0"/>
            </a:br>
            <a:endParaRPr lang="en-US" dirty="0" smtClean="0"/>
          </a:p>
          <a:p>
            <a:pPr marL="171450" indent="-171450">
              <a:buFont typeface="Arial" pitchFamily="34" charset="0"/>
              <a:buChar char="•"/>
            </a:pPr>
            <a:r>
              <a:rPr lang="en-US" dirty="0" smtClean="0"/>
              <a:t>Go to</a:t>
            </a:r>
            <a:r>
              <a:rPr lang="en-US" dirty="0"/>
              <a:t>: http://</a:t>
            </a:r>
            <a:r>
              <a:rPr lang="en-US" dirty="0" smtClean="0"/>
              <a:t>www.naesp.org/rethinking-principal-evaluation</a:t>
            </a:r>
          </a:p>
          <a:p>
            <a:pPr marL="171450" indent="-171450">
              <a:buFont typeface="Arial" pitchFamily="34" charset="0"/>
              <a:buChar char="•"/>
            </a:pPr>
            <a:endParaRPr lang="en-US" dirty="0" smtClean="0"/>
          </a:p>
          <a:p>
            <a:pPr marL="171450" indent="-171450">
              <a:buFont typeface="Arial" pitchFamily="34" charset="0"/>
              <a:buChar char="•"/>
            </a:pPr>
            <a:endParaRPr lang="en-US" dirty="0"/>
          </a:p>
          <a:p>
            <a:pPr marL="171450" indent="-171450">
              <a:buFont typeface="Arial" pitchFamily="34" charset="0"/>
              <a:buChar char="•"/>
            </a:pPr>
            <a:endParaRPr lang="en-US" dirty="0" smtClean="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a:t>
            </a:fld>
            <a:endParaRPr lang="en-US" dirty="0"/>
          </a:p>
        </p:txBody>
      </p:sp>
    </p:spTree>
    <p:extLst>
      <p:ext uri="{BB962C8B-B14F-4D97-AF65-F5344CB8AC3E}">
        <p14:creationId xmlns:p14="http://schemas.microsoft.com/office/powerpoint/2010/main" val="3961475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Separate</a:t>
            </a:r>
            <a:r>
              <a:rPr lang="en-US" baseline="0" dirty="0" smtClean="0"/>
              <a:t>  training for Correlation Data and Elective Data / SLOs will be provided.</a:t>
            </a:r>
          </a:p>
          <a:p>
            <a:pPr marL="171450" indent="-171450">
              <a:buFont typeface="Arial" pitchFamily="34" charset="0"/>
              <a:buChar char="•"/>
            </a:pPr>
            <a:endParaRPr lang="en-US" dirty="0" smtClean="0"/>
          </a:p>
          <a:p>
            <a:pPr marL="171450" indent="-171450">
              <a:buFont typeface="Arial" pitchFamily="34" charset="0"/>
              <a:buChar char="•"/>
            </a:pPr>
            <a:r>
              <a:rPr lang="en-US" dirty="0" smtClean="0"/>
              <a:t>Applies</a:t>
            </a:r>
            <a:r>
              <a:rPr lang="en-US" baseline="0" dirty="0" smtClean="0"/>
              <a:t> to “Principals / School Leaders” </a:t>
            </a:r>
            <a:r>
              <a:rPr lang="en-US" baseline="0" dirty="0" smtClean="0">
                <a:sym typeface="Wingdings" panose="05000000000000000000" pitchFamily="2" charset="2"/>
              </a:rPr>
              <a:t>  This </a:t>
            </a:r>
            <a:r>
              <a:rPr lang="en-US" baseline="0" dirty="0" smtClean="0"/>
              <a:t>includes principals, assistant principals, and CTC Directors.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This does NOT apply to supervisors who are classified as “Non-Teaching Professional Employees”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20</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Applies</a:t>
            </a:r>
            <a:r>
              <a:rPr lang="en-US" baseline="0" dirty="0" smtClean="0"/>
              <a:t> to “Principals / School Leaders” </a:t>
            </a:r>
            <a:r>
              <a:rPr lang="en-US" baseline="0" dirty="0" smtClean="0">
                <a:sym typeface="Wingdings" panose="05000000000000000000" pitchFamily="2" charset="2"/>
              </a:rPr>
              <a:t>  This </a:t>
            </a:r>
            <a:r>
              <a:rPr lang="en-US" baseline="0" dirty="0" smtClean="0"/>
              <a:t>includes principals, assistant principals, and CTC Directors.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This does NOT apply to supervisors who are classified as “Non-Teaching Professional Employees”</a:t>
            </a:r>
            <a:endParaRPr lang="en-US"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21</a:t>
            </a:fld>
            <a:endParaRPr lang="en-US" dirty="0"/>
          </a:p>
        </p:txBody>
      </p:sp>
    </p:spTree>
    <p:extLst>
      <p:ext uri="{BB962C8B-B14F-4D97-AF65-F5344CB8AC3E}">
        <p14:creationId xmlns:p14="http://schemas.microsoft.com/office/powerpoint/2010/main" val="11921439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Applies</a:t>
            </a:r>
            <a:r>
              <a:rPr lang="en-US" baseline="0" dirty="0" smtClean="0"/>
              <a:t> to “Principals / School Leaders” </a:t>
            </a:r>
            <a:r>
              <a:rPr lang="en-US" baseline="0" dirty="0" smtClean="0">
                <a:sym typeface="Wingdings" panose="05000000000000000000" pitchFamily="2" charset="2"/>
              </a:rPr>
              <a:t>  This </a:t>
            </a:r>
            <a:r>
              <a:rPr lang="en-US" baseline="0" dirty="0" smtClean="0"/>
              <a:t>includes principals, assistant principals, and CTC Directors.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This does NOT apply to supervisors who are classified as “Non-Teaching Professional Employees”</a:t>
            </a:r>
            <a:endParaRPr lang="en-US"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22</a:t>
            </a:fld>
            <a:endParaRPr lang="en-US" dirty="0"/>
          </a:p>
        </p:txBody>
      </p:sp>
    </p:spTree>
    <p:extLst>
      <p:ext uri="{BB962C8B-B14F-4D97-AF65-F5344CB8AC3E}">
        <p14:creationId xmlns:p14="http://schemas.microsoft.com/office/powerpoint/2010/main" val="11921439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Separate</a:t>
            </a:r>
            <a:r>
              <a:rPr lang="en-US" baseline="0" dirty="0" smtClean="0"/>
              <a:t>  training for Correlation Data and Elective Data / SLOs will be provided.</a:t>
            </a:r>
          </a:p>
          <a:p>
            <a:pPr marL="171450" indent="-171450">
              <a:buFont typeface="Arial" pitchFamily="34" charset="0"/>
              <a:buChar char="•"/>
            </a:pPr>
            <a:endParaRPr lang="en-US" baseline="0" dirty="0" smtClean="0"/>
          </a:p>
          <a:p>
            <a:pPr marL="171450" indent="-171450">
              <a:buFont typeface="Arial" pitchFamily="34" charset="0"/>
              <a:buChar char="•"/>
            </a:pPr>
            <a:r>
              <a:rPr lang="en-US" dirty="0" smtClean="0"/>
              <a:t>Applies</a:t>
            </a:r>
            <a:r>
              <a:rPr lang="en-US" baseline="0" dirty="0" smtClean="0"/>
              <a:t> to “Principals / School Leaders” </a:t>
            </a:r>
            <a:r>
              <a:rPr lang="en-US" baseline="0" dirty="0" smtClean="0">
                <a:sym typeface="Wingdings" panose="05000000000000000000" pitchFamily="2" charset="2"/>
              </a:rPr>
              <a:t>  This </a:t>
            </a:r>
            <a:r>
              <a:rPr lang="en-US" baseline="0" dirty="0" smtClean="0"/>
              <a:t>includes principals, assistant principals, and CTC Directors.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This does NOT apply to supervisors who are classified as “Non-Teaching Professional Employees”</a:t>
            </a:r>
            <a:endParaRPr lang="en-US" dirty="0" smtClean="0"/>
          </a:p>
          <a:p>
            <a:pPr marL="171450" indent="-171450">
              <a:buFont typeface="Arial" pitchFamily="34" charset="0"/>
              <a:buChar char="•"/>
            </a:pP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23</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FFL – Framework for Leadership</a:t>
            </a:r>
            <a:br>
              <a:rPr lang="en-US" baseline="0" dirty="0" smtClean="0"/>
            </a:br>
            <a:endParaRPr lang="en-US" baseline="0" dirty="0" smtClean="0"/>
          </a:p>
          <a:p>
            <a:pPr marL="171450" indent="-171450">
              <a:buFont typeface="Arial" panose="020B0604020202020204" pitchFamily="34" charset="0"/>
              <a:buChar char="•"/>
            </a:pPr>
            <a:r>
              <a:rPr lang="en-US" baseline="0" dirty="0" smtClean="0"/>
              <a:t>SLO – Student Learning Objective</a:t>
            </a:r>
            <a:br>
              <a:rPr lang="en-US" baseline="0" dirty="0" smtClean="0"/>
            </a:br>
            <a:endParaRPr lang="en-US" baseline="0" dirty="0" smtClean="0"/>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24</a:t>
            </a:fld>
            <a:endParaRPr lang="en-US" dirty="0"/>
          </a:p>
        </p:txBody>
      </p:sp>
    </p:spTree>
    <p:extLst>
      <p:ext uri="{BB962C8B-B14F-4D97-AF65-F5344CB8AC3E}">
        <p14:creationId xmlns:p14="http://schemas.microsoft.com/office/powerpoint/2010/main" val="1192143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25</a:t>
            </a:fld>
            <a:endParaRPr lang="en-US" dirty="0"/>
          </a:p>
        </p:txBody>
      </p:sp>
    </p:spTree>
    <p:extLst>
      <p:ext uri="{BB962C8B-B14F-4D97-AF65-F5344CB8AC3E}">
        <p14:creationId xmlns:p14="http://schemas.microsoft.com/office/powerpoint/2010/main" val="4275194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26</a:t>
            </a:fld>
            <a:endParaRPr lang="en-US" dirty="0"/>
          </a:p>
        </p:txBody>
      </p:sp>
    </p:spTree>
    <p:extLst>
      <p:ext uri="{BB962C8B-B14F-4D97-AF65-F5344CB8AC3E}">
        <p14:creationId xmlns:p14="http://schemas.microsoft.com/office/powerpoint/2010/main" val="495833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27</a:t>
            </a:fld>
            <a:endParaRPr lang="en-US" dirty="0"/>
          </a:p>
        </p:txBody>
      </p:sp>
    </p:spTree>
    <p:extLst>
      <p:ext uri="{BB962C8B-B14F-4D97-AF65-F5344CB8AC3E}">
        <p14:creationId xmlns:p14="http://schemas.microsoft.com/office/powerpoint/2010/main" val="2839163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28</a:t>
            </a:fld>
            <a:endParaRPr lang="en-US" dirty="0"/>
          </a:p>
        </p:txBody>
      </p:sp>
    </p:spTree>
    <p:extLst>
      <p:ext uri="{BB962C8B-B14F-4D97-AF65-F5344CB8AC3E}">
        <p14:creationId xmlns:p14="http://schemas.microsoft.com/office/powerpoint/2010/main" val="16558914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29</a:t>
            </a:fld>
            <a:endParaRPr lang="en-US" dirty="0"/>
          </a:p>
        </p:txBody>
      </p:sp>
    </p:spTree>
    <p:extLst>
      <p:ext uri="{BB962C8B-B14F-4D97-AF65-F5344CB8AC3E}">
        <p14:creationId xmlns:p14="http://schemas.microsoft.com/office/powerpoint/2010/main" val="273158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a:t>
            </a:r>
            <a:br>
              <a:rPr lang="en-US" dirty="0" smtClean="0"/>
            </a:br>
            <a:r>
              <a:rPr lang="en-US" dirty="0" smtClean="0"/>
              <a:t> </a:t>
            </a:r>
          </a:p>
          <a:p>
            <a:pPr marL="171450" indent="-171450">
              <a:buFont typeface="Arial" pitchFamily="34" charset="0"/>
              <a:buChar char="•"/>
            </a:pPr>
            <a:r>
              <a:rPr lang="en-US" dirty="0" smtClean="0"/>
              <a:t>Sustainability will be addressed through the PIL program for both principals and teachers.  We need to create a pipeline of leaders who can make a difference, especially in troubled schools.</a:t>
            </a:r>
            <a:br>
              <a:rPr lang="en-US" dirty="0" smtClean="0"/>
            </a:br>
            <a:endParaRPr lang="en-US" dirty="0" smtClean="0"/>
          </a:p>
          <a:p>
            <a:pPr marL="171450" indent="-171450">
              <a:buFont typeface="Arial" pitchFamily="34" charset="0"/>
              <a:buChar char="•"/>
            </a:pPr>
            <a:r>
              <a:rPr lang="en-US" dirty="0" smtClean="0"/>
              <a:t>Reliability and validity can be a challenge, although we now have the research firm Mathematica working with us to address these issues during the various roll-out phases.</a:t>
            </a:r>
            <a:br>
              <a:rPr lang="en-US" dirty="0" smtClean="0"/>
            </a:br>
            <a:endParaRPr lang="en-US" dirty="0" smtClean="0"/>
          </a:p>
          <a:p>
            <a:pPr marL="171450" indent="-171450">
              <a:buFont typeface="Arial" pitchFamily="34" charset="0"/>
              <a:buChar char="•"/>
            </a:pPr>
            <a:r>
              <a:rPr lang="en-US" dirty="0" smtClean="0"/>
              <a:t>Principals and supervisors must receive regular in-service opportunities, especially when principals move from one site to another.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14843201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30</a:t>
            </a:fld>
            <a:endParaRPr lang="en-US" dirty="0"/>
          </a:p>
        </p:txBody>
      </p:sp>
    </p:spTree>
    <p:extLst>
      <p:ext uri="{BB962C8B-B14F-4D97-AF65-F5344CB8AC3E}">
        <p14:creationId xmlns:p14="http://schemas.microsoft.com/office/powerpoint/2010/main" val="1204776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31</a:t>
            </a:fld>
            <a:endParaRPr lang="en-US" dirty="0"/>
          </a:p>
        </p:txBody>
      </p:sp>
    </p:spTree>
    <p:extLst>
      <p:ext uri="{BB962C8B-B14F-4D97-AF65-F5344CB8AC3E}">
        <p14:creationId xmlns:p14="http://schemas.microsoft.com/office/powerpoint/2010/main" val="7586964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32</a:t>
            </a:fld>
            <a:endParaRPr lang="en-US" dirty="0"/>
          </a:p>
        </p:txBody>
      </p:sp>
    </p:spTree>
    <p:extLst>
      <p:ext uri="{BB962C8B-B14F-4D97-AF65-F5344CB8AC3E}">
        <p14:creationId xmlns:p14="http://schemas.microsoft.com/office/powerpoint/2010/main" val="870436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33</a:t>
            </a:fld>
            <a:endParaRPr lang="en-US" dirty="0"/>
          </a:p>
        </p:txBody>
      </p:sp>
    </p:spTree>
    <p:extLst>
      <p:ext uri="{BB962C8B-B14F-4D97-AF65-F5344CB8AC3E}">
        <p14:creationId xmlns:p14="http://schemas.microsoft.com/office/powerpoint/2010/main" val="35107312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34</a:t>
            </a:fld>
            <a:endParaRPr lang="en-US" dirty="0"/>
          </a:p>
        </p:txBody>
      </p:sp>
    </p:spTree>
    <p:extLst>
      <p:ext uri="{BB962C8B-B14F-4D97-AF65-F5344CB8AC3E}">
        <p14:creationId xmlns:p14="http://schemas.microsoft.com/office/powerpoint/2010/main" val="23492465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35</a:t>
            </a:fld>
            <a:endParaRPr lang="en-US" dirty="0"/>
          </a:p>
        </p:txBody>
      </p:sp>
    </p:spTree>
    <p:extLst>
      <p:ext uri="{BB962C8B-B14F-4D97-AF65-F5344CB8AC3E}">
        <p14:creationId xmlns:p14="http://schemas.microsoft.com/office/powerpoint/2010/main" val="38146951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36</a:t>
            </a:fld>
            <a:endParaRPr lang="en-US" dirty="0"/>
          </a:p>
        </p:txBody>
      </p:sp>
    </p:spTree>
    <p:extLst>
      <p:ext uri="{BB962C8B-B14F-4D97-AF65-F5344CB8AC3E}">
        <p14:creationId xmlns:p14="http://schemas.microsoft.com/office/powerpoint/2010/main" val="13434635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37</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970338" y="8815388"/>
            <a:ext cx="3040062" cy="460375"/>
          </a:xfrm>
          <a:prstGeom prst="rect">
            <a:avLst/>
          </a:prstGeom>
          <a:noFill/>
          <a:ln w="9525">
            <a:noFill/>
            <a:miter lim="800000"/>
            <a:headEnd/>
            <a:tailEnd/>
          </a:ln>
        </p:spPr>
        <p:txBody>
          <a:bodyPr lIns="92469" tIns="46234" rIns="92469" bIns="46234" anchor="b"/>
          <a:lstStyle/>
          <a:p>
            <a:pPr algn="r" defTabSz="923925"/>
            <a:fld id="{153218E1-5842-42BC-8841-B2DA69533A8A}" type="slidenum">
              <a:rPr lang="en-US" sz="1200">
                <a:solidFill>
                  <a:prstClr val="black"/>
                </a:solidFill>
              </a:rPr>
              <a:pPr algn="r" defTabSz="923925"/>
              <a:t>38</a:t>
            </a:fld>
            <a:endParaRPr lang="en-US" sz="1200" dirty="0">
              <a:solidFill>
                <a:prstClr val="black"/>
              </a:solidFill>
            </a:endParaRPr>
          </a:p>
        </p:txBody>
      </p:sp>
      <p:sp>
        <p:nvSpPr>
          <p:cNvPr id="30723" name="Rectangle 7"/>
          <p:cNvSpPr txBox="1">
            <a:spLocks noGrp="1" noChangeArrowheads="1"/>
          </p:cNvSpPr>
          <p:nvPr/>
        </p:nvSpPr>
        <p:spPr bwMode="auto">
          <a:xfrm>
            <a:off x="3970338" y="8815388"/>
            <a:ext cx="3040062" cy="458787"/>
          </a:xfrm>
          <a:prstGeom prst="rect">
            <a:avLst/>
          </a:prstGeom>
          <a:noFill/>
          <a:ln w="9525">
            <a:noFill/>
            <a:miter lim="800000"/>
            <a:headEnd/>
            <a:tailEnd/>
          </a:ln>
        </p:spPr>
        <p:txBody>
          <a:bodyPr lIns="92452" tIns="46225" rIns="92452" bIns="46225" anchor="b"/>
          <a:lstStyle/>
          <a:p>
            <a:pPr algn="r" defTabSz="923925"/>
            <a:fld id="{756034D5-5C07-4ED7-8999-C0F82EB00BC7}" type="slidenum">
              <a:rPr lang="en-US" sz="1300">
                <a:solidFill>
                  <a:prstClr val="black"/>
                </a:solidFill>
              </a:rPr>
              <a:pPr algn="r" defTabSz="923925"/>
              <a:t>38</a:t>
            </a:fld>
            <a:endParaRPr lang="en-US" sz="1300" dirty="0">
              <a:solidFill>
                <a:prstClr val="black"/>
              </a:solidFill>
            </a:endParaRPr>
          </a:p>
        </p:txBody>
      </p:sp>
      <p:sp>
        <p:nvSpPr>
          <p:cNvPr id="30724" name="Rectangle 2"/>
          <p:cNvSpPr>
            <a:spLocks noGrp="1" noRot="1" noChangeAspect="1" noChangeArrowheads="1" noTextEdit="1"/>
          </p:cNvSpPr>
          <p:nvPr>
            <p:ph type="sldImg"/>
          </p:nvPr>
        </p:nvSpPr>
        <p:spPr>
          <a:xfrm>
            <a:off x="1922463" y="320675"/>
            <a:ext cx="3055937" cy="2292350"/>
          </a:xfrm>
          <a:ln/>
        </p:spPr>
      </p:sp>
      <p:sp>
        <p:nvSpPr>
          <p:cNvPr id="30725" name="Rectangle 3"/>
          <p:cNvSpPr>
            <a:spLocks noGrp="1" noChangeArrowheads="1"/>
          </p:cNvSpPr>
          <p:nvPr>
            <p:ph type="body" idx="1"/>
          </p:nvPr>
        </p:nvSpPr>
        <p:spPr>
          <a:xfrm>
            <a:off x="754063" y="3838575"/>
            <a:ext cx="5164137" cy="4167188"/>
          </a:xfrm>
          <a:noFill/>
          <a:ln/>
        </p:spPr>
        <p:txBody>
          <a:bodyPr lIns="93186" tIns="46589" rIns="93186" bIns="46589"/>
          <a:lstStyle/>
          <a:p>
            <a:pPr lvl="0" eaLnBrk="1" hangingPunct="1"/>
            <a:r>
              <a:rPr lang="en-US" dirty="0"/>
              <a:t>No additional notes provided.</a:t>
            </a:r>
          </a:p>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assistant principals, and CTC Directors.</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2619864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9525" y="192088"/>
            <a:ext cx="1973263" cy="1479550"/>
          </a:xfrm>
        </p:spPr>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5</a:t>
            </a:fld>
            <a:endParaRPr lang="en-US" dirty="0"/>
          </a:p>
        </p:txBody>
      </p:sp>
      <p:sp>
        <p:nvSpPr>
          <p:cNvPr id="5" name="Notes Placeholder 2"/>
          <p:cNvSpPr>
            <a:spLocks noGrp="1"/>
          </p:cNvSpPr>
          <p:nvPr>
            <p:ph type="body" idx="1"/>
          </p:nvPr>
        </p:nvSpPr>
        <p:spPr>
          <a:xfrm>
            <a:off x="263090" y="1803989"/>
            <a:ext cx="6486842" cy="475125"/>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assistant principals, and CTC Directors the following shall apply:</a:t>
            </a:r>
          </a:p>
          <a:p>
            <a:endParaRPr lang="en-US" dirty="0"/>
          </a:p>
        </p:txBody>
      </p:sp>
      <p:grpSp>
        <p:nvGrpSpPr>
          <p:cNvPr id="10" name="Group 9"/>
          <p:cNvGrpSpPr/>
          <p:nvPr/>
        </p:nvGrpSpPr>
        <p:grpSpPr>
          <a:xfrm>
            <a:off x="318538" y="2314441"/>
            <a:ext cx="5697252" cy="6783394"/>
            <a:chOff x="234316" y="2071848"/>
            <a:chExt cx="6681768" cy="6988332"/>
          </a:xfrm>
        </p:grpSpPr>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 y="2071848"/>
              <a:ext cx="3171824" cy="428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6" y="6377940"/>
              <a:ext cx="3454017" cy="268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2350" y="2072640"/>
              <a:ext cx="3353734"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6164" y="4356736"/>
              <a:ext cx="3218496" cy="17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20185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238BEDF-EFF9-44B8-9D04-FCEE67DB13BA}"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22075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2696776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Applies</a:t>
            </a:r>
            <a:r>
              <a:rPr lang="en-US" baseline="0" dirty="0" smtClean="0"/>
              <a:t> to all “Principals / School Leaders” </a:t>
            </a:r>
            <a:r>
              <a:rPr lang="en-US" baseline="0" dirty="0" smtClean="0">
                <a:sym typeface="Wingdings" panose="05000000000000000000" pitchFamily="2" charset="2"/>
              </a:rPr>
              <a:t>  This </a:t>
            </a:r>
            <a:r>
              <a:rPr lang="en-US" baseline="0" dirty="0" smtClean="0"/>
              <a:t>includes principals, assistant principals, CTC Directors, supervisors with unique role/functions, etc.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July 1, 2014 </a:t>
            </a:r>
            <a:r>
              <a:rPr lang="en-US" dirty="0" smtClean="0">
                <a:sym typeface="Wingdings" pitchFamily="2" charset="2"/>
              </a:rPr>
              <a:t>  Any changes to the instrument have to go through the regulatory review  process (IRRC).</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9</a:t>
            </a:fld>
            <a:endParaRPr lang="en-US" dirty="0"/>
          </a:p>
        </p:txBody>
      </p:sp>
    </p:spTree>
    <p:extLst>
      <p:ext uri="{BB962C8B-B14F-4D97-AF65-F5344CB8AC3E}">
        <p14:creationId xmlns:p14="http://schemas.microsoft.com/office/powerpoint/2010/main" val="2835793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499400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820842"/>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48366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
        <p:nvSpPr>
          <p:cNvPr id="7"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3886415348"/>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1356553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
        <p:nvSpPr>
          <p:cNvPr id="3"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1408048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0766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76907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4635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4791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28645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991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1208030822"/>
      </p:ext>
    </p:extLst>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412902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14673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548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848074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54533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53129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120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02088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5515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E34A234-728E-4246-8755-8E9C1462E4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18325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32760E4-E15F-4226-A417-F645F59E93F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419047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29856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9862" y="847492"/>
            <a:ext cx="8106937" cy="57014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4253480"/>
      </p:ext>
    </p:extLst>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70858202"/>
      </p:ext>
    </p:extLst>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8826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6061963"/>
      </p:ext>
    </p:extLst>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735516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992879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480588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539833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64616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dirty="0">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37B7F1-E98D-49DD-9A23-A8E9E8CE9121}" type="slidenum">
              <a:rPr lang="en-US" altLang="en-US">
                <a:solidFill>
                  <a:prstClr val="black">
                    <a:tint val="75000"/>
                  </a:prstClr>
                </a:solidFill>
              </a:rPr>
              <a:pPr>
                <a:defRPr/>
              </a:pPr>
              <a:t>‹#›</a:t>
            </a:fld>
            <a:endParaRPr lang="en-US" altLang="en-US" dirty="0">
              <a:solidFill>
                <a:prstClr val="black">
                  <a:tint val="75000"/>
                </a:prstClr>
              </a:solidFill>
            </a:endParaRPr>
          </a:p>
        </p:txBody>
      </p:sp>
    </p:spTree>
    <p:extLst>
      <p:ext uri="{BB962C8B-B14F-4D97-AF65-F5344CB8AC3E}">
        <p14:creationId xmlns:p14="http://schemas.microsoft.com/office/powerpoint/2010/main" val="21860143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E34A234-728E-4246-8755-8E9C1462E4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24178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32760E4-E15F-4226-A417-F645F59E93F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61962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4075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9862" y="847492"/>
            <a:ext cx="8106937" cy="57014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989883"/>
      </p:ext>
    </p:extLst>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86299101"/>
      </p:ext>
    </p:extLst>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03300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96067779"/>
      </p:ext>
    </p:extLst>
  </p:cSld>
  <p:clrMapOvr>
    <a:masterClrMapping/>
  </p:clrMapOvr>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642195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11760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948037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79404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661974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dirty="0">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37B7F1-E98D-49DD-9A23-A8E9E8CE9121}" type="slidenum">
              <a:rPr lang="en-US" altLang="en-US">
                <a:solidFill>
                  <a:prstClr val="black">
                    <a:tint val="75000"/>
                  </a:prstClr>
                </a:solidFill>
              </a:rPr>
              <a:pPr>
                <a:defRPr/>
              </a:pPr>
              <a:t>‹#›</a:t>
            </a:fld>
            <a:endParaRPr lang="en-US" altLang="en-US" dirty="0">
              <a:solidFill>
                <a:prstClr val="black">
                  <a:tint val="75000"/>
                </a:prstClr>
              </a:solidFill>
            </a:endParaRPr>
          </a:p>
        </p:txBody>
      </p:sp>
    </p:spTree>
    <p:extLst>
      <p:ext uri="{BB962C8B-B14F-4D97-AF65-F5344CB8AC3E}">
        <p14:creationId xmlns:p14="http://schemas.microsoft.com/office/powerpoint/2010/main" val="756534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image" Target="../media/image2.jpeg"/><Relationship Id="rId15" Type="http://schemas.openxmlformats.org/officeDocument/2006/relationships/oleObject" Target="../embeddings/oleObject1.bin"/><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vmlDrawing" Target="../drawings/vmlDrawing2.vml"/><Relationship Id="rId14" Type="http://schemas.openxmlformats.org/officeDocument/2006/relationships/image" Target="../media/image2.jpeg"/><Relationship Id="rId15" Type="http://schemas.openxmlformats.org/officeDocument/2006/relationships/oleObject" Target="../embeddings/oleObject2.bin"/><Relationship Id="rId16"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vmlDrawing" Target="../drawings/vmlDrawing3.vml"/><Relationship Id="rId14" Type="http://schemas.openxmlformats.org/officeDocument/2006/relationships/image" Target="../media/image2.jpeg"/><Relationship Id="rId15" Type="http://schemas.openxmlformats.org/officeDocument/2006/relationships/oleObject" Target="../embeddings/oleObject3.bin"/><Relationship Id="rId16" Type="http://schemas.openxmlformats.org/officeDocument/2006/relationships/image" Target="../media/image1.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slideLayout" Target="../slideLayouts/slideLayout46.xml"/><Relationship Id="rId14" Type="http://schemas.openxmlformats.org/officeDocument/2006/relationships/theme" Target="../theme/theme4.xml"/><Relationship Id="rId15" Type="http://schemas.openxmlformats.org/officeDocument/2006/relationships/image" Target="../media/image2.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theme" Target="../theme/theme5.xml"/><Relationship Id="rId15" Type="http://schemas.openxmlformats.org/officeDocument/2006/relationships/image" Target="../media/image2.jpeg"/><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9272"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Measuring Principal Effectiveness</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351"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1"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srgbClr val="000000"/>
                </a:solidFill>
              </a:rPr>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srgbClr val="000000"/>
              </a:solidFill>
            </a:endParaRPr>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srgbClr val="000000"/>
              </a:solidFill>
            </a:endParaRP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8021" cy="461665"/>
          </a:xfrm>
          <a:prstGeom prst="rect">
            <a:avLst/>
          </a:prstGeom>
          <a:noFill/>
          <a:ln w="9525">
            <a:noFill/>
            <a:miter lim="800000"/>
            <a:headEnd/>
            <a:tailEnd/>
          </a:ln>
          <a:effectLst/>
        </p:spPr>
        <p:txBody>
          <a:bodyPr wrap="none">
            <a:spAutoFit/>
          </a:bodyPr>
          <a:lstStyle/>
          <a:p>
            <a:pPr>
              <a:defRPr/>
            </a:pPr>
            <a:r>
              <a:rPr lang="en-US" sz="2400" b="1" dirty="0" smtClean="0">
                <a:solidFill>
                  <a:srgbClr val="FFFFFF"/>
                </a:solidFill>
                <a:latin typeface="Arial" pitchFamily="34" charset="0"/>
              </a:rPr>
              <a:t>Measuring Principal Effectiveness</a:t>
            </a:r>
            <a:endParaRPr lang="en-US" sz="2400" b="1" dirty="0">
              <a:solidFill>
                <a:srgbClr val="FFFFFF"/>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2218" name="CorelPhotoPaint.Image.10" r:id="rId15" imgW="2130556" imgH="548223" progId="">
                  <p:embed/>
                </p:oleObj>
              </mc:Choice>
              <mc:Fallback>
                <p:oleObj name="CorelPhotoPaint.Image.10" r:id="rId15" imgW="2130556" imgH="548223"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436087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srgbClr val="000000"/>
                </a:solidFill>
              </a:rPr>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srgbClr val="000000"/>
              </a:solidFill>
            </a:endParaRPr>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srgbClr val="000000"/>
              </a:solidFill>
            </a:endParaRP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8021" cy="461665"/>
          </a:xfrm>
          <a:prstGeom prst="rect">
            <a:avLst/>
          </a:prstGeom>
          <a:noFill/>
          <a:ln w="9525">
            <a:noFill/>
            <a:miter lim="800000"/>
            <a:headEnd/>
            <a:tailEnd/>
          </a:ln>
          <a:effectLst/>
        </p:spPr>
        <p:txBody>
          <a:bodyPr wrap="none">
            <a:spAutoFit/>
          </a:bodyPr>
          <a:lstStyle/>
          <a:p>
            <a:pPr>
              <a:defRPr/>
            </a:pPr>
            <a:r>
              <a:rPr lang="en-US" sz="2400" b="1" dirty="0" smtClean="0">
                <a:solidFill>
                  <a:srgbClr val="FFFFFF"/>
                </a:solidFill>
                <a:latin typeface="Arial" pitchFamily="34" charset="0"/>
              </a:rPr>
              <a:t>Measuring Principal Effectiveness</a:t>
            </a:r>
            <a:endParaRPr lang="en-US" sz="2400" b="1" dirty="0">
              <a:solidFill>
                <a:srgbClr val="FFFFFF"/>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4265" name="CorelPhotoPaint.Image.10" r:id="rId15" imgW="2130556" imgH="548223" progId="">
                  <p:embed/>
                </p:oleObj>
              </mc:Choice>
              <mc:Fallback>
                <p:oleObj name="CorelPhotoPaint.Image.10" r:id="rId15" imgW="2130556" imgH="548223"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1313727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shade val="50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shade val="50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29E33-B620-47F9-BB04-8846C2A5AFCC}" type="slidenum">
              <a:rPr lang="en-US" smtClean="0">
                <a:solidFill>
                  <a:prstClr val="black">
                    <a:tint val="75000"/>
                  </a:prstClr>
                </a:solidFill>
              </a:rPr>
              <a:pPr/>
              <a:t>‹#›</a:t>
            </a:fld>
            <a:endParaRPr lang="en-US" dirty="0">
              <a:solidFill>
                <a:prstClr val="black">
                  <a:shade val="50000"/>
                </a:prstClr>
              </a:solidFill>
            </a:endParaRPr>
          </a:p>
        </p:txBody>
      </p:sp>
      <p:pic>
        <p:nvPicPr>
          <p:cNvPr id="7" name="Picture 41" descr="Blue Background"/>
          <p:cNvPicPr>
            <a:picLocks noChangeAspect="1" noChangeArrowheads="1"/>
          </p:cNvPicPr>
          <p:nvPr userDrawn="1"/>
        </p:nvPicPr>
        <p:blipFill>
          <a:blip r:embed="rId15" cstate="print"/>
          <a:srcRect/>
          <a:stretch>
            <a:fillRect/>
          </a:stretch>
        </p:blipFill>
        <p:spPr bwMode="auto">
          <a:xfrm>
            <a:off x="0" y="0"/>
            <a:ext cx="9144000" cy="6911975"/>
          </a:xfrm>
          <a:prstGeom prst="rect">
            <a:avLst/>
          </a:prstGeom>
          <a:noFill/>
          <a:ln w="9525">
            <a:noFill/>
            <a:miter lim="800000"/>
            <a:headEnd/>
            <a:tailEnd/>
          </a:ln>
        </p:spPr>
      </p:pic>
      <p:sp>
        <p:nvSpPr>
          <p:cNvPr id="8"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prstClr val="black"/>
                </a:solidFill>
              </a:rPr>
              <a:t>  </a:t>
            </a:r>
          </a:p>
        </p:txBody>
      </p:sp>
      <p:sp>
        <p:nvSpPr>
          <p:cNvPr id="9"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prstClr val="black"/>
              </a:solidFill>
            </a:endParaRPr>
          </a:p>
        </p:txBody>
      </p:sp>
      <p:sp>
        <p:nvSpPr>
          <p:cNvPr id="10"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prstClr val="black"/>
              </a:solidFill>
            </a:endParaRPr>
          </a:p>
        </p:txBody>
      </p:sp>
      <p:sp>
        <p:nvSpPr>
          <p:cNvPr id="12"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3" name="Text Box 52"/>
          <p:cNvSpPr txBox="1">
            <a:spLocks noChangeArrowheads="1"/>
          </p:cNvSpPr>
          <p:nvPr userDrawn="1"/>
        </p:nvSpPr>
        <p:spPr bwMode="auto">
          <a:xfrm>
            <a:off x="54831" y="1588"/>
            <a:ext cx="5178021" cy="461665"/>
          </a:xfrm>
          <a:prstGeom prst="rect">
            <a:avLst/>
          </a:prstGeom>
          <a:noFill/>
          <a:ln w="9525">
            <a:noFill/>
            <a:miter lim="800000"/>
            <a:headEnd/>
            <a:tailEnd/>
          </a:ln>
          <a:effectLst/>
        </p:spPr>
        <p:txBody>
          <a:bodyPr wrap="none">
            <a:spAutoFit/>
          </a:bodyPr>
          <a:lstStyle/>
          <a:p>
            <a:pPr>
              <a:defRPr/>
            </a:pPr>
            <a:r>
              <a:rPr lang="en-US" sz="2400" b="1" dirty="0">
                <a:solidFill>
                  <a:prstClr val="white"/>
                </a:solidFill>
                <a:latin typeface="Arial" pitchFamily="34" charset="0"/>
              </a:rPr>
              <a:t>Measuring </a:t>
            </a:r>
            <a:r>
              <a:rPr lang="en-US" sz="2400" b="1" dirty="0" smtClean="0">
                <a:solidFill>
                  <a:prstClr val="white"/>
                </a:solidFill>
                <a:latin typeface="Arial" pitchFamily="34" charset="0"/>
              </a:rPr>
              <a:t>Principal </a:t>
            </a:r>
            <a:r>
              <a:rPr lang="en-US" sz="2400" b="1" dirty="0">
                <a:solidFill>
                  <a:prstClr val="white"/>
                </a:solidFill>
                <a:latin typeface="Arial" pitchFamily="34" charset="0"/>
              </a:rPr>
              <a:t>Effectiveness</a:t>
            </a:r>
          </a:p>
        </p:txBody>
      </p:sp>
      <p:sp>
        <p:nvSpPr>
          <p:cNvPr id="15"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a:t>
            </a:r>
            <a:r>
              <a:rPr lang="en-US" sz="1000" kern="1200" dirty="0" smtClean="0">
                <a:solidFill>
                  <a:srgbClr val="080808"/>
                </a:solidFill>
                <a:latin typeface="Arial" charset="0"/>
                <a:ea typeface="+mn-ea"/>
                <a:cs typeface="+mn-cs"/>
              </a:rPr>
              <a:t>Governor    ▪     Carolyn C. Dumaresq, Acting Secretary of Education</a:t>
            </a:r>
          </a:p>
        </p:txBody>
      </p:sp>
    </p:spTree>
    <p:extLst>
      <p:ext uri="{BB962C8B-B14F-4D97-AF65-F5344CB8AC3E}">
        <p14:creationId xmlns:p14="http://schemas.microsoft.com/office/powerpoint/2010/main" val="288344898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shade val="50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shade val="50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29E33-B620-47F9-BB04-8846C2A5AFCC}" type="slidenum">
              <a:rPr lang="en-US" smtClean="0">
                <a:solidFill>
                  <a:prstClr val="black">
                    <a:tint val="75000"/>
                  </a:prstClr>
                </a:solidFill>
              </a:rPr>
              <a:pPr/>
              <a:t>‹#›</a:t>
            </a:fld>
            <a:endParaRPr lang="en-US" dirty="0">
              <a:solidFill>
                <a:prstClr val="black">
                  <a:shade val="50000"/>
                </a:prstClr>
              </a:solidFill>
            </a:endParaRPr>
          </a:p>
        </p:txBody>
      </p:sp>
      <p:pic>
        <p:nvPicPr>
          <p:cNvPr id="7" name="Picture 41" descr="Blue Background"/>
          <p:cNvPicPr>
            <a:picLocks noChangeAspect="1" noChangeArrowheads="1"/>
          </p:cNvPicPr>
          <p:nvPr userDrawn="1"/>
        </p:nvPicPr>
        <p:blipFill>
          <a:blip r:embed="rId15" cstate="print"/>
          <a:srcRect/>
          <a:stretch>
            <a:fillRect/>
          </a:stretch>
        </p:blipFill>
        <p:spPr bwMode="auto">
          <a:xfrm>
            <a:off x="0" y="0"/>
            <a:ext cx="9144000" cy="6911975"/>
          </a:xfrm>
          <a:prstGeom prst="rect">
            <a:avLst/>
          </a:prstGeom>
          <a:noFill/>
          <a:ln w="9525">
            <a:noFill/>
            <a:miter lim="800000"/>
            <a:headEnd/>
            <a:tailEnd/>
          </a:ln>
        </p:spPr>
      </p:pic>
      <p:sp>
        <p:nvSpPr>
          <p:cNvPr id="8"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prstClr val="black"/>
                </a:solidFill>
              </a:rPr>
              <a:t>  </a:t>
            </a:r>
          </a:p>
        </p:txBody>
      </p:sp>
      <p:sp>
        <p:nvSpPr>
          <p:cNvPr id="9"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prstClr val="black"/>
              </a:solidFill>
            </a:endParaRPr>
          </a:p>
        </p:txBody>
      </p:sp>
      <p:sp>
        <p:nvSpPr>
          <p:cNvPr id="10"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prstClr val="black"/>
              </a:solidFill>
            </a:endParaRPr>
          </a:p>
        </p:txBody>
      </p:sp>
      <p:sp>
        <p:nvSpPr>
          <p:cNvPr id="12"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3" name="Text Box 52"/>
          <p:cNvSpPr txBox="1">
            <a:spLocks noChangeArrowheads="1"/>
          </p:cNvSpPr>
          <p:nvPr userDrawn="1"/>
        </p:nvSpPr>
        <p:spPr bwMode="auto">
          <a:xfrm>
            <a:off x="54831" y="1588"/>
            <a:ext cx="5178021" cy="461665"/>
          </a:xfrm>
          <a:prstGeom prst="rect">
            <a:avLst/>
          </a:prstGeom>
          <a:noFill/>
          <a:ln w="9525">
            <a:noFill/>
            <a:miter lim="800000"/>
            <a:headEnd/>
            <a:tailEnd/>
          </a:ln>
          <a:effectLst/>
        </p:spPr>
        <p:txBody>
          <a:bodyPr wrap="none">
            <a:spAutoFit/>
          </a:bodyPr>
          <a:lstStyle/>
          <a:p>
            <a:pPr>
              <a:defRPr/>
            </a:pPr>
            <a:r>
              <a:rPr lang="en-US" sz="2400" b="1" dirty="0">
                <a:solidFill>
                  <a:prstClr val="white"/>
                </a:solidFill>
                <a:latin typeface="Arial" pitchFamily="34" charset="0"/>
              </a:rPr>
              <a:t>Measuring </a:t>
            </a:r>
            <a:r>
              <a:rPr lang="en-US" sz="2400" b="1" dirty="0" smtClean="0">
                <a:solidFill>
                  <a:prstClr val="white"/>
                </a:solidFill>
                <a:latin typeface="Arial" pitchFamily="34" charset="0"/>
              </a:rPr>
              <a:t>Principal </a:t>
            </a:r>
            <a:r>
              <a:rPr lang="en-US" sz="2400" b="1" dirty="0">
                <a:solidFill>
                  <a:prstClr val="white"/>
                </a:solidFill>
                <a:latin typeface="Arial" pitchFamily="34" charset="0"/>
              </a:rPr>
              <a:t>Effectiveness</a:t>
            </a:r>
          </a:p>
        </p:txBody>
      </p:sp>
      <p:sp>
        <p:nvSpPr>
          <p:cNvPr id="14" name="Text Box 29"/>
          <p:cNvSpPr txBox="1">
            <a:spLocks noChangeArrowheads="1"/>
          </p:cNvSpPr>
          <p:nvPr userDrawn="1"/>
        </p:nvSpPr>
        <p:spPr bwMode="auto">
          <a:xfrm>
            <a:off x="60604"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spcBef>
                <a:spcPct val="50000"/>
              </a:spcBef>
              <a:defRPr/>
            </a:pPr>
            <a:r>
              <a:rPr lang="en-US" dirty="0" smtClean="0">
                <a:solidFill>
                  <a:srgbClr val="080808"/>
                </a:solidFill>
                <a:latin typeface="Arial" charset="0"/>
              </a:rPr>
              <a:t>Tom Corbett, Governor    </a:t>
            </a:r>
            <a:r>
              <a:rPr lang="en-US" dirty="0" smtClean="0">
                <a:solidFill>
                  <a:prstClr val="black"/>
                </a:solidFill>
                <a:latin typeface="Arial" charset="0"/>
              </a:rPr>
              <a:t>▪     </a:t>
            </a:r>
            <a:r>
              <a:rPr lang="en-US" dirty="0" smtClean="0">
                <a:solidFill>
                  <a:srgbClr val="080808"/>
                </a:solidFill>
                <a:latin typeface="Arial" charset="0"/>
              </a:rPr>
              <a:t>Carolyn C. Dumaresq, Acting Secretary of Education</a:t>
            </a:r>
          </a:p>
        </p:txBody>
      </p:sp>
    </p:spTree>
    <p:extLst>
      <p:ext uri="{BB962C8B-B14F-4D97-AF65-F5344CB8AC3E}">
        <p14:creationId xmlns:p14="http://schemas.microsoft.com/office/powerpoint/2010/main" val="333011156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8.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292793"/>
            <a:ext cx="3716338" cy="3422650"/>
          </a:xfrm>
          <a:prstGeom prst="rect">
            <a:avLst/>
          </a:prstGeom>
          <a:noFill/>
          <a:ln w="9525">
            <a:noFill/>
            <a:miter lim="800000"/>
            <a:headEnd/>
            <a:tailEnd/>
          </a:ln>
        </p:spPr>
      </p:pic>
      <p:sp>
        <p:nvSpPr>
          <p:cNvPr id="2052" name="Rectangle 3"/>
          <p:cNvSpPr>
            <a:spLocks noChangeArrowheads="1"/>
          </p:cNvSpPr>
          <p:nvPr/>
        </p:nvSpPr>
        <p:spPr bwMode="auto">
          <a:xfrm>
            <a:off x="449263" y="1089025"/>
            <a:ext cx="8258175" cy="945963"/>
          </a:xfrm>
          <a:prstGeom prst="rect">
            <a:avLst/>
          </a:prstGeom>
          <a:noFill/>
          <a:ln w="9525">
            <a:noFill/>
            <a:miter lim="800000"/>
            <a:headEnd/>
            <a:tailEnd/>
          </a:ln>
        </p:spPr>
        <p:txBody>
          <a:bodyPr/>
          <a:lstStyle/>
          <a:p>
            <a:pPr algn="ctr">
              <a:tabLst>
                <a:tab pos="2684463" algn="l"/>
              </a:tabLst>
            </a:pPr>
            <a:r>
              <a:rPr lang="en-US" sz="3600" b="1" dirty="0" smtClean="0">
                <a:solidFill>
                  <a:srgbClr val="000000"/>
                </a:solidFill>
                <a:latin typeface="Tahoma" pitchFamily="34" charset="0"/>
              </a:rPr>
              <a:t>Measuring Principal Effectiveness</a:t>
            </a:r>
            <a:endParaRPr lang="en-US" sz="3600" b="1" dirty="0">
              <a:solidFill>
                <a:srgbClr val="000000"/>
              </a:solidFill>
              <a:latin typeface="Tahoma" pitchFamily="34" charset="0"/>
            </a:endParaRPr>
          </a:p>
          <a:p>
            <a:pPr algn="ctr">
              <a:tabLst>
                <a:tab pos="2684463" algn="l"/>
              </a:tabLst>
            </a:pPr>
            <a:endParaRPr lang="en-US" sz="2800" dirty="0">
              <a:solidFill>
                <a:srgbClr val="000000"/>
              </a:solidFill>
            </a:endParaRPr>
          </a:p>
          <a:p>
            <a:pPr algn="ctr">
              <a:tabLst>
                <a:tab pos="2684463" algn="l"/>
              </a:tabLst>
            </a:pPr>
            <a:endParaRPr lang="en-US" sz="2000" dirty="0">
              <a:solidFill>
                <a:srgbClr val="000000"/>
              </a:solidFill>
            </a:endParaRPr>
          </a:p>
          <a:p>
            <a:pPr algn="ctr">
              <a:spcBef>
                <a:spcPct val="20000"/>
              </a:spcBef>
              <a:tabLst>
                <a:tab pos="2684463" algn="l"/>
              </a:tabLst>
            </a:pPr>
            <a:endParaRPr lang="en-US" sz="2000" dirty="0">
              <a:solidFill>
                <a:srgbClr val="000000"/>
              </a:solidFill>
            </a:endParaRPr>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solidFill>
                <a:srgbClr val="000000"/>
              </a:solidFill>
              <a:latin typeface="Arial" charset="0"/>
            </a:endParaRPr>
          </a:p>
        </p:txBody>
      </p:sp>
      <p:sp>
        <p:nvSpPr>
          <p:cNvPr id="2" name="TextBox 1"/>
          <p:cNvSpPr txBox="1"/>
          <p:nvPr/>
        </p:nvSpPr>
        <p:spPr>
          <a:xfrm>
            <a:off x="6786281" y="5809129"/>
            <a:ext cx="2008119" cy="338554"/>
          </a:xfrm>
          <a:prstGeom prst="rect">
            <a:avLst/>
          </a:prstGeom>
          <a:noFill/>
        </p:spPr>
        <p:txBody>
          <a:bodyPr wrap="square" rtlCol="0">
            <a:spAutoFit/>
          </a:bodyPr>
          <a:lstStyle/>
          <a:p>
            <a:r>
              <a:rPr lang="en-US" sz="1600" smtClean="0">
                <a:solidFill>
                  <a:srgbClr val="000000"/>
                </a:solidFill>
              </a:rPr>
              <a:t>07/01/14</a:t>
            </a:r>
            <a:endParaRPr lang="en-US" sz="1600" dirty="0">
              <a:solidFill>
                <a:srgbClr val="000000"/>
              </a:solidFill>
            </a:endParaRPr>
          </a:p>
        </p:txBody>
      </p:sp>
    </p:spTree>
    <p:extLst>
      <p:ext uri="{BB962C8B-B14F-4D97-AF65-F5344CB8AC3E}">
        <p14:creationId xmlns:p14="http://schemas.microsoft.com/office/powerpoint/2010/main" val="27800348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1038225"/>
          </a:xfrm>
        </p:spPr>
        <p:txBody>
          <a:bodyPr/>
          <a:lstStyle/>
          <a:p>
            <a:r>
              <a:rPr lang="en-US" sz="3600" dirty="0"/>
              <a:t>Domain 1:  Strategic/Cultural </a:t>
            </a:r>
            <a:r>
              <a:rPr lang="en-US" sz="3600" dirty="0" smtClean="0"/>
              <a:t>Leadership </a:t>
            </a:r>
            <a:r>
              <a:rPr lang="en-US" sz="2200" i="1" dirty="0"/>
              <a:t>With </a:t>
            </a:r>
            <a:r>
              <a:rPr lang="en-US" sz="2200" i="1" dirty="0" smtClean="0"/>
              <a:t>Components </a:t>
            </a:r>
            <a:endParaRPr lang="en-US" sz="2200" i="1" dirty="0"/>
          </a:p>
        </p:txBody>
      </p:sp>
      <p:sp>
        <p:nvSpPr>
          <p:cNvPr id="3" name="Content Placeholder 2"/>
          <p:cNvSpPr>
            <a:spLocks noGrp="1"/>
          </p:cNvSpPr>
          <p:nvPr>
            <p:ph idx="1"/>
          </p:nvPr>
        </p:nvSpPr>
        <p:spPr>
          <a:xfrm>
            <a:off x="449580" y="1981201"/>
            <a:ext cx="8229600" cy="4825048"/>
          </a:xfrm>
        </p:spPr>
        <p:txBody>
          <a:bodyPr/>
          <a:lstStyle/>
          <a:p>
            <a:pPr marL="342900" lvl="1" indent="-342900">
              <a:buNone/>
            </a:pPr>
            <a:r>
              <a:rPr lang="en-US" sz="1800" dirty="0" smtClean="0"/>
              <a:t>	</a:t>
            </a:r>
            <a:r>
              <a:rPr lang="en-US" sz="1800" b="1" i="1" u="sng" dirty="0" smtClean="0"/>
              <a:t>Domain Descriptor</a:t>
            </a:r>
            <a:r>
              <a:rPr lang="en-US" sz="1800" b="1" dirty="0" smtClean="0"/>
              <a:t>:  </a:t>
            </a:r>
            <a:r>
              <a:rPr lang="en-US" sz="1800" dirty="0" smtClean="0"/>
              <a:t>Principals/school </a:t>
            </a:r>
            <a:r>
              <a:rPr lang="en-US" sz="1800" dirty="0"/>
              <a:t>leaders systemically and collaboratively develop a positive culture to promote student growth and staff development.  They articulate and model a clear vision of the school’s culture that involves students, families, and staff</a:t>
            </a:r>
            <a:r>
              <a:rPr lang="en-US" sz="1800" dirty="0" smtClean="0"/>
              <a:t>.</a:t>
            </a:r>
            <a:br>
              <a:rPr lang="en-US" sz="1800" dirty="0" smtClean="0"/>
            </a:br>
            <a:r>
              <a:rPr lang="en-US" sz="1800" b="1" dirty="0" smtClean="0"/>
              <a:t/>
            </a:r>
            <a:br>
              <a:rPr lang="en-US" sz="1800" b="1" dirty="0" smtClean="0"/>
            </a:br>
            <a:r>
              <a:rPr lang="en-US" sz="1800" b="1" i="1" u="sng" dirty="0"/>
              <a:t>Components Included in Domain:</a:t>
            </a:r>
          </a:p>
          <a:p>
            <a:pPr lvl="1"/>
            <a:r>
              <a:rPr lang="en-US" sz="1800" dirty="0" smtClean="0"/>
              <a:t>Creates </a:t>
            </a:r>
            <a:r>
              <a:rPr lang="en-US" sz="1800" dirty="0"/>
              <a:t>an Organizational Vision, Mission, and Strategic Goals </a:t>
            </a:r>
          </a:p>
          <a:p>
            <a:pPr lvl="1"/>
            <a:r>
              <a:rPr lang="en-US" sz="1800" dirty="0" smtClean="0"/>
              <a:t>Uses Data for Informed Decision Making </a:t>
            </a:r>
          </a:p>
          <a:p>
            <a:pPr lvl="1"/>
            <a:r>
              <a:rPr lang="en-US" sz="1800" dirty="0" smtClean="0"/>
              <a:t>Builds </a:t>
            </a:r>
            <a:r>
              <a:rPr lang="en-US" sz="1800" dirty="0"/>
              <a:t>a Collaborative </a:t>
            </a:r>
            <a:r>
              <a:rPr lang="en-US" sz="1800" dirty="0" smtClean="0"/>
              <a:t>and Empowering Work Environment</a:t>
            </a:r>
          </a:p>
          <a:p>
            <a:pPr lvl="1"/>
            <a:r>
              <a:rPr lang="en-US" sz="1800" dirty="0"/>
              <a:t>Leads </a:t>
            </a:r>
            <a:r>
              <a:rPr lang="en-US" sz="1800" dirty="0" smtClean="0"/>
              <a:t>Change Efforts for Continuous Improvement</a:t>
            </a:r>
            <a:endParaRPr lang="en-US" sz="1800" dirty="0"/>
          </a:p>
          <a:p>
            <a:pPr lvl="1"/>
            <a:r>
              <a:rPr lang="en-US" sz="1800" dirty="0" smtClean="0"/>
              <a:t>Celebrates </a:t>
            </a:r>
            <a:r>
              <a:rPr lang="en-US" sz="1800" dirty="0"/>
              <a:t>Accomplishments and Acknowledges Failures</a:t>
            </a:r>
          </a:p>
          <a:p>
            <a:pPr lvl="1"/>
            <a:endParaRPr lang="en-US" sz="1800" dirty="0" smtClean="0"/>
          </a:p>
          <a:p>
            <a:pPr lvl="1"/>
            <a:endParaRPr lang="en-US" sz="1800" dirty="0" smtClean="0"/>
          </a:p>
          <a:p>
            <a:pPr lvl="1"/>
            <a:endParaRPr lang="en-US" sz="1400" dirty="0" smtClean="0"/>
          </a:p>
          <a:p>
            <a:pPr marL="800100" lvl="1" indent="-342900"/>
            <a:endParaRPr lang="en-US" sz="1800" dirty="0" smtClean="0"/>
          </a:p>
          <a:p>
            <a:pPr lvl="1"/>
            <a:endParaRPr lang="en-US" sz="1800" dirty="0" smtClean="0"/>
          </a:p>
          <a:p>
            <a:pPr lvl="1"/>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10</a:t>
            </a:fld>
            <a:endParaRPr lang="en-US" dirty="0"/>
          </a:p>
        </p:txBody>
      </p:sp>
    </p:spTree>
    <p:extLst>
      <p:ext uri="{BB962C8B-B14F-4D97-AF65-F5344CB8AC3E}">
        <p14:creationId xmlns:p14="http://schemas.microsoft.com/office/powerpoint/2010/main" val="7230876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a:t>
            </a:r>
            <a:r>
              <a:rPr lang="en-US" sz="3600" dirty="0" smtClean="0"/>
              <a:t>2:  Systems Leadership</a:t>
            </a:r>
            <a:br>
              <a:rPr lang="en-US" sz="3600" dirty="0" smtClean="0"/>
            </a:br>
            <a:r>
              <a:rPr lang="en-US" sz="2200" i="1" dirty="0"/>
              <a:t>With Components </a:t>
            </a:r>
          </a:p>
        </p:txBody>
      </p:sp>
      <p:sp>
        <p:nvSpPr>
          <p:cNvPr id="3" name="Content Placeholder 2"/>
          <p:cNvSpPr>
            <a:spLocks noGrp="1"/>
          </p:cNvSpPr>
          <p:nvPr>
            <p:ph idx="1"/>
          </p:nvPr>
        </p:nvSpPr>
        <p:spPr>
          <a:xfrm>
            <a:off x="44958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Principals/school </a:t>
            </a:r>
            <a:r>
              <a:rPr lang="en-US" sz="1800" dirty="0"/>
              <a:t>leaders ensure that there are processes and systems in place for budgeting, staffing, problem solving, communicating expectations and scheduling that result in </a:t>
            </a:r>
            <a:r>
              <a:rPr lang="en-US" sz="1800" dirty="0" smtClean="0"/>
              <a:t>organizing the </a:t>
            </a:r>
            <a:r>
              <a:rPr lang="en-US" sz="1800" dirty="0"/>
              <a:t>work routines in the building.  They must manage efficiently, effectively and safely to foster student achievement</a:t>
            </a:r>
            <a:r>
              <a:rPr lang="en-US" sz="1800" dirty="0" smtClean="0"/>
              <a:t>.</a:t>
            </a:r>
            <a:br>
              <a:rPr lang="en-US" sz="1800" dirty="0" smtClean="0"/>
            </a:br>
            <a:r>
              <a:rPr lang="en-US" sz="1800" b="1" dirty="0" smtClean="0"/>
              <a:t/>
            </a:r>
            <a:br>
              <a:rPr lang="en-US" sz="1800" b="1" dirty="0" smtClean="0"/>
            </a:br>
            <a:r>
              <a:rPr lang="en-US" sz="1800" b="1" i="1" u="sng" dirty="0" smtClean="0"/>
              <a:t>Components Included in Domain: </a:t>
            </a:r>
          </a:p>
          <a:p>
            <a:pPr marL="800100" lvl="1" indent="-342900"/>
            <a:r>
              <a:rPr lang="en-US" sz="1800" dirty="0" smtClean="0"/>
              <a:t>Leverages </a:t>
            </a:r>
            <a:r>
              <a:rPr lang="en-US" sz="1800" dirty="0"/>
              <a:t>Human and Financial </a:t>
            </a:r>
            <a:r>
              <a:rPr lang="en-US" sz="1800" dirty="0" smtClean="0"/>
              <a:t>Resources</a:t>
            </a:r>
          </a:p>
          <a:p>
            <a:pPr marL="800100" lvl="1" indent="-342900"/>
            <a:r>
              <a:rPr lang="en-US" sz="1800" dirty="0"/>
              <a:t>Ensures a High Quality, High Performing Staff </a:t>
            </a:r>
          </a:p>
          <a:p>
            <a:pPr marL="800100" lvl="1" indent="-342900"/>
            <a:r>
              <a:rPr lang="en-US" sz="1800" dirty="0" smtClean="0"/>
              <a:t>Complies </a:t>
            </a:r>
            <a:r>
              <a:rPr lang="en-US" sz="1800" dirty="0"/>
              <a:t>with Federal, State, and </a:t>
            </a:r>
            <a:r>
              <a:rPr lang="en-US" sz="1800" dirty="0" smtClean="0"/>
              <a:t>LEA </a:t>
            </a:r>
            <a:r>
              <a:rPr lang="en-US" sz="1800" dirty="0"/>
              <a:t>Mandates </a:t>
            </a:r>
            <a:endParaRPr lang="en-US" sz="1800" dirty="0" smtClean="0"/>
          </a:p>
          <a:p>
            <a:pPr marL="800100" lvl="1" indent="-342900"/>
            <a:r>
              <a:rPr lang="en-US" sz="1800" dirty="0"/>
              <a:t>Establishes and Implements Expectations for Students and Staff </a:t>
            </a:r>
          </a:p>
          <a:p>
            <a:pPr marL="800100" lvl="1" indent="-342900"/>
            <a:r>
              <a:rPr lang="en-US" sz="1800" dirty="0" smtClean="0"/>
              <a:t>Communicates </a:t>
            </a:r>
            <a:r>
              <a:rPr lang="en-US" sz="1800" dirty="0"/>
              <a:t>Effectively and </a:t>
            </a:r>
            <a:r>
              <a:rPr lang="en-US" sz="1800" dirty="0" smtClean="0"/>
              <a:t>Strategically </a:t>
            </a:r>
            <a:endParaRPr lang="en-US" sz="1800" dirty="0"/>
          </a:p>
          <a:p>
            <a:pPr marL="800100" lvl="1" indent="-342900"/>
            <a:r>
              <a:rPr lang="en-US" sz="1800" dirty="0" smtClean="0"/>
              <a:t>Manages </a:t>
            </a:r>
            <a:r>
              <a:rPr lang="en-US" sz="1800" dirty="0"/>
              <a:t>Conflict </a:t>
            </a:r>
            <a:r>
              <a:rPr lang="en-US" sz="1800" dirty="0" smtClean="0"/>
              <a:t>Constructively</a:t>
            </a:r>
          </a:p>
          <a:p>
            <a:pPr marL="800100" lvl="1" indent="-342900"/>
            <a:r>
              <a:rPr lang="en-US" sz="1800" dirty="0" smtClean="0"/>
              <a:t>Ensures </a:t>
            </a:r>
            <a:r>
              <a:rPr lang="en-US" sz="1800" dirty="0"/>
              <a:t>School Safety</a:t>
            </a:r>
          </a:p>
          <a:p>
            <a:pPr marL="800100" lvl="1" indent="-342900"/>
            <a:endParaRPr lang="en-US" sz="1800" dirty="0" smtClean="0"/>
          </a:p>
          <a:p>
            <a:pPr marL="800100" lvl="1" indent="-342900"/>
            <a:endParaRPr lang="en-US" sz="1800" dirty="0" smtClean="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11</a:t>
            </a:fld>
            <a:endParaRPr lang="en-US" dirty="0"/>
          </a:p>
        </p:txBody>
      </p:sp>
    </p:spTree>
    <p:extLst>
      <p:ext uri="{BB962C8B-B14F-4D97-AF65-F5344CB8AC3E}">
        <p14:creationId xmlns:p14="http://schemas.microsoft.com/office/powerpoint/2010/main" val="41818443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3</a:t>
            </a:r>
            <a:r>
              <a:rPr lang="en-US" sz="3600" dirty="0" smtClean="0"/>
              <a:t>:  Leadership for Learning</a:t>
            </a:r>
            <a:br>
              <a:rPr lang="en-US" sz="3600" dirty="0" smtClean="0"/>
            </a:br>
            <a:r>
              <a:rPr lang="en-US" sz="2200" i="1" dirty="0"/>
              <a:t>With Components </a:t>
            </a:r>
          </a:p>
        </p:txBody>
      </p:sp>
      <p:sp>
        <p:nvSpPr>
          <p:cNvPr id="3" name="Content Placeholder 2"/>
          <p:cNvSpPr>
            <a:spLocks noGrp="1"/>
          </p:cNvSpPr>
          <p:nvPr>
            <p:ph idx="1"/>
          </p:nvPr>
        </p:nvSpPr>
        <p:spPr>
          <a:xfrm>
            <a:off x="45720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Principals/school </a:t>
            </a:r>
            <a:r>
              <a:rPr lang="en-US" sz="1800" dirty="0"/>
              <a:t>leaders ensure that a Standards Aligned System is in place to address the linkage of curriculum, instruction, assessment, data on student learning and teacher effectiveness based on research and best practices.</a:t>
            </a:r>
            <a:r>
              <a:rPr lang="en-US" sz="1800" dirty="0" smtClean="0"/>
              <a:t>.  </a:t>
            </a:r>
            <a:endParaRPr lang="en-US" sz="1800" dirty="0"/>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Leads School Improvement </a:t>
            </a:r>
            <a:r>
              <a:rPr lang="en-US" sz="1800" dirty="0" smtClean="0"/>
              <a:t>Initiatives</a:t>
            </a:r>
          </a:p>
          <a:p>
            <a:pPr lvl="1"/>
            <a:r>
              <a:rPr lang="en-US" sz="1800" dirty="0"/>
              <a:t>Aligns Curricula, Instruction, and </a:t>
            </a:r>
            <a:r>
              <a:rPr lang="en-US" sz="1800" dirty="0" smtClean="0"/>
              <a:t>Assessments </a:t>
            </a:r>
            <a:endParaRPr lang="en-US" sz="1800" dirty="0"/>
          </a:p>
          <a:p>
            <a:pPr lvl="1"/>
            <a:r>
              <a:rPr lang="en-US" sz="1800" dirty="0" smtClean="0"/>
              <a:t>Implements </a:t>
            </a:r>
            <a:r>
              <a:rPr lang="en-US" sz="1800" dirty="0"/>
              <a:t>High Quality Instruction </a:t>
            </a:r>
            <a:endParaRPr lang="en-US" sz="1800" dirty="0" smtClean="0"/>
          </a:p>
          <a:p>
            <a:pPr lvl="1"/>
            <a:r>
              <a:rPr lang="en-US" sz="1800" dirty="0"/>
              <a:t>Sets High Expectations for </a:t>
            </a:r>
            <a:r>
              <a:rPr lang="en-US" sz="1800" dirty="0" smtClean="0"/>
              <a:t>All </a:t>
            </a:r>
            <a:r>
              <a:rPr lang="en-US" sz="1800" dirty="0"/>
              <a:t>Students </a:t>
            </a:r>
            <a:endParaRPr lang="en-US" sz="1800" dirty="0" smtClean="0"/>
          </a:p>
          <a:p>
            <a:pPr lvl="1"/>
            <a:r>
              <a:rPr lang="en-US" sz="1800" dirty="0"/>
              <a:t>Maximizes Instructional Time</a:t>
            </a:r>
          </a:p>
          <a:p>
            <a:pPr lvl="1"/>
            <a:endParaRPr lang="en-US" sz="1800" dirty="0"/>
          </a:p>
          <a:p>
            <a:pPr marL="457200" lvl="1" indent="0">
              <a:buNone/>
            </a:pPr>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12</a:t>
            </a:fld>
            <a:endParaRPr lang="en-US" dirty="0"/>
          </a:p>
        </p:txBody>
      </p:sp>
    </p:spTree>
    <p:extLst>
      <p:ext uri="{BB962C8B-B14F-4D97-AF65-F5344CB8AC3E}">
        <p14:creationId xmlns:p14="http://schemas.microsoft.com/office/powerpoint/2010/main" val="3787136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4</a:t>
            </a:r>
            <a:r>
              <a:rPr lang="en-US" sz="3600" dirty="0" smtClean="0"/>
              <a:t>:  Professional and </a:t>
            </a:r>
            <a:br>
              <a:rPr lang="en-US" sz="3600" dirty="0" smtClean="0"/>
            </a:br>
            <a:r>
              <a:rPr lang="en-US" sz="3600" dirty="0" smtClean="0"/>
              <a:t>Community Leadership</a:t>
            </a:r>
            <a:br>
              <a:rPr lang="en-US" sz="3600" dirty="0" smtClean="0"/>
            </a:br>
            <a:r>
              <a:rPr lang="en-US" sz="2200" i="1" dirty="0"/>
              <a:t>With Components </a:t>
            </a:r>
          </a:p>
        </p:txBody>
      </p:sp>
      <p:sp>
        <p:nvSpPr>
          <p:cNvPr id="3" name="Content Placeholder 2"/>
          <p:cNvSpPr>
            <a:spLocks noGrp="1"/>
          </p:cNvSpPr>
          <p:nvPr>
            <p:ph idx="1"/>
          </p:nvPr>
        </p:nvSpPr>
        <p:spPr>
          <a:xfrm>
            <a:off x="457200" y="2740196"/>
            <a:ext cx="8229600" cy="2934484"/>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Principals/school </a:t>
            </a:r>
            <a:r>
              <a:rPr lang="en-US" sz="1800" dirty="0"/>
              <a:t>leaders promote the success of all students, the positive interactions among building stakeholders and the professional growth of staff by acting with integrity, fairness and in an ethical manner.</a:t>
            </a:r>
            <a:r>
              <a:rPr lang="en-US" sz="1800" dirty="0" smtClean="0"/>
              <a:t>.</a:t>
            </a:r>
            <a:endParaRPr lang="en-US" sz="1800" dirty="0"/>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Maximizes Professional Responsibilities Through Parent Involvement and Community Engagement </a:t>
            </a:r>
          </a:p>
          <a:p>
            <a:pPr lvl="1"/>
            <a:r>
              <a:rPr lang="en-US" sz="1800" dirty="0" smtClean="0"/>
              <a:t>Shows Professionalism</a:t>
            </a:r>
          </a:p>
          <a:p>
            <a:pPr lvl="1"/>
            <a:r>
              <a:rPr lang="en-US" sz="1800" dirty="0" smtClean="0"/>
              <a:t>Supports Professional Growth</a:t>
            </a:r>
            <a:endParaRPr lang="en-US" sz="1800" dirty="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13</a:t>
            </a:fld>
            <a:endParaRPr lang="en-US" dirty="0"/>
          </a:p>
        </p:txBody>
      </p:sp>
    </p:spTree>
    <p:extLst>
      <p:ext uri="{BB962C8B-B14F-4D97-AF65-F5344CB8AC3E}">
        <p14:creationId xmlns:p14="http://schemas.microsoft.com/office/powerpoint/2010/main" val="3680436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7"/>
            <a:ext cx="8229600" cy="1094653"/>
          </a:xfrm>
        </p:spPr>
        <p:txBody>
          <a:bodyPr/>
          <a:lstStyle/>
          <a:p>
            <a:r>
              <a:rPr lang="en-US" dirty="0" smtClean="0"/>
              <a:t>Possible Guiding Questions</a:t>
            </a:r>
            <a:br>
              <a:rPr lang="en-US" dirty="0" smtClean="0"/>
            </a:br>
            <a:r>
              <a:rPr lang="en-US" sz="2200" i="1" dirty="0"/>
              <a:t>To Help Inform the Process</a:t>
            </a:r>
          </a:p>
        </p:txBody>
      </p:sp>
      <p:sp>
        <p:nvSpPr>
          <p:cNvPr id="3" name="Content Placeholder 2"/>
          <p:cNvSpPr>
            <a:spLocks noGrp="1"/>
          </p:cNvSpPr>
          <p:nvPr>
            <p:ph idx="1"/>
          </p:nvPr>
        </p:nvSpPr>
        <p:spPr>
          <a:xfrm>
            <a:off x="457200" y="2280285"/>
            <a:ext cx="8328891" cy="4525963"/>
          </a:xfrm>
        </p:spPr>
        <p:txBody>
          <a:bodyPr/>
          <a:lstStyle/>
          <a:p>
            <a:r>
              <a:rPr lang="en-US" sz="2000" dirty="0"/>
              <a:t>To ensure that principal and teacher effectiveness remain connected; highly strategic </a:t>
            </a:r>
            <a:r>
              <a:rPr lang="en-US" sz="2000" dirty="0" smtClean="0"/>
              <a:t>discussions </a:t>
            </a:r>
            <a:r>
              <a:rPr lang="en-US" sz="2000" dirty="0"/>
              <a:t>regarding </a:t>
            </a:r>
            <a:r>
              <a:rPr lang="en-US" sz="2000" dirty="0" smtClean="0"/>
              <a:t>the eight </a:t>
            </a:r>
            <a:r>
              <a:rPr lang="en-US" sz="2000" dirty="0"/>
              <a:t>essential factors must occur among all </a:t>
            </a:r>
            <a:r>
              <a:rPr lang="en-US" sz="2000" dirty="0" smtClean="0"/>
              <a:t>partners.</a:t>
            </a:r>
            <a:br>
              <a:rPr lang="en-US" sz="2000" dirty="0" smtClean="0"/>
            </a:br>
            <a:endParaRPr lang="en-US" sz="2000" dirty="0" smtClean="0"/>
          </a:p>
          <a:p>
            <a:r>
              <a:rPr lang="en-US" sz="2000" dirty="0" smtClean="0"/>
              <a:t>Two </a:t>
            </a:r>
            <a:r>
              <a:rPr lang="en-US" sz="2000" b="1" i="1" u="sng" dirty="0" smtClean="0"/>
              <a:t>Possible Guiding Questions</a:t>
            </a:r>
            <a:r>
              <a:rPr lang="en-US" sz="2000" dirty="0" smtClean="0"/>
              <a:t> documents have been created to help inform both the vertical and horizontal discussions that should occur within the evaluative process for teachers and principals.  More specifically these documents include…</a:t>
            </a:r>
          </a:p>
          <a:p>
            <a:pPr lvl="1"/>
            <a:r>
              <a:rPr lang="en-US" sz="2000" dirty="0" smtClean="0"/>
              <a:t>Strategic Discussions Between Supervising Administrators and Principals / School Leaders</a:t>
            </a:r>
          </a:p>
          <a:p>
            <a:pPr lvl="1"/>
            <a:r>
              <a:rPr lang="en-US" sz="2000" dirty="0"/>
              <a:t>Strategic </a:t>
            </a:r>
            <a:r>
              <a:rPr lang="en-US" sz="2000" dirty="0" smtClean="0"/>
              <a:t>Discussions </a:t>
            </a:r>
            <a:r>
              <a:rPr lang="en-US" sz="2000" dirty="0"/>
              <a:t>Between </a:t>
            </a:r>
            <a:r>
              <a:rPr lang="en-US" sz="2000" dirty="0" smtClean="0"/>
              <a:t>Principals / School Leaders and Teachers.</a:t>
            </a:r>
            <a:endParaRPr lang="en-US" sz="2000" dirty="0"/>
          </a:p>
          <a:p>
            <a:endParaRPr lang="en-US" sz="2000" dirty="0" smtClean="0"/>
          </a:p>
          <a:p>
            <a:endParaRPr lang="en-US" sz="2000" dirty="0" smtClean="0"/>
          </a:p>
          <a:p>
            <a:endParaRPr lang="en-US" sz="20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14</a:t>
            </a:fld>
            <a:endParaRPr lang="en-US" dirty="0"/>
          </a:p>
        </p:txBody>
      </p:sp>
    </p:spTree>
    <p:extLst>
      <p:ext uri="{BB962C8B-B14F-4D97-AF65-F5344CB8AC3E}">
        <p14:creationId xmlns:p14="http://schemas.microsoft.com/office/powerpoint/2010/main" val="74770020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7"/>
            <a:ext cx="8229600" cy="1083107"/>
          </a:xfrm>
        </p:spPr>
        <p:txBody>
          <a:bodyPr/>
          <a:lstStyle/>
          <a:p>
            <a:r>
              <a:rPr lang="en-US" dirty="0" smtClean="0"/>
              <a:t>Process </a:t>
            </a:r>
            <a:r>
              <a:rPr lang="en-US" dirty="0"/>
              <a:t>for Principal </a:t>
            </a:r>
            <a:r>
              <a:rPr lang="en-US" dirty="0" smtClean="0"/>
              <a:t>Effectiveness </a:t>
            </a:r>
            <a:r>
              <a:rPr lang="en-US" sz="2200" i="1" dirty="0"/>
              <a:t>Assistance to Implement the Framework for Leadership </a:t>
            </a:r>
            <a:r>
              <a:rPr lang="en-US" sz="2200" i="1" dirty="0" smtClean="0"/>
              <a:t>(continued)</a:t>
            </a:r>
            <a:endParaRPr lang="en-US" sz="2200" i="1" dirty="0"/>
          </a:p>
        </p:txBody>
      </p:sp>
      <p:sp>
        <p:nvSpPr>
          <p:cNvPr id="3" name="Content Placeholder 2"/>
          <p:cNvSpPr>
            <a:spLocks noGrp="1"/>
          </p:cNvSpPr>
          <p:nvPr>
            <p:ph idx="1"/>
          </p:nvPr>
        </p:nvSpPr>
        <p:spPr>
          <a:xfrm>
            <a:off x="457200" y="2118655"/>
            <a:ext cx="8229600" cy="4525963"/>
          </a:xfrm>
        </p:spPr>
        <p:txBody>
          <a:bodyPr/>
          <a:lstStyle/>
          <a:p>
            <a:pPr marL="0" indent="0">
              <a:buNone/>
            </a:pPr>
            <a:r>
              <a:rPr lang="en-US" sz="2000" b="1" dirty="0" smtClean="0"/>
              <a:t>Steps </a:t>
            </a:r>
            <a:r>
              <a:rPr lang="en-US" sz="2000" b="1" dirty="0"/>
              <a:t>for Supervising Administrators (those conducting evaluations</a:t>
            </a:r>
            <a:r>
              <a:rPr lang="en-US" sz="2000" b="1" dirty="0" smtClean="0"/>
              <a:t>)…</a:t>
            </a:r>
            <a:br>
              <a:rPr lang="en-US" sz="2000" b="1" dirty="0" smtClean="0"/>
            </a:br>
            <a:endParaRPr lang="en-US" sz="2000" dirty="0"/>
          </a:p>
          <a:p>
            <a:pPr marL="457200" lvl="0" indent="-457200">
              <a:buFont typeface="+mj-lt"/>
              <a:buAutoNum type="arabicPeriod"/>
            </a:pPr>
            <a:r>
              <a:rPr lang="en-US" sz="2000" dirty="0" smtClean="0"/>
              <a:t>Complete training offered by your Intermediate Unit.</a:t>
            </a:r>
            <a:br>
              <a:rPr lang="en-US" sz="2000" dirty="0" smtClean="0"/>
            </a:br>
            <a:endParaRPr lang="en-US" sz="2000" dirty="0"/>
          </a:p>
          <a:p>
            <a:pPr marL="457200" lvl="0" indent="-457200">
              <a:buFont typeface="+mj-lt"/>
              <a:buAutoNum type="arabicPeriod"/>
            </a:pPr>
            <a:r>
              <a:rPr lang="en-US" sz="2000" dirty="0" smtClean="0"/>
              <a:t>Review </a:t>
            </a:r>
            <a:r>
              <a:rPr lang="en-US" sz="2000" dirty="0"/>
              <a:t>your current LEA evaluation process and incorporate the Framework for Leadership, Types of Evidence, and Possible Guiding Questions/Connectedness documents into your </a:t>
            </a:r>
            <a:r>
              <a:rPr lang="en-US" sz="2000" dirty="0" smtClean="0"/>
              <a:t>process.</a:t>
            </a:r>
            <a:br>
              <a:rPr lang="en-US" sz="2000" dirty="0" smtClean="0"/>
            </a:br>
            <a:endParaRPr lang="en-US" sz="2000" dirty="0" smtClean="0"/>
          </a:p>
          <a:p>
            <a:pPr marL="457200" lvl="0" indent="-457200">
              <a:buFont typeface="+mj-lt"/>
              <a:buAutoNum type="arabicPeriod"/>
            </a:pPr>
            <a:r>
              <a:rPr lang="en-US" sz="2000" dirty="0" smtClean="0"/>
              <a:t>The </a:t>
            </a:r>
            <a:r>
              <a:rPr lang="en-US" sz="2000" dirty="0"/>
              <a:t>principal/school leader (person being evaluated) reviews the Framework for Leadership with you to determine agreed upon components based upon data and previously identified professional development needs.  A recommendation is to include a minimum of two components per domain.  This forms the basis of the evaluation. </a:t>
            </a:r>
            <a:r>
              <a:rPr lang="en-US" sz="2000" dirty="0" smtClean="0"/>
              <a:t/>
            </a:r>
            <a:br>
              <a:rPr lang="en-US" sz="2000" dirty="0" smtClean="0"/>
            </a:br>
            <a:endParaRPr lang="en-US" sz="20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15</a:t>
            </a:fld>
            <a:endParaRPr lang="en-US" dirty="0"/>
          </a:p>
        </p:txBody>
      </p:sp>
    </p:spTree>
    <p:extLst>
      <p:ext uri="{BB962C8B-B14F-4D97-AF65-F5344CB8AC3E}">
        <p14:creationId xmlns:p14="http://schemas.microsoft.com/office/powerpoint/2010/main" val="11142801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7"/>
            <a:ext cx="8229600" cy="1083107"/>
          </a:xfrm>
        </p:spPr>
        <p:txBody>
          <a:bodyPr/>
          <a:lstStyle/>
          <a:p>
            <a:r>
              <a:rPr lang="en-US" dirty="0" smtClean="0"/>
              <a:t>Process </a:t>
            </a:r>
            <a:r>
              <a:rPr lang="en-US" dirty="0"/>
              <a:t>for Principal </a:t>
            </a:r>
            <a:r>
              <a:rPr lang="en-US" dirty="0" smtClean="0"/>
              <a:t>Effectiveness </a:t>
            </a:r>
            <a:r>
              <a:rPr lang="en-US" sz="2200" i="1" dirty="0"/>
              <a:t>Assistance to Implement the Framework for Leadership </a:t>
            </a:r>
            <a:r>
              <a:rPr lang="en-US" sz="2200" i="1" dirty="0" smtClean="0"/>
              <a:t>(continued)</a:t>
            </a:r>
            <a:endParaRPr lang="en-US" sz="2200" i="1" dirty="0"/>
          </a:p>
        </p:txBody>
      </p:sp>
      <p:sp>
        <p:nvSpPr>
          <p:cNvPr id="3" name="Content Placeholder 2"/>
          <p:cNvSpPr>
            <a:spLocks noGrp="1"/>
          </p:cNvSpPr>
          <p:nvPr>
            <p:ph idx="1"/>
          </p:nvPr>
        </p:nvSpPr>
        <p:spPr>
          <a:xfrm>
            <a:off x="457200" y="2090080"/>
            <a:ext cx="8229600" cy="4525963"/>
          </a:xfrm>
        </p:spPr>
        <p:txBody>
          <a:bodyPr/>
          <a:lstStyle/>
          <a:p>
            <a:pPr marL="0" indent="0">
              <a:buNone/>
            </a:pPr>
            <a:endParaRPr lang="en-US" sz="2000" dirty="0" smtClean="0"/>
          </a:p>
          <a:p>
            <a:pPr marL="457200" indent="-457200">
              <a:buFont typeface="+mj-lt"/>
              <a:buAutoNum type="arabicPeriod" startAt="4"/>
            </a:pPr>
            <a:r>
              <a:rPr lang="en-US" sz="2000" dirty="0" smtClean="0"/>
              <a:t>Map </a:t>
            </a:r>
            <a:r>
              <a:rPr lang="en-US" sz="2000" dirty="0"/>
              <a:t>out an agreed upon observation schedule and types of evidence to be collected throughout the year by you and the principal/school leader for each agreed upon component. </a:t>
            </a:r>
            <a:r>
              <a:rPr lang="en-US" sz="2000" dirty="0" smtClean="0"/>
              <a:t/>
            </a:r>
            <a:br>
              <a:rPr lang="en-US" sz="2000" dirty="0" smtClean="0"/>
            </a:br>
            <a:endParaRPr lang="en-US" sz="2000" dirty="0" smtClean="0"/>
          </a:p>
          <a:p>
            <a:pPr marL="457200" indent="-457200">
              <a:buFont typeface="+mj-lt"/>
              <a:buAutoNum type="arabicPeriod" startAt="4"/>
            </a:pPr>
            <a:r>
              <a:rPr lang="en-US" sz="2000" dirty="0" smtClean="0"/>
              <a:t>Meet </a:t>
            </a:r>
            <a:r>
              <a:rPr lang="en-US" sz="2000" dirty="0"/>
              <a:t>midway through the year to discuss progress in collecting evidence relative to the agreed upon </a:t>
            </a:r>
            <a:r>
              <a:rPr lang="en-US" sz="2000" dirty="0" smtClean="0"/>
              <a:t>components </a:t>
            </a:r>
            <a:r>
              <a:rPr lang="en-US" sz="2000" dirty="0"/>
              <a:t>(and other components upon which evidence has been collected)</a:t>
            </a:r>
            <a:r>
              <a:rPr lang="en-US" sz="2000" dirty="0" smtClean="0"/>
              <a:t>.  </a:t>
            </a:r>
            <a:r>
              <a:rPr lang="en-US" sz="2000" dirty="0"/>
              <a:t>Provide written and/or oral feedback.   If needed, based on data and feedback, make any necessary adjustments.  Types of Evidence and Possible Guiding Questions/Connectedness documents are available to help frame the conversations. </a:t>
            </a: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16</a:t>
            </a:fld>
            <a:endParaRPr lang="en-US" dirty="0"/>
          </a:p>
        </p:txBody>
      </p:sp>
    </p:spTree>
    <p:extLst>
      <p:ext uri="{BB962C8B-B14F-4D97-AF65-F5344CB8AC3E}">
        <p14:creationId xmlns:p14="http://schemas.microsoft.com/office/powerpoint/2010/main" val="11220404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7"/>
            <a:ext cx="8229600" cy="1083107"/>
          </a:xfrm>
        </p:spPr>
        <p:txBody>
          <a:bodyPr/>
          <a:lstStyle/>
          <a:p>
            <a:r>
              <a:rPr lang="en-US" dirty="0" smtClean="0"/>
              <a:t>Process </a:t>
            </a:r>
            <a:r>
              <a:rPr lang="en-US" dirty="0"/>
              <a:t>for Principal </a:t>
            </a:r>
            <a:r>
              <a:rPr lang="en-US" dirty="0" smtClean="0"/>
              <a:t>Effectiveness </a:t>
            </a:r>
            <a:r>
              <a:rPr lang="en-US" sz="2200" i="1" dirty="0"/>
              <a:t>Assistance to Implement the Framework for Leadership (</a:t>
            </a:r>
            <a:r>
              <a:rPr lang="en-US" sz="2200" i="1" dirty="0" smtClean="0"/>
              <a:t>continued)</a:t>
            </a:r>
            <a:endParaRPr lang="en-US" sz="2200" i="1" dirty="0"/>
          </a:p>
        </p:txBody>
      </p:sp>
      <p:sp>
        <p:nvSpPr>
          <p:cNvPr id="3" name="Content Placeholder 2"/>
          <p:cNvSpPr>
            <a:spLocks noGrp="1"/>
          </p:cNvSpPr>
          <p:nvPr>
            <p:ph idx="1"/>
          </p:nvPr>
        </p:nvSpPr>
        <p:spPr>
          <a:xfrm>
            <a:off x="457200" y="1984180"/>
            <a:ext cx="8229600" cy="4676596"/>
          </a:xfrm>
        </p:spPr>
        <p:txBody>
          <a:bodyPr/>
          <a:lstStyle/>
          <a:p>
            <a:pPr marL="0" indent="0">
              <a:buNone/>
            </a:pPr>
            <a:endParaRPr lang="en-US" sz="1000" dirty="0" smtClean="0"/>
          </a:p>
          <a:p>
            <a:pPr marL="457200" lvl="0" indent="-457200">
              <a:buFont typeface="+mj-lt"/>
              <a:buAutoNum type="arabicPeriod" startAt="6"/>
            </a:pPr>
            <a:r>
              <a:rPr lang="en-US" sz="2000" dirty="0" smtClean="0"/>
              <a:t>The </a:t>
            </a:r>
            <a:r>
              <a:rPr lang="en-US" sz="2000" dirty="0"/>
              <a:t>principal/school leader completes an End of Year (EOY) self-assessment by highlighting areas within the defined performance levels </a:t>
            </a:r>
            <a:r>
              <a:rPr lang="en-US" sz="2000" dirty="0" smtClean="0"/>
              <a:t>of the </a:t>
            </a:r>
            <a:r>
              <a:rPr lang="en-US" sz="2000" dirty="0"/>
              <a:t>Framework for Leadership </a:t>
            </a:r>
            <a:r>
              <a:rPr lang="en-US" sz="2000" dirty="0" smtClean="0"/>
              <a:t>based upon evidence that support </a:t>
            </a:r>
            <a:r>
              <a:rPr lang="en-US" sz="2000" dirty="0"/>
              <a:t>these performance levels.  You should also complete an independent EOY assessment </a:t>
            </a:r>
            <a:r>
              <a:rPr lang="en-US" sz="2000" dirty="0" smtClean="0"/>
              <a:t>based upon evidence </a:t>
            </a:r>
            <a:r>
              <a:rPr lang="en-US" sz="2000" dirty="0"/>
              <a:t>you collected relative to the principal’s/school leader’s performance.  </a:t>
            </a:r>
            <a:r>
              <a:rPr lang="en-US" sz="2000" dirty="0" smtClean="0"/>
              <a:t/>
            </a:r>
            <a:br>
              <a:rPr lang="en-US" sz="2000" dirty="0" smtClean="0"/>
            </a:br>
            <a:endParaRPr lang="en-US" sz="2000" dirty="0" smtClean="0"/>
          </a:p>
          <a:p>
            <a:pPr marL="457200" lvl="0" indent="-457200">
              <a:buFont typeface="+mj-lt"/>
              <a:buAutoNum type="arabicPeriod" startAt="6"/>
            </a:pPr>
            <a:r>
              <a:rPr lang="en-US" sz="2000" dirty="0" smtClean="0"/>
              <a:t>Conduct </a:t>
            </a:r>
            <a:r>
              <a:rPr lang="en-US" sz="2000" dirty="0"/>
              <a:t>an End of Year (EOY) meeting with the principal/school leader to compare your assessment with the principal/school leader’s self-assessment to determine the final evaluation ratings for each of the </a:t>
            </a:r>
            <a:r>
              <a:rPr lang="en-US" sz="2000" dirty="0" smtClean="0"/>
              <a:t>domains </a:t>
            </a:r>
            <a:r>
              <a:rPr lang="en-US" sz="2000" dirty="0"/>
              <a:t>(areas of disagreement should be resolved by a review of the evidence</a:t>
            </a:r>
            <a:r>
              <a:rPr lang="en-US" sz="2000" dirty="0" smtClean="0"/>
              <a:t>). </a:t>
            </a:r>
            <a:r>
              <a:rPr lang="en-US" sz="2000" b="1" dirty="0" smtClean="0"/>
              <a:t>Note</a:t>
            </a:r>
            <a:r>
              <a:rPr lang="en-US" sz="2000" b="1" dirty="0"/>
              <a:t>:  A domain rating is not intended to be an average of the component ratings for that domain; rather, it is based upon the preponderance of evidence presented for that domain</a:t>
            </a:r>
            <a:r>
              <a:rPr lang="en-US" sz="2000" dirty="0"/>
              <a:t>.</a:t>
            </a:r>
          </a:p>
          <a:p>
            <a:pPr marL="457200" lvl="0" indent="-457200">
              <a:buFont typeface="+mj-lt"/>
              <a:buAutoNum type="arabicPeriod" startAt="6"/>
            </a:pPr>
            <a:endParaRPr lang="en-US" sz="20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17</a:t>
            </a:fld>
            <a:endParaRPr lang="en-US" dirty="0"/>
          </a:p>
        </p:txBody>
      </p:sp>
    </p:spTree>
    <p:extLst>
      <p:ext uri="{BB962C8B-B14F-4D97-AF65-F5344CB8AC3E}">
        <p14:creationId xmlns:p14="http://schemas.microsoft.com/office/powerpoint/2010/main" val="146466830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7"/>
            <a:ext cx="8229600" cy="1083107"/>
          </a:xfrm>
        </p:spPr>
        <p:txBody>
          <a:bodyPr/>
          <a:lstStyle/>
          <a:p>
            <a:r>
              <a:rPr lang="en-US" dirty="0" smtClean="0"/>
              <a:t>Process </a:t>
            </a:r>
            <a:r>
              <a:rPr lang="en-US" dirty="0"/>
              <a:t>for Principal </a:t>
            </a:r>
            <a:r>
              <a:rPr lang="en-US" dirty="0" smtClean="0"/>
              <a:t>Effectiveness </a:t>
            </a:r>
            <a:r>
              <a:rPr lang="en-US" sz="2200" i="1" dirty="0"/>
              <a:t>Assistance to Implement the Framework for Leadership (</a:t>
            </a:r>
            <a:r>
              <a:rPr lang="en-US" sz="2200" i="1" dirty="0" smtClean="0"/>
              <a:t>continued)</a:t>
            </a:r>
            <a:endParaRPr lang="en-US" sz="2200" i="1" dirty="0"/>
          </a:p>
        </p:txBody>
      </p:sp>
      <p:sp>
        <p:nvSpPr>
          <p:cNvPr id="3" name="Content Placeholder 2"/>
          <p:cNvSpPr>
            <a:spLocks noGrp="1"/>
          </p:cNvSpPr>
          <p:nvPr>
            <p:ph idx="1"/>
          </p:nvPr>
        </p:nvSpPr>
        <p:spPr>
          <a:xfrm>
            <a:off x="457200" y="2066700"/>
            <a:ext cx="8229600" cy="4739345"/>
          </a:xfrm>
        </p:spPr>
        <p:txBody>
          <a:bodyPr/>
          <a:lstStyle/>
          <a:p>
            <a:pPr marL="0" indent="0">
              <a:buNone/>
            </a:pPr>
            <a:endParaRPr lang="en-US" sz="2000" dirty="0" smtClean="0"/>
          </a:p>
          <a:p>
            <a:pPr marL="457200" indent="-457200">
              <a:buFont typeface="+mj-lt"/>
              <a:buAutoNum type="arabicPeriod" startAt="8"/>
            </a:pPr>
            <a:r>
              <a:rPr lang="en-US" sz="2000" dirty="0" smtClean="0"/>
              <a:t>Enter </a:t>
            </a:r>
            <a:r>
              <a:rPr lang="en-US" sz="2000" dirty="0"/>
              <a:t>final domain ratings into the Principal Effectiveness Rating Tool. </a:t>
            </a:r>
            <a:r>
              <a:rPr lang="en-US" sz="2000" dirty="0" smtClean="0"/>
              <a:t/>
            </a:r>
            <a:br>
              <a:rPr lang="en-US" sz="2000" dirty="0" smtClean="0"/>
            </a:br>
            <a:endParaRPr lang="en-US" sz="2000" dirty="0" smtClean="0"/>
          </a:p>
          <a:p>
            <a:pPr marL="457200" indent="-457200">
              <a:buFont typeface="+mj-lt"/>
              <a:buAutoNum type="arabicPeriod" startAt="8"/>
            </a:pPr>
            <a:r>
              <a:rPr lang="en-US" sz="2000" dirty="0" smtClean="0"/>
              <a:t>Opportunities </a:t>
            </a:r>
            <a:r>
              <a:rPr lang="en-US" sz="2000" dirty="0"/>
              <a:t>exist to use the results of the EOY meeting to inform possible Principal SLOs for the following year.</a:t>
            </a: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18</a:t>
            </a:fld>
            <a:endParaRPr lang="en-US" dirty="0"/>
          </a:p>
        </p:txBody>
      </p:sp>
    </p:spTree>
    <p:extLst>
      <p:ext uri="{BB962C8B-B14F-4D97-AF65-F5344CB8AC3E}">
        <p14:creationId xmlns:p14="http://schemas.microsoft.com/office/powerpoint/2010/main" val="84478120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5 to Reflect</a:t>
            </a:r>
            <a:endParaRPr lang="en-US" dirty="0"/>
          </a:p>
        </p:txBody>
      </p:sp>
      <p:sp>
        <p:nvSpPr>
          <p:cNvPr id="3" name="Content Placeholder 2"/>
          <p:cNvSpPr>
            <a:spLocks noGrp="1"/>
          </p:cNvSpPr>
          <p:nvPr>
            <p:ph idx="1"/>
          </p:nvPr>
        </p:nvSpPr>
        <p:spPr/>
        <p:txBody>
          <a:bodyPr/>
          <a:lstStyle/>
          <a:p>
            <a:r>
              <a:rPr lang="en-US" dirty="0" smtClean="0"/>
              <a:t>Have you used the framework yet? If so, how?</a:t>
            </a:r>
          </a:p>
          <a:p>
            <a:r>
              <a:rPr lang="en-US" dirty="0" smtClean="0"/>
              <a:t>What impact has it had, or what impact do do you foresee it having?</a:t>
            </a:r>
          </a:p>
          <a:p>
            <a:r>
              <a:rPr lang="en-US" dirty="0" smtClean="0"/>
              <a:t>How might you use the guiding questions?</a:t>
            </a:r>
          </a:p>
          <a:p>
            <a:r>
              <a:rPr lang="en-US" dirty="0" smtClean="0"/>
              <a:t>Will you overhaul your entire principal evaluation system, or include this as a part?</a:t>
            </a:r>
            <a:endParaRPr lang="en-US" dirty="0"/>
          </a:p>
        </p:txBody>
      </p:sp>
    </p:spTree>
    <p:extLst>
      <p:ext uri="{BB962C8B-B14F-4D97-AF65-F5344CB8AC3E}">
        <p14:creationId xmlns:p14="http://schemas.microsoft.com/office/powerpoint/2010/main" val="3946202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960438"/>
            <a:ext cx="9001125" cy="1196022"/>
          </a:xfrm>
        </p:spPr>
        <p:txBody>
          <a:bodyPr/>
          <a:lstStyle/>
          <a:p>
            <a:r>
              <a:rPr lang="en-US" sz="4200" dirty="0" smtClean="0"/>
              <a:t>Principal Effectiveness</a:t>
            </a:r>
            <a:br>
              <a:rPr lang="en-US" sz="4200" dirty="0" smtClean="0"/>
            </a:br>
            <a:r>
              <a:rPr lang="en-US" sz="2200" i="1" dirty="0" smtClean="0"/>
              <a:t>Why Important and Why Now?</a:t>
            </a:r>
            <a:endParaRPr lang="en-US" sz="2200" i="1" dirty="0"/>
          </a:p>
        </p:txBody>
      </p:sp>
      <p:sp>
        <p:nvSpPr>
          <p:cNvPr id="3" name="Content Placeholder 2"/>
          <p:cNvSpPr>
            <a:spLocks noGrp="1"/>
          </p:cNvSpPr>
          <p:nvPr>
            <p:ph idx="1"/>
          </p:nvPr>
        </p:nvSpPr>
        <p:spPr>
          <a:xfrm>
            <a:off x="457200" y="2243652"/>
            <a:ext cx="8229600" cy="3935111"/>
          </a:xfrm>
        </p:spPr>
        <p:txBody>
          <a:bodyPr/>
          <a:lstStyle/>
          <a:p>
            <a:pPr lvl="0"/>
            <a:r>
              <a:rPr lang="en-US" sz="2400" dirty="0"/>
              <a:t>Effective school leadership has an impact on developing a culture focused on student achievement. As noted in the Wallace Foundation </a:t>
            </a:r>
            <a:r>
              <a:rPr lang="en-US" sz="2400" dirty="0" smtClean="0"/>
              <a:t>report: </a:t>
            </a:r>
            <a:r>
              <a:rPr lang="en-US" sz="2400" dirty="0"/>
              <a:t>“The School Principal as </a:t>
            </a:r>
            <a:r>
              <a:rPr lang="en-US" sz="2400" dirty="0" smtClean="0"/>
              <a:t>Leader”:</a:t>
            </a:r>
            <a:r>
              <a:rPr lang="en-US" sz="1200" dirty="0" smtClean="0"/>
              <a:t> </a:t>
            </a:r>
            <a:br>
              <a:rPr lang="en-US" sz="1200" dirty="0" smtClean="0"/>
            </a:br>
            <a:endParaRPr lang="en-US" sz="1200" dirty="0" smtClean="0"/>
          </a:p>
          <a:p>
            <a:pPr lvl="1"/>
            <a:r>
              <a:rPr lang="en-US" sz="2000" dirty="0" smtClean="0"/>
              <a:t>“</a:t>
            </a:r>
            <a:r>
              <a:rPr lang="en-US" sz="2000" dirty="0"/>
              <a:t>They </a:t>
            </a:r>
            <a:r>
              <a:rPr lang="en-US" sz="2000" dirty="0" smtClean="0"/>
              <a:t>[principals] have </a:t>
            </a:r>
            <a:r>
              <a:rPr lang="en-US" sz="2000" dirty="0"/>
              <a:t>to be leaders of learning who can develop a team to deliver effective </a:t>
            </a:r>
            <a:r>
              <a:rPr lang="en-US" sz="2000" dirty="0" smtClean="0"/>
              <a:t>instruction.”</a:t>
            </a:r>
            <a:r>
              <a:rPr lang="en-US" sz="1400" dirty="0" smtClean="0"/>
              <a:t/>
            </a:r>
            <a:br>
              <a:rPr lang="en-US" sz="1400" dirty="0" smtClean="0"/>
            </a:br>
            <a:endParaRPr lang="en-US" sz="1400" dirty="0"/>
          </a:p>
          <a:p>
            <a:r>
              <a:rPr lang="en-US" sz="2400" dirty="0"/>
              <a:t>Given </a:t>
            </a:r>
            <a:r>
              <a:rPr lang="en-US" sz="2400" dirty="0" smtClean="0"/>
              <a:t>Act 82, we are able to develop a </a:t>
            </a:r>
            <a:r>
              <a:rPr lang="en-US" sz="2400" b="1" i="1" u="sng" dirty="0" smtClean="0"/>
              <a:t>Framework for Leadership</a:t>
            </a:r>
            <a:r>
              <a:rPr lang="en-US" sz="2400" dirty="0" smtClean="0"/>
              <a:t> in tandem with the deployment of the Danielson Framework for Teaching.  </a:t>
            </a: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a:t>
            </a:fld>
            <a:endParaRPr lang="en-US" dirty="0"/>
          </a:p>
        </p:txBody>
      </p:sp>
    </p:spTree>
    <p:extLst>
      <p:ext uri="{BB962C8B-B14F-4D97-AF65-F5344CB8AC3E}">
        <p14:creationId xmlns:p14="http://schemas.microsoft.com/office/powerpoint/2010/main" val="253105417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1691012"/>
            <a:ext cx="8709660" cy="2383074"/>
          </a:xfrm>
        </p:spPr>
        <p:txBody>
          <a:bodyPr>
            <a:normAutofit fontScale="90000"/>
          </a:bodyPr>
          <a:lstStyle/>
          <a:p>
            <a:r>
              <a:rPr lang="en-US" sz="7300" dirty="0" smtClean="0"/>
              <a:t>  Principal Effectiveness System </a:t>
            </a:r>
            <a:r>
              <a:rPr lang="en-US" dirty="0" smtClean="0"/>
              <a:t/>
            </a:r>
            <a:br>
              <a:rPr lang="en-US" dirty="0" smtClean="0"/>
            </a:br>
            <a:r>
              <a:rPr lang="en-US" dirty="0" smtClean="0"/>
              <a:t/>
            </a:r>
            <a:br>
              <a:rPr lang="en-US" dirty="0" smtClean="0"/>
            </a:br>
            <a:r>
              <a:rPr lang="en-US" b="1" i="1" dirty="0" smtClean="0"/>
              <a:t>Correlation Data</a:t>
            </a:r>
            <a:endParaRPr lang="en-US" sz="2200" b="1" i="1"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20</a:t>
            </a:fld>
            <a:endParaRPr lang="en-US" dirty="0"/>
          </a:p>
        </p:txBody>
      </p:sp>
    </p:spTree>
    <p:extLst>
      <p:ext uri="{BB962C8B-B14F-4D97-AF65-F5344CB8AC3E}">
        <p14:creationId xmlns:p14="http://schemas.microsoft.com/office/powerpoint/2010/main" val="31654877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200" dirty="0"/>
              <a:t>I</a:t>
            </a:r>
            <a:r>
              <a:rPr lang="en-US" sz="2200" dirty="0" smtClean="0"/>
              <a:t>t was recommended that we adopt a process that </a:t>
            </a:r>
            <a:r>
              <a:rPr lang="en-US" sz="2200" b="1" i="1" u="sng" dirty="0" smtClean="0"/>
              <a:t>focuses on the conversation</a:t>
            </a:r>
            <a:r>
              <a:rPr lang="en-US" sz="2200" dirty="0" smtClean="0"/>
              <a:t> between the supervising administrator and the principal / school leader based on the principal’s knowledge, understanding and intended use of the evidence / data  presented. </a:t>
            </a:r>
            <a:br>
              <a:rPr lang="en-US" sz="2200" dirty="0" smtClean="0"/>
            </a:br>
            <a:endParaRPr lang="en-US" sz="2200" dirty="0" smtClean="0"/>
          </a:p>
          <a:p>
            <a:r>
              <a:rPr lang="en-US" sz="2200" dirty="0" smtClean="0"/>
              <a:t>The rating for correlation data is based on a </a:t>
            </a:r>
            <a:r>
              <a:rPr lang="en-US" sz="2200" b="1" i="1" u="sng" dirty="0"/>
              <a:t>qualitative assessment </a:t>
            </a:r>
            <a:r>
              <a:rPr lang="en-US" sz="2200" dirty="0" smtClean="0"/>
              <a:t>by the supervising administrator of the </a:t>
            </a:r>
            <a:r>
              <a:rPr lang="en-US" sz="2200" b="1" i="1" u="sng" dirty="0"/>
              <a:t>level of understanding </a:t>
            </a:r>
            <a:r>
              <a:rPr lang="en-US" sz="2200" dirty="0" smtClean="0"/>
              <a:t>(0, 1, 2, or 3) of the quantitative analysis conducted by the principal / school leader.  </a:t>
            </a:r>
          </a:p>
        </p:txBody>
      </p:sp>
      <p:sp>
        <p:nvSpPr>
          <p:cNvPr id="3" name="Title 2"/>
          <p:cNvSpPr>
            <a:spLocks noGrp="1"/>
          </p:cNvSpPr>
          <p:nvPr>
            <p:ph type="title"/>
          </p:nvPr>
        </p:nvSpPr>
        <p:spPr>
          <a:xfrm>
            <a:off x="457200" y="960437"/>
            <a:ext cx="8229600" cy="1181513"/>
          </a:xfrm>
        </p:spPr>
        <p:txBody>
          <a:bodyPr/>
          <a:lstStyle/>
          <a:p>
            <a:r>
              <a:rPr lang="en-US" dirty="0" smtClean="0"/>
              <a:t>Correlation Data </a:t>
            </a:r>
            <a:br>
              <a:rPr lang="en-US" dirty="0" smtClean="0"/>
            </a:br>
            <a:r>
              <a:rPr lang="en-US" sz="2200" i="1" dirty="0"/>
              <a:t>Based Upon Teacher Level Measures</a:t>
            </a:r>
          </a:p>
        </p:txBody>
      </p:sp>
    </p:spTree>
    <p:extLst>
      <p:ext uri="{BB962C8B-B14F-4D97-AF65-F5344CB8AC3E}">
        <p14:creationId xmlns:p14="http://schemas.microsoft.com/office/powerpoint/2010/main" val="5776658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42900" lvl="1" indent="-342900">
              <a:buFontTx/>
              <a:buChar char="•"/>
            </a:pPr>
            <a:r>
              <a:rPr lang="en-US" dirty="0" smtClean="0"/>
              <a:t>To aid the supervising administrator in assigning a correlation rating (0, 1, 2, or 3), a </a:t>
            </a:r>
            <a:r>
              <a:rPr lang="en-US" b="1" i="1" u="sng" dirty="0">
                <a:ea typeface="+mn-ea"/>
                <a:cs typeface="+mn-cs"/>
              </a:rPr>
              <a:t>Performance Level Descriptor Chart</a:t>
            </a:r>
            <a:r>
              <a:rPr lang="en-US" dirty="0"/>
              <a:t> has been </a:t>
            </a:r>
            <a:r>
              <a:rPr lang="en-US" dirty="0" smtClean="0"/>
              <a:t>developed.</a:t>
            </a:r>
            <a:br>
              <a:rPr lang="en-US" dirty="0" smtClean="0"/>
            </a:br>
            <a:endParaRPr lang="en-US" dirty="0" smtClean="0"/>
          </a:p>
          <a:p>
            <a:pPr marL="342900" lvl="1" indent="-342900">
              <a:buFontTx/>
              <a:buChar char="•"/>
            </a:pPr>
            <a:r>
              <a:rPr lang="en-US" dirty="0" smtClean="0"/>
              <a:t>This chart will provide </a:t>
            </a:r>
            <a:r>
              <a:rPr lang="en-US" dirty="0"/>
              <a:t>guidance for </a:t>
            </a:r>
            <a:r>
              <a:rPr lang="en-US" dirty="0" smtClean="0"/>
              <a:t>rating the conversation </a:t>
            </a:r>
            <a:r>
              <a:rPr lang="en-US" dirty="0"/>
              <a:t>between the supervising administrator and the </a:t>
            </a:r>
            <a:r>
              <a:rPr lang="en-US" dirty="0" smtClean="0"/>
              <a:t>principal / school leader regarding the </a:t>
            </a:r>
            <a:r>
              <a:rPr lang="en-US" dirty="0"/>
              <a:t>connectedness between Teacher Level </a:t>
            </a:r>
            <a:r>
              <a:rPr lang="en-US" dirty="0" smtClean="0"/>
              <a:t>Measures and Observation and Practice </a:t>
            </a:r>
            <a:r>
              <a:rPr lang="en-US" dirty="0"/>
              <a:t>(Framework for Teaching</a:t>
            </a:r>
            <a:r>
              <a:rPr lang="en-US" dirty="0" smtClean="0"/>
              <a:t>) ratings.</a:t>
            </a:r>
            <a:br>
              <a:rPr lang="en-US" dirty="0" smtClean="0"/>
            </a:br>
            <a:endParaRPr lang="en-US" dirty="0" smtClean="0"/>
          </a:p>
          <a:p>
            <a:pPr marL="342900" lvl="1" indent="-342900">
              <a:buFontTx/>
              <a:buChar char="•"/>
            </a:pPr>
            <a:r>
              <a:rPr lang="en-US" dirty="0" smtClean="0"/>
              <a:t>Teacher Level Measures “shall include, but not be limited to any combination of one or more of the following data”</a:t>
            </a:r>
          </a:p>
          <a:p>
            <a:pPr lvl="2"/>
            <a:r>
              <a:rPr lang="en-US" dirty="0" smtClean="0"/>
              <a:t>Building </a:t>
            </a:r>
            <a:r>
              <a:rPr lang="en-US" dirty="0"/>
              <a:t>Level </a:t>
            </a:r>
            <a:r>
              <a:rPr lang="en-US" dirty="0" smtClean="0"/>
              <a:t>Data / SPP</a:t>
            </a:r>
            <a:endParaRPr lang="en-US" dirty="0"/>
          </a:p>
          <a:p>
            <a:pPr lvl="2"/>
            <a:r>
              <a:rPr lang="en-US" dirty="0"/>
              <a:t>Teacher Specific </a:t>
            </a:r>
            <a:r>
              <a:rPr lang="en-US" dirty="0" smtClean="0"/>
              <a:t>Data (PVAAS, etc.)</a:t>
            </a:r>
            <a:endParaRPr lang="en-US" dirty="0"/>
          </a:p>
          <a:p>
            <a:pPr lvl="2"/>
            <a:r>
              <a:rPr lang="en-US" dirty="0"/>
              <a:t>Elective </a:t>
            </a:r>
            <a:r>
              <a:rPr lang="en-US" dirty="0" smtClean="0"/>
              <a:t>Data / Principal SLOs</a:t>
            </a:r>
            <a:endParaRPr lang="en-US" dirty="0"/>
          </a:p>
          <a:p>
            <a:pPr marL="342900" lvl="1" indent="-342900">
              <a:buFontTx/>
              <a:buChar char="•"/>
            </a:pPr>
            <a:endParaRPr lang="en-US" dirty="0"/>
          </a:p>
        </p:txBody>
      </p:sp>
      <p:sp>
        <p:nvSpPr>
          <p:cNvPr id="3" name="Title 2"/>
          <p:cNvSpPr>
            <a:spLocks noGrp="1"/>
          </p:cNvSpPr>
          <p:nvPr>
            <p:ph type="title"/>
          </p:nvPr>
        </p:nvSpPr>
        <p:spPr>
          <a:xfrm>
            <a:off x="457200" y="960437"/>
            <a:ext cx="8229600" cy="1181513"/>
          </a:xfrm>
        </p:spPr>
        <p:txBody>
          <a:bodyPr/>
          <a:lstStyle/>
          <a:p>
            <a:r>
              <a:rPr lang="en-US" dirty="0" smtClean="0"/>
              <a:t>Correlation Data </a:t>
            </a:r>
            <a:br>
              <a:rPr lang="en-US" dirty="0" smtClean="0"/>
            </a:br>
            <a:r>
              <a:rPr lang="en-US" sz="2200" i="1" dirty="0"/>
              <a:t>Based Upon Teacher Level Measures</a:t>
            </a:r>
          </a:p>
        </p:txBody>
      </p:sp>
    </p:spTree>
    <p:extLst>
      <p:ext uri="{BB962C8B-B14F-4D97-AF65-F5344CB8AC3E}">
        <p14:creationId xmlns:p14="http://schemas.microsoft.com/office/powerpoint/2010/main" val="24811074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1691012"/>
            <a:ext cx="8709660" cy="2383074"/>
          </a:xfrm>
        </p:spPr>
        <p:txBody>
          <a:bodyPr>
            <a:normAutofit fontScale="90000"/>
          </a:bodyPr>
          <a:lstStyle/>
          <a:p>
            <a:r>
              <a:rPr lang="en-US" sz="7300" dirty="0" smtClean="0"/>
              <a:t>  Principal Effectiveness System </a:t>
            </a:r>
            <a:r>
              <a:rPr lang="en-US" dirty="0" smtClean="0"/>
              <a:t/>
            </a:r>
            <a:br>
              <a:rPr lang="en-US" dirty="0" smtClean="0"/>
            </a:br>
            <a:r>
              <a:rPr lang="en-US" dirty="0" smtClean="0"/>
              <a:t/>
            </a:r>
            <a:br>
              <a:rPr lang="en-US" dirty="0" smtClean="0"/>
            </a:br>
            <a:r>
              <a:rPr lang="en-US" b="1" i="1" dirty="0" smtClean="0"/>
              <a:t>Elective Data / SLOs</a:t>
            </a:r>
            <a:endParaRPr lang="en-US" sz="2200" b="1" i="1"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23</a:t>
            </a:fld>
            <a:endParaRPr lang="en-US" dirty="0"/>
          </a:p>
        </p:txBody>
      </p:sp>
    </p:spTree>
    <p:extLst>
      <p:ext uri="{BB962C8B-B14F-4D97-AF65-F5344CB8AC3E}">
        <p14:creationId xmlns:p14="http://schemas.microsoft.com/office/powerpoint/2010/main" val="355044100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1" indent="-342900">
              <a:buFontTx/>
              <a:buChar char="•"/>
            </a:pPr>
            <a:r>
              <a:rPr lang="en-US" dirty="0"/>
              <a:t>PDE will provide a template, guidance and direction to facilitate the completion of the SLO document.</a:t>
            </a:r>
          </a:p>
          <a:p>
            <a:pPr marL="0" lvl="1" indent="0">
              <a:buNone/>
            </a:pPr>
            <a:endParaRPr lang="en-US" dirty="0" smtClean="0"/>
          </a:p>
          <a:p>
            <a:pPr marL="342900" lvl="1" indent="-342900">
              <a:buFontTx/>
              <a:buChar char="•"/>
            </a:pPr>
            <a:r>
              <a:rPr lang="en-US" dirty="0" smtClean="0"/>
              <a:t>The </a:t>
            </a:r>
            <a:r>
              <a:rPr lang="en-US" dirty="0"/>
              <a:t>template will consist of expandable boxes that will be used by the principal to complete the measureable goal(s) as stated in the SLO </a:t>
            </a:r>
            <a:r>
              <a:rPr lang="en-US" dirty="0" smtClean="0"/>
              <a:t>including, </a:t>
            </a:r>
            <a:r>
              <a:rPr lang="en-US" dirty="0"/>
              <a:t>but not limited to:  historical information relating to the selection of the goal, performance indicators, performance measures, action plans, and a rating scale that will be developed in collaboration between the supervising administrator and the principal. </a:t>
            </a:r>
            <a:r>
              <a:rPr lang="en-US" dirty="0" smtClean="0"/>
              <a:t/>
            </a:r>
            <a:br>
              <a:rPr lang="en-US" dirty="0" smtClean="0"/>
            </a:br>
            <a:endParaRPr lang="en-US" dirty="0" smtClean="0"/>
          </a:p>
          <a:p>
            <a:pPr marL="342900" lvl="1" indent="-342900">
              <a:buFontTx/>
              <a:buChar char="•"/>
            </a:pPr>
            <a:endParaRPr lang="en-US" dirty="0"/>
          </a:p>
        </p:txBody>
      </p:sp>
      <p:sp>
        <p:nvSpPr>
          <p:cNvPr id="3" name="Title 2"/>
          <p:cNvSpPr>
            <a:spLocks noGrp="1"/>
          </p:cNvSpPr>
          <p:nvPr>
            <p:ph type="title"/>
          </p:nvPr>
        </p:nvSpPr>
        <p:spPr>
          <a:xfrm>
            <a:off x="457200" y="960437"/>
            <a:ext cx="8229600" cy="1181513"/>
          </a:xfrm>
        </p:spPr>
        <p:txBody>
          <a:bodyPr/>
          <a:lstStyle/>
          <a:p>
            <a:r>
              <a:rPr lang="en-US" dirty="0" smtClean="0"/>
              <a:t>Elective Data / SLO</a:t>
            </a:r>
            <a:br>
              <a:rPr lang="en-US" dirty="0" smtClean="0"/>
            </a:br>
            <a:r>
              <a:rPr lang="en-US" sz="2200" i="1" dirty="0"/>
              <a:t>Based Upon Teacher Level Measures</a:t>
            </a:r>
          </a:p>
        </p:txBody>
      </p:sp>
    </p:spTree>
    <p:extLst>
      <p:ext uri="{BB962C8B-B14F-4D97-AF65-F5344CB8AC3E}">
        <p14:creationId xmlns:p14="http://schemas.microsoft.com/office/powerpoint/2010/main" val="345247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947738"/>
            <a:ext cx="8229600" cy="1084262"/>
          </a:xfrm>
        </p:spPr>
        <p:txBody>
          <a:bodyPr/>
          <a:lstStyle/>
          <a:p>
            <a:r>
              <a:rPr lang="en-US" dirty="0" smtClean="0"/>
              <a:t>Elective Data / SLOs</a:t>
            </a:r>
            <a:br>
              <a:rPr lang="en-US" dirty="0" smtClean="0"/>
            </a:br>
            <a:r>
              <a:rPr lang="en-US" sz="2200" i="1" dirty="0" smtClean="0"/>
              <a:t>Purpose and Approach </a:t>
            </a:r>
            <a:endParaRPr lang="en-US" sz="2200" i="1" dirty="0"/>
          </a:p>
        </p:txBody>
      </p:sp>
      <p:sp>
        <p:nvSpPr>
          <p:cNvPr id="3" name="Content Placeholder 2"/>
          <p:cNvSpPr>
            <a:spLocks noGrp="1"/>
          </p:cNvSpPr>
          <p:nvPr>
            <p:ph idx="1"/>
          </p:nvPr>
        </p:nvSpPr>
        <p:spPr/>
        <p:txBody>
          <a:bodyPr/>
          <a:lstStyle/>
          <a:p>
            <a:r>
              <a:rPr lang="en-US" sz="2200" dirty="0"/>
              <a:t>The intention is that principal elective data/SLOs align with LEA and/or schools goals.  </a:t>
            </a:r>
            <a:endParaRPr lang="en-US" sz="2200" dirty="0" smtClean="0"/>
          </a:p>
          <a:p>
            <a:r>
              <a:rPr lang="en-US" sz="2200" dirty="0" smtClean="0"/>
              <a:t>Elective </a:t>
            </a:r>
            <a:r>
              <a:rPr lang="en-US" sz="2200" dirty="0"/>
              <a:t>data/SLOs are designed to serve several </a:t>
            </a:r>
            <a:r>
              <a:rPr lang="en-US" sz="2200" dirty="0" smtClean="0"/>
              <a:t>purposes:  </a:t>
            </a:r>
          </a:p>
          <a:p>
            <a:pPr lvl="1"/>
            <a:r>
              <a:rPr lang="en-US" sz="2000" dirty="0"/>
              <a:t>1. To provide educators with an opportunity to actively participate in their own evaluation</a:t>
            </a:r>
          </a:p>
          <a:p>
            <a:pPr lvl="1"/>
            <a:r>
              <a:rPr lang="en-US" sz="2000" dirty="0"/>
              <a:t>2. To increase student achievement</a:t>
            </a:r>
          </a:p>
          <a:p>
            <a:pPr lvl="1"/>
            <a:r>
              <a:rPr lang="en-US" sz="2000" dirty="0"/>
              <a:t>3. To improve educator effectiveness</a:t>
            </a:r>
          </a:p>
          <a:p>
            <a:pPr lvl="1"/>
            <a:r>
              <a:rPr lang="en-US" sz="2000" dirty="0"/>
              <a:t>4. To foster collaboration among colleagues</a:t>
            </a:r>
          </a:p>
          <a:p>
            <a:pPr lvl="1"/>
            <a:r>
              <a:rPr lang="en-US" sz="2000" dirty="0"/>
              <a:t>5. To align the work of individual educators with LEA and school goals</a:t>
            </a:r>
          </a:p>
          <a:p>
            <a:pPr lvl="1"/>
            <a:endParaRPr lang="en-US" sz="1600"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25</a:t>
            </a:fld>
            <a:endParaRPr lang="en-US" dirty="0"/>
          </a:p>
        </p:txBody>
      </p:sp>
    </p:spTree>
    <p:extLst>
      <p:ext uri="{BB962C8B-B14F-4D97-AF65-F5344CB8AC3E}">
        <p14:creationId xmlns:p14="http://schemas.microsoft.com/office/powerpoint/2010/main" val="31244538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22362"/>
          </a:xfrm>
        </p:spPr>
        <p:txBody>
          <a:bodyPr/>
          <a:lstStyle/>
          <a:p>
            <a:r>
              <a:rPr lang="en-US" dirty="0"/>
              <a:t>Elective </a:t>
            </a:r>
            <a:r>
              <a:rPr lang="en-US" dirty="0" smtClean="0"/>
              <a:t>Data / SLOs</a:t>
            </a:r>
            <a:r>
              <a:rPr lang="en-US" dirty="0"/>
              <a:t/>
            </a:r>
            <a:br>
              <a:rPr lang="en-US" dirty="0"/>
            </a:br>
            <a:r>
              <a:rPr lang="en-US" sz="2200" i="1" dirty="0"/>
              <a:t>Purpose and Approach </a:t>
            </a:r>
          </a:p>
        </p:txBody>
      </p:sp>
      <p:sp>
        <p:nvSpPr>
          <p:cNvPr id="3" name="Content Placeholder 2"/>
          <p:cNvSpPr>
            <a:spLocks noGrp="1"/>
          </p:cNvSpPr>
          <p:nvPr>
            <p:ph idx="1"/>
          </p:nvPr>
        </p:nvSpPr>
        <p:spPr/>
        <p:txBody>
          <a:bodyPr/>
          <a:lstStyle/>
          <a:p>
            <a:r>
              <a:rPr lang="en-US" sz="2200" dirty="0"/>
              <a:t>Results from the Framework of Leadership, Correlation Data, and/or Building Level Score can be used to help inform the focus areas for the </a:t>
            </a:r>
            <a:r>
              <a:rPr lang="en-US" sz="2200" dirty="0" smtClean="0"/>
              <a:t>Elective Data/SLOs</a:t>
            </a:r>
            <a:r>
              <a:rPr lang="en-US" sz="2200" dirty="0"/>
              <a:t>.  </a:t>
            </a:r>
          </a:p>
          <a:p>
            <a:pPr marL="0" indent="0">
              <a:buNone/>
            </a:pPr>
            <a:endParaRPr lang="en-US" sz="2200" dirty="0" smtClean="0"/>
          </a:p>
          <a:p>
            <a:r>
              <a:rPr lang="en-US" sz="2200" dirty="0" smtClean="0"/>
              <a:t>When </a:t>
            </a:r>
            <a:r>
              <a:rPr lang="en-US" sz="2200" dirty="0"/>
              <a:t>determining critical content for the focus of the SLO, teachers and administrators should work to align their objectives with LEA-level priorities and school-level objectives. </a:t>
            </a:r>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26</a:t>
            </a:fld>
            <a:endParaRPr lang="en-US" dirty="0"/>
          </a:p>
        </p:txBody>
      </p:sp>
    </p:spTree>
    <p:extLst>
      <p:ext uri="{BB962C8B-B14F-4D97-AF65-F5344CB8AC3E}">
        <p14:creationId xmlns:p14="http://schemas.microsoft.com/office/powerpoint/2010/main" val="185498686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084262"/>
          </a:xfrm>
        </p:spPr>
        <p:txBody>
          <a:bodyPr/>
          <a:lstStyle/>
          <a:p>
            <a:r>
              <a:rPr lang="en-US" dirty="0"/>
              <a:t>Elective </a:t>
            </a:r>
            <a:r>
              <a:rPr lang="en-US" dirty="0" smtClean="0"/>
              <a:t>Data / SLOs</a:t>
            </a:r>
            <a:r>
              <a:rPr lang="en-US" dirty="0"/>
              <a:t/>
            </a:r>
            <a:br>
              <a:rPr lang="en-US" dirty="0"/>
            </a:br>
            <a:r>
              <a:rPr lang="en-US" sz="2200" i="1" dirty="0" smtClean="0"/>
              <a:t>Sources of Data to Inform the Process </a:t>
            </a:r>
            <a:endParaRPr lang="en-US" sz="2200" i="1" dirty="0"/>
          </a:p>
        </p:txBody>
      </p:sp>
      <p:sp>
        <p:nvSpPr>
          <p:cNvPr id="3" name="Content Placeholder 2"/>
          <p:cNvSpPr>
            <a:spLocks noGrp="1"/>
          </p:cNvSpPr>
          <p:nvPr>
            <p:ph idx="1"/>
          </p:nvPr>
        </p:nvSpPr>
        <p:spPr/>
        <p:txBody>
          <a:bodyPr/>
          <a:lstStyle/>
          <a:p>
            <a:r>
              <a:rPr lang="en-US" sz="2200" dirty="0" smtClean="0"/>
              <a:t>Prior to the initial meeting, the supervising administrator and principal/school leader should begin thinking about sources of data/information that can help inform the SLO Process.</a:t>
            </a:r>
            <a:br>
              <a:rPr lang="en-US" sz="2200" dirty="0" smtClean="0"/>
            </a:br>
            <a:endParaRPr lang="en-US" sz="2200" dirty="0" smtClean="0"/>
          </a:p>
          <a:p>
            <a:r>
              <a:rPr lang="en-US" sz="2200" dirty="0" smtClean="0"/>
              <a:t>It is recommended to look at the following sources of data/information from the prior year to help inform the current year’s SLO process:</a:t>
            </a:r>
            <a:endParaRPr lang="en-US" sz="2000" dirty="0" smtClean="0"/>
          </a:p>
          <a:p>
            <a:pPr lvl="1"/>
            <a:r>
              <a:rPr lang="en-US" sz="2000" dirty="0" smtClean="0"/>
              <a:t>Framework for Leadership (in particular, Domain 3:  Leadership for Learning)</a:t>
            </a:r>
          </a:p>
          <a:p>
            <a:pPr lvl="1"/>
            <a:r>
              <a:rPr lang="en-US" sz="2000" dirty="0" smtClean="0"/>
              <a:t>Results of Correlation Data Analysis</a:t>
            </a:r>
          </a:p>
          <a:p>
            <a:pPr lvl="1"/>
            <a:r>
              <a:rPr lang="en-US" sz="2000" dirty="0" smtClean="0"/>
              <a:t>School Performance Profile (SPP)</a:t>
            </a: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27</a:t>
            </a:fld>
            <a:endParaRPr lang="en-US" dirty="0"/>
          </a:p>
        </p:txBody>
      </p:sp>
    </p:spTree>
    <p:extLst>
      <p:ext uri="{BB962C8B-B14F-4D97-AF65-F5344CB8AC3E}">
        <p14:creationId xmlns:p14="http://schemas.microsoft.com/office/powerpoint/2010/main" val="481784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85862"/>
          </a:xfrm>
        </p:spPr>
        <p:txBody>
          <a:bodyPr/>
          <a:lstStyle/>
          <a:p>
            <a:r>
              <a:rPr lang="en-US" dirty="0"/>
              <a:t>Elective </a:t>
            </a:r>
            <a:r>
              <a:rPr lang="en-US" dirty="0" smtClean="0"/>
              <a:t>Data / SLOs</a:t>
            </a:r>
            <a:r>
              <a:rPr lang="en-US" dirty="0"/>
              <a:t/>
            </a:r>
            <a:br>
              <a:rPr lang="en-US" dirty="0"/>
            </a:br>
            <a:r>
              <a:rPr lang="en-US" sz="2200" i="1" dirty="0" smtClean="0"/>
              <a:t>Process and Guidance </a:t>
            </a:r>
            <a:endParaRPr lang="en-US" sz="2200" i="1" dirty="0"/>
          </a:p>
        </p:txBody>
      </p:sp>
      <p:sp>
        <p:nvSpPr>
          <p:cNvPr id="3" name="Content Placeholder 2"/>
          <p:cNvSpPr>
            <a:spLocks noGrp="1"/>
          </p:cNvSpPr>
          <p:nvPr>
            <p:ph idx="1"/>
          </p:nvPr>
        </p:nvSpPr>
        <p:spPr>
          <a:xfrm>
            <a:off x="457200" y="2280285"/>
            <a:ext cx="8572500" cy="4525963"/>
          </a:xfrm>
        </p:spPr>
        <p:txBody>
          <a:bodyPr/>
          <a:lstStyle/>
          <a:p>
            <a:pPr marL="0" indent="0" algn="ctr">
              <a:buNone/>
            </a:pPr>
            <a:r>
              <a:rPr lang="en-US" sz="2400" dirty="0"/>
              <a:t>Provided below is a process that supervising administrators and principals/school leaders may find beneficial when completing the </a:t>
            </a:r>
            <a:r>
              <a:rPr lang="en-US" sz="2400" b="1" dirty="0"/>
              <a:t>Elective Data/SLO Template for Principals/School </a:t>
            </a:r>
            <a:r>
              <a:rPr lang="en-US" sz="2400" b="1" dirty="0" smtClean="0"/>
              <a:t>Leaders.</a:t>
            </a:r>
            <a:r>
              <a:rPr lang="en-US" sz="2200" b="1" dirty="0" smtClean="0"/>
              <a:t/>
            </a:r>
            <a:br>
              <a:rPr lang="en-US" sz="2200" b="1" dirty="0" smtClean="0"/>
            </a:br>
            <a:endParaRPr lang="en-US" sz="2200" b="1" dirty="0" smtClean="0"/>
          </a:p>
          <a:p>
            <a:pPr marL="0" indent="0">
              <a:buNone/>
            </a:pPr>
            <a:r>
              <a:rPr lang="en-US" sz="2200" b="1" u="sng" dirty="0"/>
              <a:t>Initial Conference</a:t>
            </a:r>
            <a:r>
              <a:rPr lang="en-US" sz="2200" b="1" dirty="0"/>
              <a:t> – Summer (prior to the beginning of school</a:t>
            </a:r>
            <a:r>
              <a:rPr lang="en-US" sz="2200" b="1" dirty="0" smtClean="0"/>
              <a:t>)</a:t>
            </a:r>
            <a:br>
              <a:rPr lang="en-US" sz="2200" b="1" dirty="0" smtClean="0"/>
            </a:br>
            <a:endParaRPr lang="en-US" sz="2200" dirty="0"/>
          </a:p>
          <a:p>
            <a:pPr lvl="0"/>
            <a:r>
              <a:rPr lang="en-US" sz="1600" dirty="0"/>
              <a:t>This initial conference should be held prior to the beginning of the school year once the principal/school leader(s) has completed a draft of the </a:t>
            </a:r>
            <a:r>
              <a:rPr lang="en-US" sz="1600" b="1" dirty="0"/>
              <a:t>Elective Data/SLO Template for Principals/School Leaders </a:t>
            </a:r>
            <a:r>
              <a:rPr lang="en-US" sz="1600" dirty="0"/>
              <a:t>for the upcoming school year.</a:t>
            </a:r>
            <a:br>
              <a:rPr lang="en-US" sz="1600" dirty="0"/>
            </a:br>
            <a:endParaRPr lang="en-US" sz="1600" dirty="0"/>
          </a:p>
          <a:p>
            <a:pPr lvl="0"/>
            <a:r>
              <a:rPr lang="en-US" sz="1600" dirty="0"/>
              <a:t>If multiple administrators are working to draft an SLO, the supervising administrator should determine the logistics </a:t>
            </a:r>
            <a:r>
              <a:rPr lang="en-US" sz="1600" dirty="0" smtClean="0"/>
              <a:t>for </a:t>
            </a:r>
            <a:r>
              <a:rPr lang="en-US" sz="1600" dirty="0"/>
              <a:t>the initial meeting. </a:t>
            </a: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28</a:t>
            </a:fld>
            <a:endParaRPr lang="en-US" dirty="0"/>
          </a:p>
        </p:txBody>
      </p:sp>
    </p:spTree>
    <p:extLst>
      <p:ext uri="{BB962C8B-B14F-4D97-AF65-F5344CB8AC3E}">
        <p14:creationId xmlns:p14="http://schemas.microsoft.com/office/powerpoint/2010/main" val="80466940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85862"/>
          </a:xfrm>
        </p:spPr>
        <p:txBody>
          <a:bodyPr/>
          <a:lstStyle/>
          <a:p>
            <a:r>
              <a:rPr lang="en-US" dirty="0"/>
              <a:t>Elective </a:t>
            </a:r>
            <a:r>
              <a:rPr lang="en-US" dirty="0" smtClean="0"/>
              <a:t>Data / SLOs</a:t>
            </a:r>
            <a:r>
              <a:rPr lang="en-US" dirty="0"/>
              <a:t/>
            </a:r>
            <a:br>
              <a:rPr lang="en-US" dirty="0"/>
            </a:br>
            <a:r>
              <a:rPr lang="en-US" sz="2200" i="1" dirty="0" smtClean="0"/>
              <a:t>Process and Guidance </a:t>
            </a:r>
            <a:endParaRPr lang="en-US" sz="2200" i="1" dirty="0"/>
          </a:p>
        </p:txBody>
      </p:sp>
      <p:sp>
        <p:nvSpPr>
          <p:cNvPr id="3" name="Content Placeholder 2"/>
          <p:cNvSpPr>
            <a:spLocks noGrp="1"/>
          </p:cNvSpPr>
          <p:nvPr>
            <p:ph idx="1"/>
          </p:nvPr>
        </p:nvSpPr>
        <p:spPr>
          <a:xfrm>
            <a:off x="457200" y="2140585"/>
            <a:ext cx="8572500" cy="4525963"/>
          </a:xfrm>
        </p:spPr>
        <p:txBody>
          <a:bodyPr/>
          <a:lstStyle/>
          <a:p>
            <a:pPr marL="0" indent="0">
              <a:buNone/>
            </a:pPr>
            <a:r>
              <a:rPr lang="en-US" sz="2200" b="1" u="sng" dirty="0" smtClean="0"/>
              <a:t>Initial </a:t>
            </a:r>
            <a:r>
              <a:rPr lang="en-US" sz="2200" b="1" u="sng" dirty="0"/>
              <a:t>Conference</a:t>
            </a:r>
            <a:r>
              <a:rPr lang="en-US" sz="2200" b="1" dirty="0"/>
              <a:t> – Summer (prior to the beginning of school</a:t>
            </a:r>
            <a:r>
              <a:rPr lang="en-US" sz="2200" b="1" dirty="0" smtClean="0"/>
              <a:t>)</a:t>
            </a:r>
            <a:br>
              <a:rPr lang="en-US" sz="2200" b="1" dirty="0" smtClean="0"/>
            </a:br>
            <a:r>
              <a:rPr lang="en-US" sz="2000" b="1" i="1" dirty="0" smtClean="0"/>
              <a:t>(Continued)</a:t>
            </a:r>
            <a:endParaRPr lang="en-US" sz="2000" i="1" dirty="0"/>
          </a:p>
          <a:p>
            <a:pPr lvl="0"/>
            <a:r>
              <a:rPr lang="en-US" sz="1600" dirty="0" smtClean="0"/>
              <a:t>The </a:t>
            </a:r>
            <a:r>
              <a:rPr lang="en-US" sz="1600" dirty="0"/>
              <a:t>principal/school leader(s) and the supervising administrator should discuss the draft SLO and the alignment of LEA and school goals.  Refer to the </a:t>
            </a:r>
            <a:r>
              <a:rPr lang="en-US" sz="1600" b="1" dirty="0"/>
              <a:t>Elective Data/SLO Template for Principals/School Leaders – Guiding Questions </a:t>
            </a:r>
            <a:r>
              <a:rPr lang="en-US" sz="1600" dirty="0"/>
              <a:t>to help guide these discussions</a:t>
            </a:r>
            <a:r>
              <a:rPr lang="en-US" sz="1600" dirty="0" smtClean="0"/>
              <a:t>.</a:t>
            </a:r>
          </a:p>
          <a:p>
            <a:pPr lvl="0"/>
            <a:endParaRPr lang="en-US" sz="1600" dirty="0"/>
          </a:p>
          <a:p>
            <a:pPr lvl="0"/>
            <a:r>
              <a:rPr lang="en-US" sz="1600" dirty="0"/>
              <a:t>Criteria should be collaboratively </a:t>
            </a:r>
            <a:r>
              <a:rPr lang="en-US" sz="1600" dirty="0" smtClean="0"/>
              <a:t>agreed </a:t>
            </a:r>
            <a:r>
              <a:rPr lang="en-US" sz="1600" dirty="0"/>
              <a:t>upon to determine the rating levels of the </a:t>
            </a:r>
            <a:r>
              <a:rPr lang="en-US" sz="1600" dirty="0" smtClean="0"/>
              <a:t>SLO - Distinguished, </a:t>
            </a:r>
            <a:r>
              <a:rPr lang="en-US" sz="1600" dirty="0"/>
              <a:t>Proficient, Needs Improvement and Failing.</a:t>
            </a:r>
            <a:br>
              <a:rPr lang="en-US" sz="1600" dirty="0"/>
            </a:br>
            <a:endParaRPr lang="en-US" sz="1600" dirty="0"/>
          </a:p>
          <a:p>
            <a:pPr lvl="0"/>
            <a:r>
              <a:rPr lang="en-US" sz="1600" dirty="0"/>
              <a:t>During or shortly after this meeting, the supervising administrator will approve the SLO. If revisions are required, the SLO should be revised and resubmitted by the principal/school leader(s).</a:t>
            </a:r>
            <a:br>
              <a:rPr lang="en-US" sz="1600" dirty="0"/>
            </a:br>
            <a:endParaRPr lang="en-US" sz="1600" dirty="0"/>
          </a:p>
          <a:p>
            <a:pPr lvl="0"/>
            <a:r>
              <a:rPr lang="en-US" sz="1600" dirty="0"/>
              <a:t>The date of the initial conference and SLO approval date should be noted on the </a:t>
            </a:r>
            <a:r>
              <a:rPr lang="en-US" sz="1600" b="1" dirty="0"/>
              <a:t>Elective Data/SLO Template for Principals/School Leaders</a:t>
            </a:r>
            <a:r>
              <a:rPr lang="en-US" sz="1600" dirty="0"/>
              <a:t> and signed by the principal/school leader(s) and the supervising administrator</a:t>
            </a:r>
            <a:r>
              <a:rPr lang="en-US" sz="2000" dirty="0"/>
              <a:t>.</a:t>
            </a:r>
          </a:p>
          <a:p>
            <a:endParaRPr lang="en-US" sz="2200" dirty="0"/>
          </a:p>
          <a:p>
            <a:endParaRPr lang="en-US" dirty="0"/>
          </a:p>
        </p:txBody>
      </p:sp>
      <p:sp>
        <p:nvSpPr>
          <p:cNvPr id="4" name="Slide Number Placeholder 3"/>
          <p:cNvSpPr txBox="1">
            <a:spLocks/>
          </p:cNvSpPr>
          <p:nvPr/>
        </p:nvSpPr>
        <p:spPr>
          <a:xfrm>
            <a:off x="8381999" y="6462187"/>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29</a:t>
            </a:fld>
            <a:endParaRPr lang="en-US" dirty="0"/>
          </a:p>
        </p:txBody>
      </p:sp>
    </p:spTree>
    <p:extLst>
      <p:ext uri="{BB962C8B-B14F-4D97-AF65-F5344CB8AC3E}">
        <p14:creationId xmlns:p14="http://schemas.microsoft.com/office/powerpoint/2010/main" val="12321304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8334375" cy="3602355"/>
          </a:xfrm>
        </p:spPr>
        <p:txBody>
          <a:bodyPr/>
          <a:lstStyle/>
          <a:p>
            <a:r>
              <a:rPr lang="en-US" sz="2400" dirty="0"/>
              <a:t>Focusing on leadership and teaching frameworks concurrently enables schools more opportunities to enhance student achievement </a:t>
            </a:r>
            <a:r>
              <a:rPr lang="en-US" sz="2400" dirty="0" smtClean="0"/>
              <a:t>and promote collaboration</a:t>
            </a:r>
            <a:r>
              <a:rPr lang="en-US" sz="2400" dirty="0"/>
              <a:t>. </a:t>
            </a:r>
            <a:r>
              <a:rPr lang="en-US" sz="2400" dirty="0" smtClean="0"/>
              <a:t/>
            </a:r>
            <a:br>
              <a:rPr lang="en-US" sz="2400" dirty="0" smtClean="0"/>
            </a:br>
            <a:endParaRPr lang="en-US" sz="2400" dirty="0" smtClean="0"/>
          </a:p>
          <a:p>
            <a:r>
              <a:rPr lang="en-US" sz="2400" dirty="0" smtClean="0"/>
              <a:t>As </a:t>
            </a:r>
            <a:r>
              <a:rPr lang="en-US" sz="2400" dirty="0"/>
              <a:t>the Commonwealth </a:t>
            </a:r>
            <a:r>
              <a:rPr lang="en-US" sz="2400" dirty="0" smtClean="0"/>
              <a:t>continues its work </a:t>
            </a:r>
            <a:r>
              <a:rPr lang="en-US" sz="2400" dirty="0"/>
              <a:t>with the establishment of universal </a:t>
            </a:r>
            <a:r>
              <a:rPr lang="en-US" sz="2400" dirty="0" smtClean="0"/>
              <a:t>effectiveness</a:t>
            </a:r>
            <a:r>
              <a:rPr lang="en-US" sz="2400" dirty="0" smtClean="0">
                <a:solidFill>
                  <a:srgbClr val="FF0000"/>
                </a:solidFill>
              </a:rPr>
              <a:t> </a:t>
            </a:r>
            <a:r>
              <a:rPr lang="en-US" sz="2400" dirty="0" smtClean="0"/>
              <a:t>frameworks, </a:t>
            </a:r>
            <a:r>
              <a:rPr lang="en-US" sz="2400" dirty="0"/>
              <a:t>it is essential that building and system leaders have initial and on-going training to guarantee sustainability and reliability</a:t>
            </a:r>
            <a:r>
              <a:rPr lang="en-US" sz="2400" dirty="0" smtClean="0"/>
              <a:t>.</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a:t>
            </a:fld>
            <a:endParaRPr lang="en-US" dirty="0"/>
          </a:p>
        </p:txBody>
      </p:sp>
    </p:spTree>
    <p:extLst>
      <p:ext uri="{BB962C8B-B14F-4D97-AF65-F5344CB8AC3E}">
        <p14:creationId xmlns:p14="http://schemas.microsoft.com/office/powerpoint/2010/main" val="310217656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85862"/>
          </a:xfrm>
        </p:spPr>
        <p:txBody>
          <a:bodyPr/>
          <a:lstStyle/>
          <a:p>
            <a:r>
              <a:rPr lang="en-US" dirty="0"/>
              <a:t>Elective Data</a:t>
            </a:r>
            <a:br>
              <a:rPr lang="en-US" dirty="0"/>
            </a:br>
            <a:r>
              <a:rPr lang="en-US" sz="2200" i="1" dirty="0" smtClean="0"/>
              <a:t>Process and Guidance </a:t>
            </a:r>
            <a:endParaRPr lang="en-US" sz="2200" i="1" dirty="0"/>
          </a:p>
        </p:txBody>
      </p:sp>
      <p:sp>
        <p:nvSpPr>
          <p:cNvPr id="3" name="Content Placeholder 2"/>
          <p:cNvSpPr>
            <a:spLocks noGrp="1"/>
          </p:cNvSpPr>
          <p:nvPr>
            <p:ph idx="1"/>
          </p:nvPr>
        </p:nvSpPr>
        <p:spPr>
          <a:xfrm>
            <a:off x="457200" y="2140585"/>
            <a:ext cx="8572500" cy="4525963"/>
          </a:xfrm>
        </p:spPr>
        <p:txBody>
          <a:bodyPr/>
          <a:lstStyle/>
          <a:p>
            <a:pPr marL="0" indent="0">
              <a:buNone/>
            </a:pPr>
            <a:r>
              <a:rPr lang="en-US" sz="2200" b="1" u="sng" dirty="0" smtClean="0"/>
              <a:t>Mid-Year </a:t>
            </a:r>
            <a:r>
              <a:rPr lang="en-US" sz="2200" b="1" u="sng" dirty="0"/>
              <a:t>Conference</a:t>
            </a:r>
            <a:r>
              <a:rPr lang="en-US" sz="2200" b="1" dirty="0"/>
              <a:t> </a:t>
            </a:r>
            <a:r>
              <a:rPr lang="en-US" sz="2200" b="1" dirty="0" smtClean="0"/>
              <a:t/>
            </a:r>
            <a:br>
              <a:rPr lang="en-US" sz="2200" b="1" dirty="0" smtClean="0"/>
            </a:br>
            <a:endParaRPr lang="en-US" sz="2000" i="1" dirty="0"/>
          </a:p>
          <a:p>
            <a:pPr lvl="0"/>
            <a:r>
              <a:rPr lang="en-US" sz="1600" dirty="0" smtClean="0"/>
              <a:t>The </a:t>
            </a:r>
            <a:r>
              <a:rPr lang="en-US" sz="1600" dirty="0"/>
              <a:t>principal/school leader(s) and supervising administrator will meet mid-way through the instructional interval to examine any formative data and discuss progress. </a:t>
            </a:r>
            <a:br>
              <a:rPr lang="en-US" sz="1600" dirty="0"/>
            </a:br>
            <a:endParaRPr lang="en-US" sz="1600" dirty="0"/>
          </a:p>
          <a:p>
            <a:pPr lvl="0"/>
            <a:r>
              <a:rPr lang="en-US" sz="1600" dirty="0"/>
              <a:t>Changes may be made to the SLO by agreement of all parties. This course correction allows for consideration of complexities such as unexpected gaps in student learning or other factors that interfere with the instructional cycle. </a:t>
            </a:r>
            <a:br>
              <a:rPr lang="en-US" sz="1600" dirty="0"/>
            </a:br>
            <a:endParaRPr lang="en-US" sz="1600" dirty="0"/>
          </a:p>
          <a:p>
            <a:pPr lvl="0"/>
            <a:r>
              <a:rPr lang="en-US" sz="1600" dirty="0"/>
              <a:t>The date of the mid-year conference and SLO approval date should be noted on the </a:t>
            </a:r>
            <a:r>
              <a:rPr lang="en-US" sz="1600" b="1" dirty="0"/>
              <a:t>Elective Data/SLO Template for Principals/School Leaders </a:t>
            </a:r>
            <a:r>
              <a:rPr lang="en-US" sz="1600" dirty="0"/>
              <a:t>and signed by the principal/school leader(s) and the supervising administrator.</a:t>
            </a:r>
          </a:p>
          <a:p>
            <a:pPr lvl="0"/>
            <a:endParaRPr lang="en-US" sz="2200"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30</a:t>
            </a:fld>
            <a:endParaRPr lang="en-US" dirty="0"/>
          </a:p>
        </p:txBody>
      </p:sp>
    </p:spTree>
    <p:extLst>
      <p:ext uri="{BB962C8B-B14F-4D97-AF65-F5344CB8AC3E}">
        <p14:creationId xmlns:p14="http://schemas.microsoft.com/office/powerpoint/2010/main" val="63126976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85862"/>
          </a:xfrm>
        </p:spPr>
        <p:txBody>
          <a:bodyPr/>
          <a:lstStyle/>
          <a:p>
            <a:r>
              <a:rPr lang="en-US" dirty="0"/>
              <a:t>Elective Data</a:t>
            </a:r>
            <a:br>
              <a:rPr lang="en-US" dirty="0"/>
            </a:br>
            <a:r>
              <a:rPr lang="en-US" sz="2200" i="1" dirty="0" smtClean="0"/>
              <a:t>Process and Guidance </a:t>
            </a:r>
            <a:endParaRPr lang="en-US" sz="2200" i="1" dirty="0"/>
          </a:p>
        </p:txBody>
      </p:sp>
      <p:sp>
        <p:nvSpPr>
          <p:cNvPr id="3" name="Content Placeholder 2"/>
          <p:cNvSpPr>
            <a:spLocks noGrp="1"/>
          </p:cNvSpPr>
          <p:nvPr>
            <p:ph idx="1"/>
          </p:nvPr>
        </p:nvSpPr>
        <p:spPr>
          <a:xfrm>
            <a:off x="457200" y="2140585"/>
            <a:ext cx="8572500" cy="4525963"/>
          </a:xfrm>
        </p:spPr>
        <p:txBody>
          <a:bodyPr/>
          <a:lstStyle/>
          <a:p>
            <a:pPr marL="0" indent="0">
              <a:buNone/>
            </a:pPr>
            <a:r>
              <a:rPr lang="en-US" sz="2200" b="1" u="sng" dirty="0" smtClean="0"/>
              <a:t>End-Of-Year Conference</a:t>
            </a:r>
            <a:r>
              <a:rPr lang="en-US" sz="2200" b="1" dirty="0" smtClean="0"/>
              <a:t> </a:t>
            </a:r>
            <a:br>
              <a:rPr lang="en-US" sz="2200" b="1" dirty="0" smtClean="0"/>
            </a:br>
            <a:endParaRPr lang="en-US" sz="2000" i="1" dirty="0"/>
          </a:p>
          <a:p>
            <a:pPr lvl="0"/>
            <a:r>
              <a:rPr lang="en-US" sz="1600" dirty="0" smtClean="0"/>
              <a:t>Once </a:t>
            </a:r>
            <a:r>
              <a:rPr lang="en-US" sz="1600" dirty="0"/>
              <a:t>student data becomes available, the principal/school leader(s) and the supervising administrator will meet to discuss results.</a:t>
            </a:r>
            <a:br>
              <a:rPr lang="en-US" sz="1600" dirty="0"/>
            </a:br>
            <a:endParaRPr lang="en-US" sz="1600" dirty="0"/>
          </a:p>
          <a:p>
            <a:pPr lvl="0"/>
            <a:r>
              <a:rPr lang="en-US" sz="1600" dirty="0"/>
              <a:t>The principal/school leader(s) will present data/evidence related to the SLO and discuss outcomes, lessons learned and next steps. </a:t>
            </a:r>
            <a:br>
              <a:rPr lang="en-US" sz="1600" dirty="0"/>
            </a:br>
            <a:endParaRPr lang="en-US" sz="1600" dirty="0"/>
          </a:p>
          <a:p>
            <a:pPr lvl="0"/>
            <a:r>
              <a:rPr lang="en-US" sz="1600" dirty="0"/>
              <a:t>This meeting will result in a rating (0, 1, 2, or 3) as it pertains to the expectations of performance levels agreed to at the initial conference.  The date of the </a:t>
            </a:r>
            <a:r>
              <a:rPr lang="en-US" sz="1600" dirty="0" smtClean="0"/>
              <a:t>end-of-year </a:t>
            </a:r>
            <a:r>
              <a:rPr lang="en-US" sz="1600" dirty="0"/>
              <a:t>conference and SLO approval date should be noted on the </a:t>
            </a:r>
            <a:r>
              <a:rPr lang="en-US" sz="1600" b="1" dirty="0"/>
              <a:t>Elective Data/SLO Template for Principals/School Leaders </a:t>
            </a:r>
            <a:r>
              <a:rPr lang="en-US" sz="1600" dirty="0"/>
              <a:t>and signed by the principal/school leader(s) and the supervising administrator.</a:t>
            </a:r>
            <a:br>
              <a:rPr lang="en-US" sz="1600" dirty="0"/>
            </a:br>
            <a:endParaRPr lang="en-US" sz="1600" dirty="0"/>
          </a:p>
          <a:p>
            <a:r>
              <a:rPr lang="en-US" sz="1600" dirty="0"/>
              <a:t>The rating should be placed on the Principal/School Leader Rating Form</a:t>
            </a:r>
            <a:r>
              <a:rPr lang="en-US" sz="1600" dirty="0" smtClean="0"/>
              <a:t>.</a:t>
            </a:r>
            <a:endParaRPr lang="en-US" sz="1600" dirty="0"/>
          </a:p>
          <a:p>
            <a:pPr lvl="0"/>
            <a:endParaRPr lang="en-US" sz="2200"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31</a:t>
            </a:fld>
            <a:endParaRPr lang="en-US" dirty="0"/>
          </a:p>
        </p:txBody>
      </p:sp>
    </p:spTree>
    <p:extLst>
      <p:ext uri="{BB962C8B-B14F-4D97-AF65-F5344CB8AC3E}">
        <p14:creationId xmlns:p14="http://schemas.microsoft.com/office/powerpoint/2010/main" val="158496325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738"/>
            <a:ext cx="8229600" cy="830262"/>
          </a:xfrm>
        </p:spPr>
        <p:txBody>
          <a:bodyPr/>
          <a:lstStyle/>
          <a:p>
            <a:r>
              <a:rPr lang="en-US" dirty="0"/>
              <a:t>Elective </a:t>
            </a:r>
            <a:r>
              <a:rPr lang="en-US" dirty="0" smtClean="0"/>
              <a:t>Data / SLOs</a:t>
            </a:r>
            <a:r>
              <a:rPr lang="en-US" dirty="0"/>
              <a:t/>
            </a:r>
            <a:br>
              <a:rPr lang="en-US" dirty="0"/>
            </a:br>
            <a:r>
              <a:rPr lang="en-US" sz="2200" i="1" dirty="0"/>
              <a:t>Template with Guiding Questions</a:t>
            </a:r>
          </a:p>
        </p:txBody>
      </p:sp>
      <p:graphicFrame>
        <p:nvGraphicFramePr>
          <p:cNvPr id="5" name="Table 4"/>
          <p:cNvGraphicFramePr>
            <a:graphicFrameLocks noGrp="1"/>
          </p:cNvGraphicFramePr>
          <p:nvPr>
            <p:extLst>
              <p:ext uri="{D42A27DB-BD31-4B8C-83A1-F6EECF244321}">
                <p14:modId xmlns:p14="http://schemas.microsoft.com/office/powerpoint/2010/main" val="3580274570"/>
              </p:ext>
            </p:extLst>
          </p:nvPr>
        </p:nvGraphicFramePr>
        <p:xfrm>
          <a:off x="279400" y="1945640"/>
          <a:ext cx="8585200" cy="4907279"/>
        </p:xfrm>
        <a:graphic>
          <a:graphicData uri="http://schemas.openxmlformats.org/drawingml/2006/table">
            <a:tbl>
              <a:tblPr firstRow="1" bandRow="1">
                <a:tableStyleId>{5C22544A-7EE6-4342-B048-85BDC9FD1C3A}</a:tableStyleId>
              </a:tblPr>
              <a:tblGrid>
                <a:gridCol w="2032000"/>
                <a:gridCol w="6553200"/>
              </a:tblGrid>
              <a:tr h="431800">
                <a:tc>
                  <a:txBody>
                    <a:bodyPr/>
                    <a:lstStyle/>
                    <a:p>
                      <a:pPr algn="ctr"/>
                      <a:r>
                        <a:rPr lang="en-US" sz="2400" b="1" kern="1200" dirty="0" smtClean="0">
                          <a:solidFill>
                            <a:schemeClr val="lt1"/>
                          </a:solidFill>
                          <a:effectLst/>
                          <a:latin typeface="+mn-lt"/>
                          <a:ea typeface="+mn-ea"/>
                          <a:cs typeface="+mn-cs"/>
                        </a:rPr>
                        <a:t>Components</a:t>
                      </a:r>
                      <a:endParaRPr lang="en-US" sz="2400" dirty="0"/>
                    </a:p>
                  </a:txBody>
                  <a:tcPr/>
                </a:tc>
                <a:tc>
                  <a:txBody>
                    <a:bodyPr/>
                    <a:lstStyle/>
                    <a:p>
                      <a:pPr algn="ctr"/>
                      <a:r>
                        <a:rPr lang="en-US" sz="2400" b="1" kern="1200" dirty="0" smtClean="0">
                          <a:solidFill>
                            <a:schemeClr val="lt1"/>
                          </a:solidFill>
                          <a:effectLst/>
                          <a:latin typeface="+mn-lt"/>
                          <a:ea typeface="+mn-ea"/>
                          <a:cs typeface="+mn-cs"/>
                        </a:rPr>
                        <a:t>Administrator Responses</a:t>
                      </a:r>
                      <a:endParaRPr lang="en-US" sz="2400" dirty="0"/>
                    </a:p>
                  </a:txBody>
                  <a:tcPr/>
                </a:tc>
              </a:tr>
              <a:tr h="1562100">
                <a:tc>
                  <a:txBody>
                    <a:bodyPr/>
                    <a:lstStyle/>
                    <a:p>
                      <a:r>
                        <a:rPr lang="en-US" sz="1800" b="1" i="1" kern="1200" dirty="0" smtClean="0">
                          <a:solidFill>
                            <a:schemeClr val="dk1"/>
                          </a:solidFill>
                          <a:effectLst/>
                          <a:latin typeface="+mn-lt"/>
                          <a:ea typeface="+mn-ea"/>
                          <a:cs typeface="+mn-cs"/>
                        </a:rPr>
                        <a:t>Student Learning Objective (SLO)</a:t>
                      </a:r>
                      <a:endParaRPr lang="en-US" dirty="0"/>
                    </a:p>
                  </a:txBody>
                  <a:tcPr/>
                </a:tc>
                <a:tc>
                  <a:txBody>
                    <a:bodyPr/>
                    <a:lstStyle/>
                    <a:p>
                      <a:pPr marL="342900" lvl="0" indent="-342900">
                        <a:spcBef>
                          <a:spcPts val="400"/>
                        </a:spcBef>
                        <a:spcAft>
                          <a:spcPts val="400"/>
                        </a:spcAft>
                        <a:buFont typeface="+mj-lt"/>
                        <a:buAutoNum type="arabicPeriod"/>
                      </a:pPr>
                      <a:r>
                        <a:rPr lang="en-US" sz="1800" b="1" kern="1200" dirty="0" smtClean="0">
                          <a:solidFill>
                            <a:schemeClr val="dk1"/>
                          </a:solidFill>
                          <a:effectLst/>
                          <a:latin typeface="+mn-lt"/>
                          <a:ea typeface="+mn-ea"/>
                          <a:cs typeface="+mn-cs"/>
                        </a:rPr>
                        <a:t>State your measurable student academic SLO.</a:t>
                      </a:r>
                      <a:endParaRPr lang="en-US" sz="1600" kern="1200" dirty="0" smtClean="0">
                        <a:solidFill>
                          <a:schemeClr val="dk1"/>
                        </a:solidFill>
                        <a:effectLst/>
                        <a:latin typeface="+mn-lt"/>
                        <a:ea typeface="+mn-ea"/>
                        <a:cs typeface="+mn-cs"/>
                      </a:endParaRP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Does the content support attainment of PA Core Standards, international, national or industry standards?</a:t>
                      </a: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Explain why this particular objective was chosen and how it aligns with school and/or LEA goals? </a:t>
                      </a:r>
                      <a:endParaRPr lang="en-US" sz="1800" dirty="0"/>
                    </a:p>
                  </a:txBody>
                  <a:tcPr/>
                </a:tc>
              </a:tr>
              <a:tr h="2783840">
                <a:tc>
                  <a:txBody>
                    <a:bodyPr/>
                    <a:lstStyle/>
                    <a:p>
                      <a:r>
                        <a:rPr lang="en-US" sz="1800" b="1" i="1" kern="1200" dirty="0" smtClean="0">
                          <a:solidFill>
                            <a:schemeClr val="dk1"/>
                          </a:solidFill>
                          <a:effectLst/>
                          <a:latin typeface="+mn-lt"/>
                          <a:ea typeface="+mn-ea"/>
                          <a:cs typeface="+mn-cs"/>
                        </a:rPr>
                        <a:t>Data and Evidence</a:t>
                      </a:r>
                      <a:endParaRPr lang="en-US" dirty="0"/>
                    </a:p>
                  </a:txBody>
                  <a:tcPr/>
                </a:tc>
                <a:tc>
                  <a:txBody>
                    <a:bodyPr/>
                    <a:lstStyle/>
                    <a:p>
                      <a:pPr marL="342900" lvl="0" indent="-342900">
                        <a:spcBef>
                          <a:spcPts val="400"/>
                        </a:spcBef>
                        <a:spcAft>
                          <a:spcPts val="400"/>
                        </a:spcAft>
                        <a:buFont typeface="+mj-lt"/>
                        <a:buAutoNum type="arabicPeriod" startAt="2"/>
                      </a:pPr>
                      <a:r>
                        <a:rPr lang="en-US" sz="1800" b="1" kern="1200" dirty="0" smtClean="0">
                          <a:solidFill>
                            <a:schemeClr val="dk1"/>
                          </a:solidFill>
                          <a:effectLst/>
                          <a:latin typeface="+mn-lt"/>
                          <a:ea typeface="+mn-ea"/>
                          <a:cs typeface="+mn-cs"/>
                        </a:rPr>
                        <a:t>Describe the data and evidence used to create and measure your SLO.</a:t>
                      </a:r>
                      <a:endParaRPr lang="en-US" sz="1600" b="0" kern="1200" dirty="0" smtClean="0">
                        <a:solidFill>
                          <a:schemeClr val="dk1"/>
                        </a:solidFill>
                        <a:effectLst/>
                        <a:latin typeface="+mn-lt"/>
                        <a:ea typeface="+mn-ea"/>
                        <a:cs typeface="+mn-cs"/>
                      </a:endParaRP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Identify specific data sources used in the data analysis process.</a:t>
                      </a: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What is the baseline data used for current student performance levels including student focus populations (ELL, special education, truancy, attendance, out of school suspension, free and reduced lunch, gifted, race/ethnicity,</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 etc.)?</a:t>
                      </a:r>
                    </a:p>
                  </a:txBody>
                  <a:tcPr/>
                </a:tc>
              </a:tr>
            </a:tbl>
          </a:graphicData>
        </a:graphic>
      </p:graphicFrame>
      <p:sp>
        <p:nvSpPr>
          <p:cNvPr id="4" name="Slide Number Placeholder 3"/>
          <p:cNvSpPr txBox="1">
            <a:spLocks/>
          </p:cNvSpPr>
          <p:nvPr/>
        </p:nvSpPr>
        <p:spPr>
          <a:xfrm>
            <a:off x="8593669" y="6398686"/>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32</a:t>
            </a:fld>
            <a:endParaRPr lang="en-US" dirty="0"/>
          </a:p>
        </p:txBody>
      </p:sp>
    </p:spTree>
    <p:extLst>
      <p:ext uri="{BB962C8B-B14F-4D97-AF65-F5344CB8AC3E}">
        <p14:creationId xmlns:p14="http://schemas.microsoft.com/office/powerpoint/2010/main" val="257322987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738"/>
            <a:ext cx="8229600" cy="830262"/>
          </a:xfrm>
        </p:spPr>
        <p:txBody>
          <a:bodyPr/>
          <a:lstStyle/>
          <a:p>
            <a:r>
              <a:rPr lang="en-US" dirty="0"/>
              <a:t>Elective </a:t>
            </a:r>
            <a:r>
              <a:rPr lang="en-US" dirty="0" smtClean="0"/>
              <a:t>Data / SLOs</a:t>
            </a:r>
            <a:r>
              <a:rPr lang="en-US" dirty="0"/>
              <a:t/>
            </a:r>
            <a:br>
              <a:rPr lang="en-US" dirty="0"/>
            </a:br>
            <a:r>
              <a:rPr lang="en-US" sz="2200" i="1" dirty="0"/>
              <a:t>Template with Guiding Questions</a:t>
            </a:r>
          </a:p>
        </p:txBody>
      </p:sp>
      <p:graphicFrame>
        <p:nvGraphicFramePr>
          <p:cNvPr id="5" name="Table 4"/>
          <p:cNvGraphicFramePr>
            <a:graphicFrameLocks noGrp="1"/>
          </p:cNvGraphicFramePr>
          <p:nvPr>
            <p:extLst>
              <p:ext uri="{D42A27DB-BD31-4B8C-83A1-F6EECF244321}">
                <p14:modId xmlns:p14="http://schemas.microsoft.com/office/powerpoint/2010/main" val="2840233032"/>
              </p:ext>
            </p:extLst>
          </p:nvPr>
        </p:nvGraphicFramePr>
        <p:xfrm>
          <a:off x="279400" y="1943100"/>
          <a:ext cx="8585200" cy="3322320"/>
        </p:xfrm>
        <a:graphic>
          <a:graphicData uri="http://schemas.openxmlformats.org/drawingml/2006/table">
            <a:tbl>
              <a:tblPr firstRow="1" bandRow="1">
                <a:tableStyleId>{5C22544A-7EE6-4342-B048-85BDC9FD1C3A}</a:tableStyleId>
              </a:tblPr>
              <a:tblGrid>
                <a:gridCol w="2032000"/>
                <a:gridCol w="6553200"/>
              </a:tblGrid>
              <a:tr h="431800">
                <a:tc>
                  <a:txBody>
                    <a:bodyPr/>
                    <a:lstStyle/>
                    <a:p>
                      <a:pPr algn="ctr"/>
                      <a:r>
                        <a:rPr lang="en-US" sz="2400" b="1" kern="1200" dirty="0" smtClean="0">
                          <a:solidFill>
                            <a:schemeClr val="lt1"/>
                          </a:solidFill>
                          <a:effectLst/>
                          <a:latin typeface="+mn-lt"/>
                          <a:ea typeface="+mn-ea"/>
                          <a:cs typeface="+mn-cs"/>
                        </a:rPr>
                        <a:t>Components</a:t>
                      </a:r>
                      <a:endParaRPr lang="en-US" sz="2400" dirty="0"/>
                    </a:p>
                  </a:txBody>
                  <a:tcPr/>
                </a:tc>
                <a:tc>
                  <a:txBody>
                    <a:bodyPr/>
                    <a:lstStyle/>
                    <a:p>
                      <a:pPr algn="ctr"/>
                      <a:r>
                        <a:rPr lang="en-US" sz="2400" b="1" kern="1200" dirty="0" smtClean="0">
                          <a:solidFill>
                            <a:schemeClr val="lt1"/>
                          </a:solidFill>
                          <a:effectLst/>
                          <a:latin typeface="+mn-lt"/>
                          <a:ea typeface="+mn-ea"/>
                          <a:cs typeface="+mn-cs"/>
                        </a:rPr>
                        <a:t>Administrator Responses</a:t>
                      </a:r>
                      <a:endParaRPr lang="en-US" sz="2400" dirty="0"/>
                    </a:p>
                  </a:txBody>
                  <a:tcPr/>
                </a:tc>
              </a:tr>
              <a:tr h="1562100">
                <a:tc>
                  <a:txBody>
                    <a:bodyPr/>
                    <a:lstStyle/>
                    <a:p>
                      <a:r>
                        <a:rPr lang="en-US" sz="1800" b="1" i="1" kern="1200" dirty="0" smtClean="0">
                          <a:solidFill>
                            <a:schemeClr val="dk1"/>
                          </a:solidFill>
                          <a:effectLst/>
                          <a:latin typeface="+mn-lt"/>
                          <a:ea typeface="+mn-ea"/>
                          <a:cs typeface="+mn-cs"/>
                        </a:rPr>
                        <a:t>Student Population</a:t>
                      </a:r>
                      <a:endParaRPr lang="en-US" dirty="0"/>
                    </a:p>
                  </a:txBody>
                  <a:tcPr/>
                </a:tc>
                <a:tc>
                  <a:txBody>
                    <a:bodyPr/>
                    <a:lstStyle/>
                    <a:p>
                      <a:pPr marL="342900" marR="0" lvl="0" indent="-342900" algn="l" defTabSz="914400" rtl="0" eaLnBrk="1" fontAlgn="auto" latinLnBrk="0" hangingPunct="1">
                        <a:lnSpc>
                          <a:spcPct val="100000"/>
                        </a:lnSpc>
                        <a:spcBef>
                          <a:spcPts val="400"/>
                        </a:spcBef>
                        <a:spcAft>
                          <a:spcPts val="400"/>
                        </a:spcAft>
                        <a:buClrTx/>
                        <a:buSzTx/>
                        <a:buFont typeface="+mj-lt"/>
                        <a:buAutoNum type="arabicPeriod" startAt="3"/>
                        <a:tabLst/>
                        <a:defRPr/>
                      </a:pPr>
                      <a:r>
                        <a:rPr lang="en-US" sz="1800" b="1" kern="1200" dirty="0" smtClean="0">
                          <a:solidFill>
                            <a:schemeClr val="dk1"/>
                          </a:solidFill>
                          <a:effectLst/>
                          <a:latin typeface="+mn-lt"/>
                          <a:ea typeface="+mn-ea"/>
                          <a:cs typeface="+mn-cs"/>
                        </a:rPr>
                        <a:t>Identify the student population(s) selected for this SLO.</a:t>
                      </a:r>
                      <a:endParaRPr lang="en-US" sz="1600" kern="1200" dirty="0" smtClean="0">
                        <a:solidFill>
                          <a:schemeClr val="dk1"/>
                        </a:solidFill>
                        <a:effectLst/>
                        <a:latin typeface="+mn-lt"/>
                        <a:ea typeface="+mn-ea"/>
                        <a:cs typeface="+mn-cs"/>
                      </a:endParaRP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What is the total number and school percentage of students selected for this SLO?</a:t>
                      </a: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What is the grade level?</a:t>
                      </a: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Does this student population(s) represent the majority of the school and/or does it represent a student focus group (ELL, special education, truancy, attendance, out of school suspension, free and reduced lunch, gifted, race/ethnicity, etc.)?</a:t>
                      </a:r>
                    </a:p>
                  </a:txBody>
                  <a:tcPr/>
                </a:tc>
              </a:tr>
            </a:tbl>
          </a:graphicData>
        </a:graphic>
      </p:graphicFrame>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33</a:t>
            </a:fld>
            <a:endParaRPr lang="en-US" dirty="0"/>
          </a:p>
        </p:txBody>
      </p:sp>
    </p:spTree>
    <p:extLst>
      <p:ext uri="{BB962C8B-B14F-4D97-AF65-F5344CB8AC3E}">
        <p14:creationId xmlns:p14="http://schemas.microsoft.com/office/powerpoint/2010/main" val="2906088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738"/>
            <a:ext cx="8229600" cy="830262"/>
          </a:xfrm>
        </p:spPr>
        <p:txBody>
          <a:bodyPr/>
          <a:lstStyle/>
          <a:p>
            <a:r>
              <a:rPr lang="en-US" dirty="0"/>
              <a:t>Elective </a:t>
            </a:r>
            <a:r>
              <a:rPr lang="en-US" dirty="0" smtClean="0"/>
              <a:t>Data / SLOs</a:t>
            </a:r>
            <a:r>
              <a:rPr lang="en-US" dirty="0"/>
              <a:t/>
            </a:r>
            <a:br>
              <a:rPr lang="en-US" dirty="0"/>
            </a:br>
            <a:r>
              <a:rPr lang="en-US" sz="2200" i="1" dirty="0"/>
              <a:t>Template with Guiding Questions</a:t>
            </a:r>
          </a:p>
        </p:txBody>
      </p:sp>
      <p:graphicFrame>
        <p:nvGraphicFramePr>
          <p:cNvPr id="5" name="Table 4"/>
          <p:cNvGraphicFramePr>
            <a:graphicFrameLocks noGrp="1"/>
          </p:cNvGraphicFramePr>
          <p:nvPr>
            <p:extLst>
              <p:ext uri="{D42A27DB-BD31-4B8C-83A1-F6EECF244321}">
                <p14:modId xmlns:p14="http://schemas.microsoft.com/office/powerpoint/2010/main" val="2148927178"/>
              </p:ext>
            </p:extLst>
          </p:nvPr>
        </p:nvGraphicFramePr>
        <p:xfrm>
          <a:off x="279400" y="1943100"/>
          <a:ext cx="8585200" cy="3220720"/>
        </p:xfrm>
        <a:graphic>
          <a:graphicData uri="http://schemas.openxmlformats.org/drawingml/2006/table">
            <a:tbl>
              <a:tblPr firstRow="1" bandRow="1">
                <a:tableStyleId>{5C22544A-7EE6-4342-B048-85BDC9FD1C3A}</a:tableStyleId>
              </a:tblPr>
              <a:tblGrid>
                <a:gridCol w="2032000"/>
                <a:gridCol w="6553200"/>
              </a:tblGrid>
              <a:tr h="431800">
                <a:tc>
                  <a:txBody>
                    <a:bodyPr/>
                    <a:lstStyle/>
                    <a:p>
                      <a:pPr algn="ctr"/>
                      <a:r>
                        <a:rPr lang="en-US" sz="2400" b="1" kern="1200" dirty="0" smtClean="0">
                          <a:solidFill>
                            <a:schemeClr val="lt1"/>
                          </a:solidFill>
                          <a:effectLst/>
                          <a:latin typeface="+mn-lt"/>
                          <a:ea typeface="+mn-ea"/>
                          <a:cs typeface="+mn-cs"/>
                        </a:rPr>
                        <a:t>Components</a:t>
                      </a:r>
                      <a:endParaRPr lang="en-US" sz="2400" dirty="0"/>
                    </a:p>
                  </a:txBody>
                  <a:tcPr/>
                </a:tc>
                <a:tc>
                  <a:txBody>
                    <a:bodyPr/>
                    <a:lstStyle/>
                    <a:p>
                      <a:pPr algn="ctr"/>
                      <a:r>
                        <a:rPr lang="en-US" sz="2400" b="1" kern="1200" dirty="0" smtClean="0">
                          <a:solidFill>
                            <a:schemeClr val="lt1"/>
                          </a:solidFill>
                          <a:effectLst/>
                          <a:latin typeface="+mn-lt"/>
                          <a:ea typeface="+mn-ea"/>
                          <a:cs typeface="+mn-cs"/>
                        </a:rPr>
                        <a:t>Administrator Responses</a:t>
                      </a:r>
                      <a:endParaRPr lang="en-US" sz="2400" dirty="0"/>
                    </a:p>
                  </a:txBody>
                  <a:tcPr/>
                </a:tc>
              </a:tr>
              <a:tr h="1562100">
                <a:tc>
                  <a:txBody>
                    <a:bodyPr/>
                    <a:lstStyle/>
                    <a:p>
                      <a:r>
                        <a:rPr lang="en-US" sz="1800" b="1" i="1" kern="1200" dirty="0" smtClean="0">
                          <a:solidFill>
                            <a:schemeClr val="dk1"/>
                          </a:solidFill>
                          <a:effectLst/>
                          <a:latin typeface="+mn-lt"/>
                          <a:ea typeface="+mn-ea"/>
                          <a:cs typeface="+mn-cs"/>
                        </a:rPr>
                        <a:t>Action Plan and Timeframe</a:t>
                      </a:r>
                      <a:endParaRPr lang="en-US" dirty="0"/>
                    </a:p>
                  </a:txBody>
                  <a:tcPr/>
                </a:tc>
                <a:tc>
                  <a:txBody>
                    <a:bodyPr/>
                    <a:lstStyle/>
                    <a:p>
                      <a:pPr marL="342900" marR="0" lvl="0" indent="-342900" algn="l" defTabSz="914400" rtl="0" eaLnBrk="1" fontAlgn="auto" latinLnBrk="0" hangingPunct="1">
                        <a:lnSpc>
                          <a:spcPct val="100000"/>
                        </a:lnSpc>
                        <a:spcBef>
                          <a:spcPts val="400"/>
                        </a:spcBef>
                        <a:spcAft>
                          <a:spcPts val="400"/>
                        </a:spcAft>
                        <a:buClrTx/>
                        <a:buSzTx/>
                        <a:buFont typeface="+mj-lt"/>
                        <a:buAutoNum type="arabicPeriod" startAt="4"/>
                        <a:tabLst/>
                        <a:defRPr/>
                      </a:pPr>
                      <a:r>
                        <a:rPr lang="en-US" sz="1800" b="1" kern="1200" dirty="0" smtClean="0">
                          <a:solidFill>
                            <a:schemeClr val="dk1"/>
                          </a:solidFill>
                          <a:effectLst/>
                          <a:latin typeface="+mn-lt"/>
                          <a:ea typeface="+mn-ea"/>
                          <a:cs typeface="+mn-cs"/>
                        </a:rPr>
                        <a:t>Describe the action plan and timeframe in reference to implementation, analysis of data, and reporting for this SLO.</a:t>
                      </a:r>
                    </a:p>
                    <a:p>
                      <a:pPr marL="800100" marR="0" lvl="1" indent="-342900" algn="l" defTabSz="914400" rtl="0" eaLnBrk="1" fontAlgn="auto" latinLnBrk="0" hangingPunct="1">
                        <a:lnSpc>
                          <a:spcPct val="100000"/>
                        </a:lnSpc>
                        <a:spcBef>
                          <a:spcPts val="400"/>
                        </a:spcBef>
                        <a:spcAft>
                          <a:spcPts val="400"/>
                        </a:spcAft>
                        <a:buClrTx/>
                        <a:buSzTx/>
                        <a:buFont typeface="+mj-lt"/>
                        <a:buAutoNum type="alphaLcParenR"/>
                        <a:tabLst/>
                        <a:defRPr/>
                      </a:pPr>
                      <a:r>
                        <a:rPr lang="en-US" sz="1800" kern="1200" dirty="0" smtClean="0">
                          <a:solidFill>
                            <a:schemeClr val="dk1"/>
                          </a:solidFill>
                          <a:effectLst/>
                          <a:latin typeface="+mn-lt"/>
                          <a:ea typeface="+mn-ea"/>
                          <a:cs typeface="+mn-cs"/>
                        </a:rPr>
                        <a:t>The action plan should identify the data-driven strategies that will be used to successfully implement this SLO, as well as the approaches to reporting of results.</a:t>
                      </a:r>
                    </a:p>
                    <a:p>
                      <a:pPr marL="800100" marR="0" lvl="1" indent="-342900" algn="l" defTabSz="914400" rtl="0" eaLnBrk="1" fontAlgn="auto" latinLnBrk="0" hangingPunct="1">
                        <a:lnSpc>
                          <a:spcPct val="100000"/>
                        </a:lnSpc>
                        <a:spcBef>
                          <a:spcPts val="400"/>
                        </a:spcBef>
                        <a:spcAft>
                          <a:spcPts val="400"/>
                        </a:spcAft>
                        <a:buClrTx/>
                        <a:buSzTx/>
                        <a:buFont typeface="+mj-lt"/>
                        <a:buAutoNum type="alphaLcParenR"/>
                        <a:tabLst/>
                        <a:defRPr/>
                      </a:pPr>
                      <a:r>
                        <a:rPr lang="en-US" sz="1800" kern="1200" dirty="0" smtClean="0">
                          <a:solidFill>
                            <a:schemeClr val="dk1"/>
                          </a:solidFill>
                          <a:effectLst/>
                          <a:latin typeface="+mn-lt"/>
                          <a:ea typeface="+mn-ea"/>
                          <a:cs typeface="+mn-cs"/>
                        </a:rPr>
                        <a:t>The timeframe is a school year unless there is a compelling reason for a shorter or longer interval. If other than a year, please state the interval and provide the rationale for the change in the timeframe.</a:t>
                      </a:r>
                    </a:p>
                  </a:txBody>
                  <a:tcPr/>
                </a:tc>
              </a:tr>
            </a:tbl>
          </a:graphicData>
        </a:graphic>
      </p:graphicFrame>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34</a:t>
            </a:fld>
            <a:endParaRPr lang="en-US" dirty="0"/>
          </a:p>
        </p:txBody>
      </p:sp>
    </p:spTree>
    <p:extLst>
      <p:ext uri="{BB962C8B-B14F-4D97-AF65-F5344CB8AC3E}">
        <p14:creationId xmlns:p14="http://schemas.microsoft.com/office/powerpoint/2010/main" val="131383031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738"/>
            <a:ext cx="8229600" cy="830262"/>
          </a:xfrm>
        </p:spPr>
        <p:txBody>
          <a:bodyPr/>
          <a:lstStyle/>
          <a:p>
            <a:r>
              <a:rPr lang="en-US" dirty="0"/>
              <a:t>Elective </a:t>
            </a:r>
            <a:r>
              <a:rPr lang="en-US" dirty="0" smtClean="0"/>
              <a:t>Data / SLOs</a:t>
            </a:r>
            <a:r>
              <a:rPr lang="en-US" dirty="0"/>
              <a:t/>
            </a:r>
            <a:br>
              <a:rPr lang="en-US" dirty="0"/>
            </a:br>
            <a:r>
              <a:rPr lang="en-US" sz="2200" i="1" dirty="0"/>
              <a:t>Template with Guiding Questions</a:t>
            </a:r>
          </a:p>
        </p:txBody>
      </p:sp>
      <p:graphicFrame>
        <p:nvGraphicFramePr>
          <p:cNvPr id="5" name="Table 4"/>
          <p:cNvGraphicFramePr>
            <a:graphicFrameLocks noGrp="1"/>
          </p:cNvGraphicFramePr>
          <p:nvPr>
            <p:extLst>
              <p:ext uri="{D42A27DB-BD31-4B8C-83A1-F6EECF244321}">
                <p14:modId xmlns:p14="http://schemas.microsoft.com/office/powerpoint/2010/main" val="230995041"/>
              </p:ext>
            </p:extLst>
          </p:nvPr>
        </p:nvGraphicFramePr>
        <p:xfrm>
          <a:off x="279400" y="1988696"/>
          <a:ext cx="8585200" cy="4612640"/>
        </p:xfrm>
        <a:graphic>
          <a:graphicData uri="http://schemas.openxmlformats.org/drawingml/2006/table">
            <a:tbl>
              <a:tblPr firstRow="1" bandRow="1">
                <a:tableStyleId>{5C22544A-7EE6-4342-B048-85BDC9FD1C3A}</a:tableStyleId>
              </a:tblPr>
              <a:tblGrid>
                <a:gridCol w="2032000"/>
                <a:gridCol w="6553200"/>
              </a:tblGrid>
              <a:tr h="431800">
                <a:tc>
                  <a:txBody>
                    <a:bodyPr/>
                    <a:lstStyle/>
                    <a:p>
                      <a:pPr algn="ctr"/>
                      <a:r>
                        <a:rPr lang="en-US" sz="2400" b="1" kern="1200" dirty="0" smtClean="0">
                          <a:solidFill>
                            <a:schemeClr val="lt1"/>
                          </a:solidFill>
                          <a:effectLst/>
                          <a:latin typeface="+mn-lt"/>
                          <a:ea typeface="+mn-ea"/>
                          <a:cs typeface="+mn-cs"/>
                        </a:rPr>
                        <a:t>Components</a:t>
                      </a:r>
                      <a:endParaRPr lang="en-US" sz="2400" dirty="0"/>
                    </a:p>
                  </a:txBody>
                  <a:tcPr/>
                </a:tc>
                <a:tc>
                  <a:txBody>
                    <a:bodyPr/>
                    <a:lstStyle/>
                    <a:p>
                      <a:pPr algn="ctr"/>
                      <a:r>
                        <a:rPr lang="en-US" sz="2400" b="1" kern="1200" dirty="0" smtClean="0">
                          <a:solidFill>
                            <a:schemeClr val="lt1"/>
                          </a:solidFill>
                          <a:effectLst/>
                          <a:latin typeface="+mn-lt"/>
                          <a:ea typeface="+mn-ea"/>
                          <a:cs typeface="+mn-cs"/>
                        </a:rPr>
                        <a:t>Administrator Responses</a:t>
                      </a:r>
                      <a:endParaRPr lang="en-US" sz="2400" dirty="0"/>
                    </a:p>
                  </a:txBody>
                  <a:tcPr/>
                </a:tc>
              </a:tr>
              <a:tr h="1562100">
                <a:tc>
                  <a:txBody>
                    <a:bodyPr/>
                    <a:lstStyle/>
                    <a:p>
                      <a:r>
                        <a:rPr lang="en-US" sz="1800" b="1" i="1" kern="1200" dirty="0" smtClean="0">
                          <a:solidFill>
                            <a:schemeClr val="dk1"/>
                          </a:solidFill>
                          <a:effectLst/>
                          <a:latin typeface="+mn-lt"/>
                          <a:ea typeface="+mn-ea"/>
                          <a:cs typeface="+mn-cs"/>
                        </a:rPr>
                        <a:t>Performance Indicators</a:t>
                      </a:r>
                      <a:endParaRPr lang="en-US" dirty="0"/>
                    </a:p>
                  </a:txBody>
                  <a:tcPr/>
                </a:tc>
                <a:tc>
                  <a:txBody>
                    <a:bodyPr/>
                    <a:lstStyle/>
                    <a:p>
                      <a:pPr marL="342900" marR="0" lvl="0" indent="-342900" algn="l" defTabSz="914400" rtl="0" eaLnBrk="1" fontAlgn="auto" latinLnBrk="0" hangingPunct="1">
                        <a:lnSpc>
                          <a:spcPct val="100000"/>
                        </a:lnSpc>
                        <a:spcBef>
                          <a:spcPts val="400"/>
                        </a:spcBef>
                        <a:spcAft>
                          <a:spcPts val="400"/>
                        </a:spcAft>
                        <a:buClrTx/>
                        <a:buSzTx/>
                        <a:buFont typeface="+mj-lt"/>
                        <a:buAutoNum type="arabicPeriod" startAt="5"/>
                        <a:tabLst/>
                        <a:defRPr/>
                      </a:pPr>
                      <a:r>
                        <a:rPr lang="en-US" sz="1800" b="1" kern="1200" dirty="0" smtClean="0">
                          <a:solidFill>
                            <a:schemeClr val="dk1"/>
                          </a:solidFill>
                          <a:effectLst/>
                          <a:latin typeface="+mn-lt"/>
                          <a:ea typeface="+mn-ea"/>
                          <a:cs typeface="+mn-cs"/>
                        </a:rPr>
                        <a:t>Describe the expected results for students included in this SLO.</a:t>
                      </a:r>
                      <a:endParaRPr lang="en-US" sz="1800" kern="1200" dirty="0" smtClean="0">
                        <a:solidFill>
                          <a:schemeClr val="dk1"/>
                        </a:solidFill>
                        <a:effectLst/>
                        <a:latin typeface="+mn-lt"/>
                        <a:ea typeface="+mn-ea"/>
                        <a:cs typeface="+mn-cs"/>
                      </a:endParaRPr>
                    </a:p>
                    <a:p>
                      <a:pPr marL="800100" marR="0" lvl="1" indent="-342900" algn="l" defTabSz="914400" rtl="0" eaLnBrk="1" fontAlgn="auto" latinLnBrk="0" hangingPunct="1">
                        <a:lnSpc>
                          <a:spcPct val="100000"/>
                        </a:lnSpc>
                        <a:spcBef>
                          <a:spcPts val="400"/>
                        </a:spcBef>
                        <a:spcAft>
                          <a:spcPts val="400"/>
                        </a:spcAft>
                        <a:buClrTx/>
                        <a:buSzTx/>
                        <a:buFont typeface="+mj-lt"/>
                        <a:buAutoNum type="alphaLcParenR"/>
                        <a:tabLst/>
                        <a:defRPr/>
                      </a:pPr>
                      <a:r>
                        <a:rPr lang="en-US" sz="1800" kern="1200" dirty="0" smtClean="0">
                          <a:solidFill>
                            <a:schemeClr val="dk1"/>
                          </a:solidFill>
                          <a:effectLst/>
                          <a:latin typeface="+mn-lt"/>
                          <a:ea typeface="+mn-ea"/>
                          <a:cs typeface="+mn-cs"/>
                        </a:rPr>
                        <a:t>What are the expectations for all students and/or focus groups? If a focus student group(s) is identified, what are the expectations for these students? </a:t>
                      </a:r>
                    </a:p>
                  </a:txBody>
                  <a:tcPr/>
                </a:tc>
              </a:tr>
              <a:tr h="1767840">
                <a:tc>
                  <a:txBody>
                    <a:bodyPr/>
                    <a:lstStyle/>
                    <a:p>
                      <a:r>
                        <a:rPr lang="en-US" sz="1800" b="1" i="1" kern="1200" dirty="0" smtClean="0">
                          <a:solidFill>
                            <a:schemeClr val="dk1"/>
                          </a:solidFill>
                          <a:effectLst/>
                          <a:latin typeface="+mn-lt"/>
                          <a:ea typeface="+mn-ea"/>
                          <a:cs typeface="+mn-cs"/>
                        </a:rPr>
                        <a:t>Performance Level Measures</a:t>
                      </a:r>
                      <a:endParaRPr lang="en-US" dirty="0"/>
                    </a:p>
                  </a:txBody>
                  <a:tcPr/>
                </a:tc>
                <a:tc>
                  <a:txBody>
                    <a:bodyPr/>
                    <a:lstStyle/>
                    <a:p>
                      <a:pPr marL="342900" marR="0" lvl="0" indent="-342900" algn="l" defTabSz="914400" rtl="0" eaLnBrk="1" fontAlgn="auto" latinLnBrk="0" hangingPunct="1">
                        <a:lnSpc>
                          <a:spcPct val="100000"/>
                        </a:lnSpc>
                        <a:spcBef>
                          <a:spcPts val="400"/>
                        </a:spcBef>
                        <a:spcAft>
                          <a:spcPts val="400"/>
                        </a:spcAft>
                        <a:buClrTx/>
                        <a:buSzTx/>
                        <a:buFont typeface="+mj-lt"/>
                        <a:buAutoNum type="arabicPeriod" startAt="6"/>
                        <a:tabLst/>
                        <a:defRPr/>
                      </a:pPr>
                      <a:r>
                        <a:rPr lang="en-US" sz="1800" b="1" kern="1200" dirty="0" smtClean="0">
                          <a:solidFill>
                            <a:schemeClr val="dk1"/>
                          </a:solidFill>
                          <a:effectLst/>
                          <a:latin typeface="+mn-lt"/>
                          <a:ea typeface="+mn-ea"/>
                          <a:cs typeface="+mn-cs"/>
                        </a:rPr>
                        <a:t>Describe the performance measures to be used to determine student progress.</a:t>
                      </a: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How will you measure student progress?</a:t>
                      </a:r>
                      <a:endParaRPr lang="en-US" sz="2400" kern="1200" dirty="0" smtClean="0">
                        <a:solidFill>
                          <a:schemeClr val="dk1"/>
                        </a:solidFill>
                        <a:effectLst/>
                        <a:latin typeface="+mn-lt"/>
                        <a:ea typeface="+mn-ea"/>
                        <a:cs typeface="+mn-cs"/>
                      </a:endParaRP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What are the performance measures or assessments used to provide on-going assessments of students’ progress toward the goal?</a:t>
                      </a:r>
                      <a:endParaRPr lang="en-US" sz="2400" kern="1200" dirty="0" smtClean="0">
                        <a:solidFill>
                          <a:schemeClr val="dk1"/>
                        </a:solidFill>
                        <a:effectLst/>
                        <a:latin typeface="+mn-lt"/>
                        <a:ea typeface="+mn-ea"/>
                        <a:cs typeface="+mn-cs"/>
                      </a:endParaRPr>
                    </a:p>
                    <a:p>
                      <a:pPr marL="800100" lvl="1" indent="-342900">
                        <a:spcBef>
                          <a:spcPts val="400"/>
                        </a:spcBef>
                        <a:spcAft>
                          <a:spcPts val="400"/>
                        </a:spcAft>
                        <a:buFont typeface="+mj-lt"/>
                        <a:buAutoNum type="alphaLcParenR"/>
                      </a:pPr>
                      <a:r>
                        <a:rPr lang="en-US" sz="1800" kern="1200" dirty="0" smtClean="0">
                          <a:solidFill>
                            <a:schemeClr val="dk1"/>
                          </a:solidFill>
                          <a:effectLst/>
                          <a:latin typeface="+mn-lt"/>
                          <a:ea typeface="+mn-ea"/>
                          <a:cs typeface="+mn-cs"/>
                        </a:rPr>
                        <a:t>Do the performance measures/assessments meet the criteria established by the LEA, if applicable?</a:t>
                      </a:r>
                      <a:endParaRPr lang="en-US" sz="2400" kern="1200" dirty="0">
                        <a:solidFill>
                          <a:schemeClr val="dk1"/>
                        </a:solidFill>
                        <a:effectLst/>
                        <a:latin typeface="+mn-lt"/>
                        <a:ea typeface="+mn-ea"/>
                        <a:cs typeface="+mn-cs"/>
                      </a:endParaRPr>
                    </a:p>
                  </a:txBody>
                  <a:tcPr/>
                </a:tc>
              </a:tr>
            </a:tbl>
          </a:graphicData>
        </a:graphic>
      </p:graphicFrame>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35</a:t>
            </a:fld>
            <a:endParaRPr lang="en-US" dirty="0"/>
          </a:p>
        </p:txBody>
      </p:sp>
    </p:spTree>
    <p:extLst>
      <p:ext uri="{BB962C8B-B14F-4D97-AF65-F5344CB8AC3E}">
        <p14:creationId xmlns:p14="http://schemas.microsoft.com/office/powerpoint/2010/main" val="351219421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738"/>
            <a:ext cx="8229600" cy="830262"/>
          </a:xfrm>
        </p:spPr>
        <p:txBody>
          <a:bodyPr/>
          <a:lstStyle/>
          <a:p>
            <a:r>
              <a:rPr lang="en-US" dirty="0"/>
              <a:t>Elective Data</a:t>
            </a:r>
            <a:br>
              <a:rPr lang="en-US" dirty="0"/>
            </a:br>
            <a:r>
              <a:rPr lang="en-US" sz="2200" i="1" dirty="0"/>
              <a:t>Template with Guiding Questions</a:t>
            </a:r>
          </a:p>
        </p:txBody>
      </p:sp>
      <p:graphicFrame>
        <p:nvGraphicFramePr>
          <p:cNvPr id="5" name="Table 4"/>
          <p:cNvGraphicFramePr>
            <a:graphicFrameLocks noGrp="1"/>
          </p:cNvGraphicFramePr>
          <p:nvPr>
            <p:extLst>
              <p:ext uri="{D42A27DB-BD31-4B8C-83A1-F6EECF244321}">
                <p14:modId xmlns:p14="http://schemas.microsoft.com/office/powerpoint/2010/main" val="2375669781"/>
              </p:ext>
            </p:extLst>
          </p:nvPr>
        </p:nvGraphicFramePr>
        <p:xfrm>
          <a:off x="279400" y="1955645"/>
          <a:ext cx="8585200" cy="4732020"/>
        </p:xfrm>
        <a:graphic>
          <a:graphicData uri="http://schemas.openxmlformats.org/drawingml/2006/table">
            <a:tbl>
              <a:tblPr firstRow="1" bandRow="1">
                <a:tableStyleId>{5C22544A-7EE6-4342-B048-85BDC9FD1C3A}</a:tableStyleId>
              </a:tblPr>
              <a:tblGrid>
                <a:gridCol w="2032000"/>
                <a:gridCol w="6553200"/>
              </a:tblGrid>
              <a:tr h="431800">
                <a:tc>
                  <a:txBody>
                    <a:bodyPr/>
                    <a:lstStyle/>
                    <a:p>
                      <a:pPr algn="ctr"/>
                      <a:r>
                        <a:rPr lang="en-US" sz="2400" b="1" kern="1200" dirty="0" smtClean="0">
                          <a:solidFill>
                            <a:schemeClr val="lt1"/>
                          </a:solidFill>
                          <a:effectLst/>
                          <a:latin typeface="+mn-lt"/>
                          <a:ea typeface="+mn-ea"/>
                          <a:cs typeface="+mn-cs"/>
                        </a:rPr>
                        <a:t>Components</a:t>
                      </a:r>
                      <a:endParaRPr lang="en-US" sz="2400" dirty="0"/>
                    </a:p>
                  </a:txBody>
                  <a:tcPr/>
                </a:tc>
                <a:tc>
                  <a:txBody>
                    <a:bodyPr/>
                    <a:lstStyle/>
                    <a:p>
                      <a:pPr algn="ctr"/>
                      <a:r>
                        <a:rPr lang="en-US" sz="2400" b="1" kern="1200" dirty="0" smtClean="0">
                          <a:solidFill>
                            <a:schemeClr val="lt1"/>
                          </a:solidFill>
                          <a:effectLst/>
                          <a:latin typeface="+mn-lt"/>
                          <a:ea typeface="+mn-ea"/>
                          <a:cs typeface="+mn-cs"/>
                        </a:rPr>
                        <a:t>Administrator Responses</a:t>
                      </a:r>
                      <a:endParaRPr lang="en-US" sz="2400" dirty="0"/>
                    </a:p>
                  </a:txBody>
                  <a:tcPr/>
                </a:tc>
              </a:tr>
              <a:tr h="1562100">
                <a:tc>
                  <a:txBody>
                    <a:bodyPr/>
                    <a:lstStyle/>
                    <a:p>
                      <a:r>
                        <a:rPr lang="en-US" sz="1800" b="1" i="1" kern="1200" dirty="0" smtClean="0">
                          <a:solidFill>
                            <a:schemeClr val="dk1"/>
                          </a:solidFill>
                          <a:effectLst/>
                          <a:latin typeface="+mn-lt"/>
                          <a:ea typeface="+mn-ea"/>
                          <a:cs typeface="+mn-cs"/>
                        </a:rPr>
                        <a:t>Principal</a:t>
                      </a:r>
                      <a:r>
                        <a:rPr lang="en-US" sz="1800" b="1" i="1" kern="1200" baseline="0" dirty="0" smtClean="0">
                          <a:solidFill>
                            <a:schemeClr val="dk1"/>
                          </a:solidFill>
                          <a:effectLst/>
                          <a:latin typeface="+mn-lt"/>
                          <a:ea typeface="+mn-ea"/>
                          <a:cs typeface="+mn-cs"/>
                        </a:rPr>
                        <a:t> Expectations</a:t>
                      </a:r>
                      <a:endParaRPr lang="en-US" dirty="0"/>
                    </a:p>
                  </a:txBody>
                  <a:tcPr/>
                </a:tc>
                <a:tc>
                  <a:txBody>
                    <a:bodyPr/>
                    <a:lstStyle/>
                    <a:p>
                      <a:pPr marL="342900" marR="0" lvl="0" indent="-342900" algn="l" defTabSz="914400" rtl="0" eaLnBrk="1" fontAlgn="auto" latinLnBrk="0" hangingPunct="1">
                        <a:lnSpc>
                          <a:spcPct val="100000"/>
                        </a:lnSpc>
                        <a:spcBef>
                          <a:spcPts val="400"/>
                        </a:spcBef>
                        <a:spcAft>
                          <a:spcPts val="400"/>
                        </a:spcAft>
                        <a:buClrTx/>
                        <a:buSzTx/>
                        <a:buFont typeface="+mj-lt"/>
                        <a:buAutoNum type="arabicPeriod" startAt="7"/>
                        <a:tabLst/>
                        <a:defRPr/>
                      </a:pPr>
                      <a:r>
                        <a:rPr lang="en-US" sz="1800" b="1" kern="1200" dirty="0" smtClean="0">
                          <a:solidFill>
                            <a:schemeClr val="dk1"/>
                          </a:solidFill>
                          <a:effectLst/>
                          <a:latin typeface="+mn-lt"/>
                          <a:ea typeface="+mn-ea"/>
                          <a:cs typeface="+mn-cs"/>
                        </a:rPr>
                        <a:t>Describe what criteria will be used to determine the levels of Distinguished, Proficient, Needs Improvement, and Failing.</a:t>
                      </a:r>
                    </a:p>
                    <a:p>
                      <a:pPr marL="800100" marR="0" lvl="1" indent="-342900" algn="l" defTabSz="914400" rtl="0" eaLnBrk="1" fontAlgn="auto" latinLnBrk="0" hangingPunct="1">
                        <a:lnSpc>
                          <a:spcPct val="100000"/>
                        </a:lnSpc>
                        <a:spcBef>
                          <a:spcPts val="400"/>
                        </a:spcBef>
                        <a:spcAft>
                          <a:spcPts val="400"/>
                        </a:spcAft>
                        <a:buClrTx/>
                        <a:buSzTx/>
                        <a:buFont typeface="+mj-lt"/>
                        <a:buAutoNum type="alphaLcParenR"/>
                        <a:tabLst/>
                        <a:defRPr/>
                      </a:pPr>
                      <a:r>
                        <a:rPr lang="en-US" sz="1800" kern="1200" dirty="0" smtClean="0">
                          <a:solidFill>
                            <a:schemeClr val="dk1"/>
                          </a:solidFill>
                          <a:effectLst/>
                          <a:latin typeface="+mn-lt"/>
                          <a:ea typeface="+mn-ea"/>
                          <a:cs typeface="+mn-cs"/>
                        </a:rPr>
                        <a:t>This needs to be agreed upon by both the supervising administrator and the principal/school leader</a:t>
                      </a:r>
                    </a:p>
                  </a:txBody>
                  <a:tcPr/>
                </a:tc>
              </a:tr>
              <a:tr h="1767840">
                <a:tc>
                  <a:txBody>
                    <a:bodyPr/>
                    <a:lstStyle/>
                    <a:p>
                      <a:r>
                        <a:rPr lang="en-US" sz="1800" b="1" i="1" kern="1200" dirty="0" smtClean="0">
                          <a:solidFill>
                            <a:schemeClr val="dk1"/>
                          </a:solidFill>
                          <a:effectLst/>
                          <a:latin typeface="+mn-lt"/>
                          <a:ea typeface="+mn-ea"/>
                          <a:cs typeface="+mn-cs"/>
                        </a:rPr>
                        <a:t>Framework for Leadership</a:t>
                      </a:r>
                      <a:endParaRPr lang="en-US" dirty="0"/>
                    </a:p>
                  </a:txBody>
                  <a:tcPr/>
                </a:tc>
                <a:tc>
                  <a:txBody>
                    <a:bodyPr/>
                    <a:lstStyle/>
                    <a:p>
                      <a:pPr marL="342900" lvl="0" indent="-342900">
                        <a:spcBef>
                          <a:spcPts val="400"/>
                        </a:spcBef>
                        <a:spcAft>
                          <a:spcPts val="400"/>
                        </a:spcAft>
                        <a:buFont typeface="+mj-lt"/>
                        <a:buAutoNum type="arabicPeriod" startAt="8"/>
                      </a:pPr>
                      <a:r>
                        <a:rPr lang="en-US" sz="1800" b="1" kern="1200" dirty="0" smtClean="0">
                          <a:solidFill>
                            <a:schemeClr val="dk1"/>
                          </a:solidFill>
                          <a:effectLst/>
                          <a:latin typeface="+mn-lt"/>
                          <a:ea typeface="+mn-ea"/>
                          <a:cs typeface="+mn-cs"/>
                        </a:rPr>
                        <a:t>Describe your leadership role in facilitating the attainment of this SLO by referencing appropriate components within the four Domains of the Framework for Leadership. </a:t>
                      </a:r>
                    </a:p>
                    <a:p>
                      <a:pPr marL="800100" lvl="1" indent="-342900">
                        <a:spcBef>
                          <a:spcPts val="400"/>
                        </a:spcBef>
                        <a:spcAft>
                          <a:spcPts val="400"/>
                        </a:spcAft>
                        <a:buFont typeface="+mj-lt"/>
                        <a:buAutoNum type="alphaLcPeriod"/>
                      </a:pPr>
                      <a:r>
                        <a:rPr lang="en-US" sz="1800" kern="1200" dirty="0" smtClean="0">
                          <a:solidFill>
                            <a:schemeClr val="dk1"/>
                          </a:solidFill>
                          <a:effectLst/>
                          <a:latin typeface="+mn-lt"/>
                          <a:ea typeface="+mn-ea"/>
                          <a:cs typeface="+mn-cs"/>
                        </a:rPr>
                        <a:t>The Four Domains of the Framework for Leadership are:</a:t>
                      </a:r>
                      <a:endParaRPr lang="en-US" sz="2400" kern="1200" dirty="0" smtClean="0">
                        <a:solidFill>
                          <a:schemeClr val="dk1"/>
                        </a:solidFill>
                        <a:effectLst/>
                        <a:latin typeface="+mn-lt"/>
                        <a:ea typeface="+mn-ea"/>
                        <a:cs typeface="+mn-cs"/>
                      </a:endParaRPr>
                    </a:p>
                    <a:p>
                      <a:pPr marL="1314450" lvl="2" indent="-400050">
                        <a:buFont typeface="+mj-lt"/>
                        <a:buAutoNum type="romanLcPeriod"/>
                      </a:pPr>
                      <a:r>
                        <a:rPr lang="en-US" sz="1800" kern="1200" dirty="0" smtClean="0">
                          <a:solidFill>
                            <a:schemeClr val="dk1"/>
                          </a:solidFill>
                          <a:effectLst/>
                          <a:latin typeface="+mn-lt"/>
                          <a:ea typeface="+mn-ea"/>
                          <a:cs typeface="+mn-cs"/>
                        </a:rPr>
                        <a:t>Strategic / Cultural Leadership</a:t>
                      </a:r>
                      <a:endParaRPr lang="en-US" sz="2400" kern="1200" dirty="0" smtClean="0">
                        <a:solidFill>
                          <a:schemeClr val="dk1"/>
                        </a:solidFill>
                        <a:effectLst/>
                        <a:latin typeface="+mn-lt"/>
                        <a:ea typeface="+mn-ea"/>
                        <a:cs typeface="+mn-cs"/>
                      </a:endParaRPr>
                    </a:p>
                    <a:p>
                      <a:pPr marL="1314450" lvl="2" indent="-400050">
                        <a:buFont typeface="+mj-lt"/>
                        <a:buAutoNum type="romanLcPeriod"/>
                      </a:pPr>
                      <a:r>
                        <a:rPr lang="en-US" sz="1800" kern="1200" dirty="0" smtClean="0">
                          <a:solidFill>
                            <a:schemeClr val="dk1"/>
                          </a:solidFill>
                          <a:effectLst/>
                          <a:latin typeface="+mn-lt"/>
                          <a:ea typeface="+mn-ea"/>
                          <a:cs typeface="+mn-cs"/>
                        </a:rPr>
                        <a:t>Systems Leadership</a:t>
                      </a:r>
                      <a:endParaRPr lang="en-US" sz="2400" kern="1200" dirty="0" smtClean="0">
                        <a:solidFill>
                          <a:schemeClr val="dk1"/>
                        </a:solidFill>
                        <a:effectLst/>
                        <a:latin typeface="+mn-lt"/>
                        <a:ea typeface="+mn-ea"/>
                        <a:cs typeface="+mn-cs"/>
                      </a:endParaRPr>
                    </a:p>
                    <a:p>
                      <a:pPr marL="1314450" lvl="2" indent="-400050">
                        <a:buFont typeface="+mj-lt"/>
                        <a:buAutoNum type="romanLcPeriod"/>
                      </a:pPr>
                      <a:r>
                        <a:rPr lang="en-US" sz="1800" kern="1200" dirty="0" smtClean="0">
                          <a:solidFill>
                            <a:schemeClr val="dk1"/>
                          </a:solidFill>
                          <a:effectLst/>
                          <a:latin typeface="+mn-lt"/>
                          <a:ea typeface="+mn-ea"/>
                          <a:cs typeface="+mn-cs"/>
                        </a:rPr>
                        <a:t>Leadership for Learning</a:t>
                      </a:r>
                      <a:endParaRPr lang="en-US" sz="2400" kern="1200" dirty="0" smtClean="0">
                        <a:solidFill>
                          <a:schemeClr val="dk1"/>
                        </a:solidFill>
                        <a:effectLst/>
                        <a:latin typeface="+mn-lt"/>
                        <a:ea typeface="+mn-ea"/>
                        <a:cs typeface="+mn-cs"/>
                      </a:endParaRPr>
                    </a:p>
                    <a:p>
                      <a:pPr marL="1314450" lvl="2" indent="-400050">
                        <a:buFont typeface="+mj-lt"/>
                        <a:buAutoNum type="romanLcPeriod"/>
                      </a:pPr>
                      <a:r>
                        <a:rPr lang="en-US" sz="1800" kern="1200" dirty="0" smtClean="0">
                          <a:solidFill>
                            <a:schemeClr val="dk1"/>
                          </a:solidFill>
                          <a:effectLst/>
                          <a:latin typeface="+mn-lt"/>
                          <a:ea typeface="+mn-ea"/>
                          <a:cs typeface="+mn-cs"/>
                        </a:rPr>
                        <a:t>Professional and Community Leadership</a:t>
                      </a:r>
                      <a:endParaRPr lang="en-US" sz="2400" kern="1200" dirty="0" smtClean="0">
                        <a:solidFill>
                          <a:schemeClr val="dk1"/>
                        </a:solidFill>
                        <a:effectLst/>
                        <a:latin typeface="+mn-lt"/>
                        <a:ea typeface="+mn-ea"/>
                        <a:cs typeface="+mn-cs"/>
                      </a:endParaRPr>
                    </a:p>
                    <a:p>
                      <a:pPr marL="0" lvl="0" indent="0">
                        <a:buFont typeface="+mj-lt"/>
                        <a:buNone/>
                      </a:pP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txBody>
                  <a:tcPr/>
                </a:tc>
              </a:tr>
            </a:tbl>
          </a:graphicData>
        </a:graphic>
      </p:graphicFrame>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36</a:t>
            </a:fld>
            <a:endParaRPr lang="en-US" dirty="0"/>
          </a:p>
        </p:txBody>
      </p:sp>
    </p:spTree>
    <p:extLst>
      <p:ext uri="{BB962C8B-B14F-4D97-AF65-F5344CB8AC3E}">
        <p14:creationId xmlns:p14="http://schemas.microsoft.com/office/powerpoint/2010/main" val="39378974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sz="4200" dirty="0">
                <a:solidFill>
                  <a:schemeClr val="tx2"/>
                </a:solidFill>
              </a:rPr>
              <a:t>Rating Tool</a:t>
            </a:r>
            <a:br>
              <a:rPr lang="en-US" sz="4200" dirty="0">
                <a:solidFill>
                  <a:schemeClr val="tx2"/>
                </a:solidFill>
              </a:rPr>
            </a:br>
            <a:r>
              <a:rPr lang="en-US" sz="2200" i="1" dirty="0" smtClean="0"/>
              <a:t>Useful for Determining a Principal / School Leader’s Rating</a:t>
            </a:r>
            <a:endParaRPr lang="en-US" sz="2200" i="1" dirty="0"/>
          </a:p>
        </p:txBody>
      </p:sp>
      <p:sp>
        <p:nvSpPr>
          <p:cNvPr id="3" name="Content Placeholder 2"/>
          <p:cNvSpPr>
            <a:spLocks noGrp="1"/>
          </p:cNvSpPr>
          <p:nvPr>
            <p:ph idx="1"/>
          </p:nvPr>
        </p:nvSpPr>
        <p:spPr>
          <a:xfrm>
            <a:off x="310656" y="2219230"/>
            <a:ext cx="8686800" cy="4525963"/>
          </a:xfrm>
          <a:noFill/>
        </p:spPr>
        <p:txBody>
          <a:bodyPr>
            <a:normAutofit fontScale="92500" lnSpcReduction="10000"/>
          </a:bodyPr>
          <a:lstStyle/>
          <a:p>
            <a:r>
              <a:rPr lang="en-US" sz="2400" dirty="0" smtClean="0">
                <a:solidFill>
                  <a:srgbClr val="080808"/>
                </a:solidFill>
              </a:rPr>
              <a:t>A rating tool (PA 82-2) has been developed that incorporates all aspects of the Principal Effectiveness System such that a final rating for a principal can be determined.</a:t>
            </a:r>
            <a:br>
              <a:rPr lang="en-US" sz="2400" dirty="0" smtClean="0">
                <a:solidFill>
                  <a:srgbClr val="080808"/>
                </a:solidFill>
              </a:rPr>
            </a:br>
            <a:endParaRPr lang="en-US" sz="2400" dirty="0" smtClean="0">
              <a:solidFill>
                <a:srgbClr val="080808"/>
              </a:solidFill>
            </a:endParaRPr>
          </a:p>
          <a:p>
            <a:r>
              <a:rPr lang="en-US" sz="2400" dirty="0">
                <a:solidFill>
                  <a:srgbClr val="080808"/>
                </a:solidFill>
              </a:rPr>
              <a:t>F</a:t>
            </a:r>
            <a:r>
              <a:rPr lang="en-US" sz="2400" dirty="0" smtClean="0">
                <a:solidFill>
                  <a:srgbClr val="080808"/>
                </a:solidFill>
              </a:rPr>
              <a:t>inal ratings and all supporting evidence/documentation for individuals will be kept at the local level.  Only aggregate ratings information will be submitted to PDE. </a:t>
            </a:r>
            <a:br>
              <a:rPr lang="en-US" sz="2400" dirty="0" smtClean="0">
                <a:solidFill>
                  <a:srgbClr val="080808"/>
                </a:solidFill>
              </a:rPr>
            </a:br>
            <a:endParaRPr lang="en-US" sz="2400" dirty="0" smtClean="0">
              <a:solidFill>
                <a:srgbClr val="080808"/>
              </a:solidFill>
            </a:endParaRPr>
          </a:p>
          <a:p>
            <a:r>
              <a:rPr lang="en-US" sz="2400" dirty="0" smtClean="0">
                <a:solidFill>
                  <a:srgbClr val="080808"/>
                </a:solidFill>
              </a:rPr>
              <a:t>The rating tool for Non Teaching Professional Employees (PA 82-3) has also been developed.</a:t>
            </a:r>
            <a:br>
              <a:rPr lang="en-US" sz="2400" dirty="0" smtClean="0">
                <a:solidFill>
                  <a:srgbClr val="080808"/>
                </a:solidFill>
              </a:rPr>
            </a:br>
            <a:endParaRPr lang="en-US" sz="2400" dirty="0" smtClean="0">
              <a:solidFill>
                <a:srgbClr val="080808"/>
              </a:solidFill>
            </a:endParaRPr>
          </a:p>
          <a:p>
            <a:r>
              <a:rPr lang="en-US" sz="2400" dirty="0" smtClean="0">
                <a:solidFill>
                  <a:srgbClr val="080808"/>
                </a:solidFill>
              </a:rPr>
              <a:t>The rating tool reflects a similar design as the one developed for teacher evaluation (PA 82-1).</a:t>
            </a:r>
            <a:br>
              <a:rPr lang="en-US" sz="2400" dirty="0" smtClean="0">
                <a:solidFill>
                  <a:srgbClr val="080808"/>
                </a:solidFill>
              </a:rPr>
            </a:br>
            <a:endParaRPr lang="en-US" sz="2400" dirty="0" smtClean="0">
              <a:solidFill>
                <a:srgbClr val="080808"/>
              </a:solidFill>
            </a:endParaRPr>
          </a:p>
          <a:p>
            <a:pPr marL="457200" lvl="1" indent="0">
              <a:buNone/>
            </a:pPr>
            <a:endParaRPr lang="en-US" sz="1800" dirty="0" smtClean="0">
              <a:solidFill>
                <a:srgbClr val="080808"/>
              </a:solidFill>
            </a:endParaRP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37</a:t>
            </a:fld>
            <a:endParaRPr lang="en-US" dirty="0"/>
          </a:p>
        </p:txBody>
      </p:sp>
    </p:spTree>
    <p:extLst>
      <p:ext uri="{BB962C8B-B14F-4D97-AF65-F5344CB8AC3E}">
        <p14:creationId xmlns:p14="http://schemas.microsoft.com/office/powerpoint/2010/main" val="218638629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27038" y="3298825"/>
            <a:ext cx="8229600" cy="1006475"/>
          </a:xfrm>
          <a:prstGeom prst="rect">
            <a:avLst/>
          </a:prstGeom>
          <a:noFill/>
          <a:ln w="9525">
            <a:noFill/>
            <a:miter lim="800000"/>
            <a:headEnd/>
            <a:tailEnd/>
          </a:ln>
        </p:spPr>
        <p:txBody>
          <a:bodyPr>
            <a:spAutoFit/>
          </a:bodyPr>
          <a:lstStyle/>
          <a:p>
            <a:pPr eaLnBrk="0" hangingPunct="0"/>
            <a:r>
              <a:rPr lang="en-US" sz="2000" i="1" dirty="0">
                <a:solidFill>
                  <a:srgbClr val="000000"/>
                </a:solidFill>
                <a:latin typeface="Arial" charset="0"/>
                <a:cs typeface="Times New Roman" pitchFamily="18" charset="0"/>
              </a:rPr>
              <a:t>The mission of the Pennsylvania Department of Education is to lead and serve the educational community, to enable each individual to grow into an inspired, productive, fulfilled lifelong learner.</a:t>
            </a:r>
          </a:p>
        </p:txBody>
      </p:sp>
      <p:pic>
        <p:nvPicPr>
          <p:cNvPr id="27652" name="Picture 4" descr="PDE New logos"/>
          <p:cNvPicPr>
            <a:picLocks noChangeAspect="1" noChangeArrowheads="1"/>
          </p:cNvPicPr>
          <p:nvPr/>
        </p:nvPicPr>
        <p:blipFill>
          <a:blip r:embed="rId3" cstate="print"/>
          <a:srcRect/>
          <a:stretch>
            <a:fillRect/>
          </a:stretch>
        </p:blipFill>
        <p:spPr bwMode="auto">
          <a:xfrm>
            <a:off x="2344738" y="1708150"/>
            <a:ext cx="4394200" cy="1112838"/>
          </a:xfrm>
          <a:prstGeom prst="rect">
            <a:avLst/>
          </a:prstGeom>
          <a:noFill/>
          <a:ln w="9525">
            <a:noFill/>
            <a:miter lim="800000"/>
            <a:headEnd/>
            <a:tailEnd/>
          </a:ln>
        </p:spPr>
      </p:pic>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38</a:t>
            </a:fld>
            <a:endParaRPr lang="en-US" dirty="0"/>
          </a:p>
        </p:txBody>
      </p:sp>
    </p:spTree>
    <p:extLst>
      <p:ext uri="{BB962C8B-B14F-4D97-AF65-F5344CB8AC3E}">
        <p14:creationId xmlns:p14="http://schemas.microsoft.com/office/powerpoint/2010/main" val="411308514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98596"/>
          </a:xfrm>
        </p:spPr>
        <p:txBody>
          <a:bodyPr/>
          <a:lstStyle/>
          <a:p>
            <a:r>
              <a:rPr lang="en-US" dirty="0" smtClean="0"/>
              <a:t>Multiple Measures </a:t>
            </a:r>
            <a:br>
              <a:rPr lang="en-US" dirty="0" smtClean="0"/>
            </a:br>
            <a:r>
              <a:rPr lang="en-US" sz="2200" i="1" dirty="0" smtClean="0"/>
              <a:t>Principal Effectiveness Ratings as Defined in Act 82</a:t>
            </a:r>
            <a:endParaRPr lang="en-US" sz="2200" i="1" dirty="0"/>
          </a:p>
        </p:txBody>
      </p:sp>
      <p:sp>
        <p:nvSpPr>
          <p:cNvPr id="3" name="Content Placeholder 2"/>
          <p:cNvSpPr>
            <a:spLocks noGrp="1"/>
          </p:cNvSpPr>
          <p:nvPr>
            <p:ph idx="1"/>
          </p:nvPr>
        </p:nvSpPr>
        <p:spPr>
          <a:xfrm>
            <a:off x="457200" y="2135505"/>
            <a:ext cx="8229600" cy="4525963"/>
          </a:xfrm>
        </p:spPr>
        <p:txBody>
          <a:bodyPr/>
          <a:lstStyle/>
          <a:p>
            <a:pPr marL="0" indent="0">
              <a:buNone/>
            </a:pPr>
            <a:endParaRPr lang="en-US" sz="1400" dirty="0" smtClean="0"/>
          </a:p>
          <a:p>
            <a:pPr lvl="0">
              <a:spcBef>
                <a:spcPts val="400"/>
              </a:spcBef>
              <a:spcAft>
                <a:spcPts val="400"/>
              </a:spcAft>
            </a:pPr>
            <a:r>
              <a:rPr lang="en-US" sz="2400" dirty="0"/>
              <a:t>For the overall principal effectiveness rating, </a:t>
            </a:r>
            <a:r>
              <a:rPr lang="en-US" sz="2400" dirty="0" smtClean="0"/>
              <a:t>we </a:t>
            </a:r>
            <a:r>
              <a:rPr lang="en-US" sz="2400" dirty="0"/>
              <a:t>know </a:t>
            </a:r>
            <a:r>
              <a:rPr lang="en-US" sz="2400" dirty="0" smtClean="0"/>
              <a:t>that…</a:t>
            </a:r>
          </a:p>
          <a:p>
            <a:pPr lvl="1">
              <a:spcBef>
                <a:spcPts val="400"/>
              </a:spcBef>
              <a:spcAft>
                <a:spcPts val="400"/>
              </a:spcAft>
            </a:pPr>
            <a:r>
              <a:rPr lang="en-US" dirty="0" smtClean="0"/>
              <a:t>50% will comprise </a:t>
            </a:r>
            <a:r>
              <a:rPr lang="en-US" dirty="0"/>
              <a:t>the </a:t>
            </a:r>
            <a:r>
              <a:rPr lang="en-US" dirty="0" smtClean="0"/>
              <a:t>observation/practice </a:t>
            </a:r>
            <a:r>
              <a:rPr lang="en-US" dirty="0"/>
              <a:t>piece </a:t>
            </a:r>
            <a:r>
              <a:rPr lang="en-US" dirty="0" smtClean="0"/>
              <a:t>(Framework for Leadership).</a:t>
            </a:r>
          </a:p>
          <a:p>
            <a:pPr lvl="1">
              <a:spcBef>
                <a:spcPts val="400"/>
              </a:spcBef>
              <a:spcAft>
                <a:spcPts val="400"/>
              </a:spcAft>
            </a:pPr>
            <a:r>
              <a:rPr lang="en-US" dirty="0"/>
              <a:t>15% will be derived </a:t>
            </a:r>
            <a:r>
              <a:rPr lang="en-US" dirty="0" smtClean="0"/>
              <a:t>from building level data (School </a:t>
            </a:r>
            <a:r>
              <a:rPr lang="en-US" dirty="0"/>
              <a:t>Performance </a:t>
            </a:r>
            <a:r>
              <a:rPr lang="en-US" dirty="0" smtClean="0"/>
              <a:t>Profile – SPP).</a:t>
            </a:r>
            <a:endParaRPr lang="en-US" dirty="0"/>
          </a:p>
          <a:p>
            <a:pPr lvl="1">
              <a:spcBef>
                <a:spcPts val="400"/>
              </a:spcBef>
              <a:spcAft>
                <a:spcPts val="400"/>
              </a:spcAft>
            </a:pPr>
            <a:r>
              <a:rPr lang="en-US" dirty="0"/>
              <a:t>15%  will be determined </a:t>
            </a:r>
            <a:r>
              <a:rPr lang="en-US" dirty="0" smtClean="0"/>
              <a:t>by the relative </a:t>
            </a:r>
            <a:r>
              <a:rPr lang="en-US" dirty="0"/>
              <a:t>strength </a:t>
            </a:r>
            <a:r>
              <a:rPr lang="en-US" dirty="0" smtClean="0"/>
              <a:t>of conversation regarding the connectedness between </a:t>
            </a:r>
            <a:r>
              <a:rPr lang="en-US" dirty="0"/>
              <a:t>the average teacher observation/practice rating and teacher-level </a:t>
            </a:r>
            <a:r>
              <a:rPr lang="en-US" dirty="0" smtClean="0"/>
              <a:t>measures.</a:t>
            </a:r>
            <a:endParaRPr lang="en-US" dirty="0"/>
          </a:p>
          <a:p>
            <a:pPr lvl="1">
              <a:spcBef>
                <a:spcPts val="400"/>
              </a:spcBef>
              <a:spcAft>
                <a:spcPts val="400"/>
              </a:spcAft>
            </a:pPr>
            <a:r>
              <a:rPr lang="en-US" dirty="0" smtClean="0"/>
              <a:t>20</a:t>
            </a:r>
            <a:r>
              <a:rPr lang="en-US" dirty="0"/>
              <a:t>% </a:t>
            </a:r>
            <a:r>
              <a:rPr lang="en-US" dirty="0" smtClean="0"/>
              <a:t>will incorporate Elective Data / SLOs </a:t>
            </a:r>
            <a:r>
              <a:rPr lang="en-US" dirty="0"/>
              <a:t>for </a:t>
            </a:r>
            <a:r>
              <a:rPr lang="en-US" dirty="0" smtClean="0"/>
              <a:t>principals.</a:t>
            </a:r>
            <a:br>
              <a:rPr lang="en-US" dirty="0" smtClean="0"/>
            </a:br>
            <a:r>
              <a:rPr lang="en-US" dirty="0" smtClean="0"/>
              <a:t>(note:  for 2014-</a:t>
            </a:r>
            <a:r>
              <a:rPr lang="en-US" dirty="0" smtClean="0"/>
              <a:t>15, </a:t>
            </a:r>
            <a:r>
              <a:rPr lang="en-US" dirty="0" smtClean="0"/>
              <a:t>elective data is optional)</a:t>
            </a:r>
            <a:endParaRPr lang="en-US" dirty="0"/>
          </a:p>
          <a:p>
            <a:endParaRPr lang="en-US" sz="3200" dirty="0" smtClean="0"/>
          </a:p>
          <a:p>
            <a:pPr>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a:t>
            </a:fld>
            <a:endParaRPr lang="en-US" dirty="0"/>
          </a:p>
        </p:txBody>
      </p:sp>
    </p:spTree>
    <p:extLst>
      <p:ext uri="{BB962C8B-B14F-4D97-AF65-F5344CB8AC3E}">
        <p14:creationId xmlns:p14="http://schemas.microsoft.com/office/powerpoint/2010/main" val="39820283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36327" y="4876800"/>
            <a:ext cx="4191000" cy="1384995"/>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r>
              <a:rPr lang="en-US" sz="1400" b="1" dirty="0">
                <a:solidFill>
                  <a:prstClr val="black"/>
                </a:solidFill>
                <a:latin typeface="Tahoma" pitchFamily="34" charset="0"/>
                <a:ea typeface="Tahoma" pitchFamily="34" charset="0"/>
                <a:cs typeface="Tahoma" pitchFamily="34" charset="0"/>
              </a:rPr>
              <a:t>Elective Data/SLOs</a:t>
            </a:r>
          </a:p>
          <a:p>
            <a:r>
              <a:rPr lang="en-US" sz="1400" dirty="0">
                <a:solidFill>
                  <a:prstClr val="black"/>
                </a:solidFill>
                <a:latin typeface="Tahoma" pitchFamily="34" charset="0"/>
                <a:ea typeface="Tahoma" pitchFamily="34" charset="0"/>
                <a:cs typeface="Tahoma" pitchFamily="34" charset="0"/>
              </a:rPr>
              <a:t>District Designed Measures and Examinations</a:t>
            </a:r>
          </a:p>
          <a:p>
            <a:r>
              <a:rPr lang="en-US" sz="1400" dirty="0">
                <a:solidFill>
                  <a:prstClr val="black"/>
                </a:solidFill>
                <a:latin typeface="Tahoma" pitchFamily="34" charset="0"/>
                <a:ea typeface="Tahoma" pitchFamily="34" charset="0"/>
                <a:cs typeface="Tahoma" pitchFamily="34" charset="0"/>
              </a:rPr>
              <a:t>Nationally Recognized Standardized Tests</a:t>
            </a:r>
          </a:p>
          <a:p>
            <a:r>
              <a:rPr lang="en-US" sz="1400" dirty="0">
                <a:solidFill>
                  <a:prstClr val="black"/>
                </a:solidFill>
                <a:latin typeface="Tahoma" pitchFamily="34" charset="0"/>
                <a:ea typeface="Tahoma" pitchFamily="34" charset="0"/>
                <a:cs typeface="Tahoma" pitchFamily="34" charset="0"/>
              </a:rPr>
              <a:t>Industry Certification Examinations</a:t>
            </a:r>
          </a:p>
          <a:p>
            <a:r>
              <a:rPr lang="en-US" sz="1400" dirty="0">
                <a:solidFill>
                  <a:prstClr val="black"/>
                </a:solidFill>
                <a:latin typeface="Tahoma" pitchFamily="34" charset="0"/>
                <a:ea typeface="Tahoma" pitchFamily="34" charset="0"/>
                <a:cs typeface="Tahoma" pitchFamily="34" charset="0"/>
              </a:rPr>
              <a:t>Student Projects Pursuant to Local Requirements</a:t>
            </a:r>
          </a:p>
          <a:p>
            <a:r>
              <a:rPr lang="en-US" sz="1400" dirty="0">
                <a:solidFill>
                  <a:prstClr val="black"/>
                </a:solidFill>
                <a:latin typeface="Tahoma" pitchFamily="34" charset="0"/>
                <a:ea typeface="Tahoma" pitchFamily="34" charset="0"/>
                <a:cs typeface="Tahoma" pitchFamily="34" charset="0"/>
              </a:rPr>
              <a:t>Student Portfolios Pursuant to Local Requirements</a:t>
            </a:r>
          </a:p>
        </p:txBody>
      </p:sp>
      <p:sp>
        <p:nvSpPr>
          <p:cNvPr id="7" name="TextBox 6"/>
          <p:cNvSpPr txBox="1"/>
          <p:nvPr/>
        </p:nvSpPr>
        <p:spPr>
          <a:xfrm>
            <a:off x="310497" y="884917"/>
            <a:ext cx="8458200" cy="461665"/>
          </a:xfrm>
          <a:prstGeom prst="rect">
            <a:avLst/>
          </a:prstGeom>
          <a:noFill/>
        </p:spPr>
        <p:txBody>
          <a:bodyPr wrap="square" rtlCol="0">
            <a:spAutoFit/>
          </a:bodyPr>
          <a:lstStyle/>
          <a:p>
            <a:pPr algn="ctr"/>
            <a:r>
              <a:rPr lang="en-US" sz="2400" b="1" dirty="0">
                <a:solidFill>
                  <a:srgbClr val="1F497D"/>
                </a:solidFill>
                <a:latin typeface="Tahoma" pitchFamily="34" charset="0"/>
                <a:ea typeface="Tahoma" pitchFamily="34" charset="0"/>
                <a:cs typeface="Tahoma" pitchFamily="34" charset="0"/>
              </a:rPr>
              <a:t>Principal Effectiveness System in Act 82 of </a:t>
            </a:r>
            <a:r>
              <a:rPr lang="en-US" sz="2400" b="1" dirty="0" smtClean="0">
                <a:solidFill>
                  <a:srgbClr val="1F497D"/>
                </a:solidFill>
                <a:latin typeface="Tahoma" pitchFamily="34" charset="0"/>
                <a:ea typeface="Tahoma" pitchFamily="34" charset="0"/>
                <a:cs typeface="Tahoma" pitchFamily="34" charset="0"/>
              </a:rPr>
              <a:t>2012</a:t>
            </a:r>
          </a:p>
        </p:txBody>
      </p:sp>
      <p:sp>
        <p:nvSpPr>
          <p:cNvPr id="8" name="TextBox 7"/>
          <p:cNvSpPr txBox="1"/>
          <p:nvPr/>
        </p:nvSpPr>
        <p:spPr>
          <a:xfrm>
            <a:off x="8519531" y="6434254"/>
            <a:ext cx="412595" cy="276999"/>
          </a:xfrm>
          <a:prstGeom prst="rect">
            <a:avLst/>
          </a:prstGeom>
          <a:noFill/>
        </p:spPr>
        <p:txBody>
          <a:bodyPr wrap="square" rtlCol="0">
            <a:spAutoFit/>
          </a:bodyPr>
          <a:lstStyle/>
          <a:p>
            <a:r>
              <a:rPr lang="en-US" sz="1200" dirty="0" smtClean="0">
                <a:solidFill>
                  <a:prstClr val="white">
                    <a:lumMod val="50000"/>
                  </a:prstClr>
                </a:solidFill>
              </a:rPr>
              <a:t>47</a:t>
            </a:r>
            <a:endParaRPr lang="en-US" sz="1200" dirty="0">
              <a:solidFill>
                <a:prstClr val="white">
                  <a:lumMod val="50000"/>
                </a:prstClr>
              </a:solidFill>
            </a:endParaRPr>
          </a:p>
        </p:txBody>
      </p:sp>
      <p:graphicFrame>
        <p:nvGraphicFramePr>
          <p:cNvPr id="10" name="Chart 9"/>
          <p:cNvGraphicFramePr/>
          <p:nvPr>
            <p:extLst>
              <p:ext uri="{D42A27DB-BD31-4B8C-83A1-F6EECF244321}">
                <p14:modId xmlns:p14="http://schemas.microsoft.com/office/powerpoint/2010/main" val="1431032379"/>
              </p:ext>
            </p:extLst>
          </p:nvPr>
        </p:nvGraphicFramePr>
        <p:xfrm>
          <a:off x="-758282" y="3025521"/>
          <a:ext cx="6233532" cy="3637894"/>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5562600" y="3810000"/>
            <a:ext cx="3064727" cy="738664"/>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pPr fontAlgn="base">
              <a:spcBef>
                <a:spcPct val="0"/>
              </a:spcBef>
              <a:spcAft>
                <a:spcPct val="0"/>
              </a:spcAft>
            </a:pPr>
            <a:r>
              <a:rPr lang="en-US" sz="1400" b="1" dirty="0" smtClean="0">
                <a:solidFill>
                  <a:schemeClr val="bg1"/>
                </a:solidFill>
                <a:latin typeface="Tahoma" pitchFamily="34" charset="0"/>
                <a:ea typeface="Tahoma" pitchFamily="34" charset="0"/>
                <a:cs typeface="Tahoma" pitchFamily="34" charset="0"/>
              </a:rPr>
              <a:t>Correlation Data/Relationship </a:t>
            </a:r>
          </a:p>
          <a:p>
            <a:pPr fontAlgn="base">
              <a:spcBef>
                <a:spcPct val="0"/>
              </a:spcBef>
              <a:spcAft>
                <a:spcPct val="0"/>
              </a:spcAft>
            </a:pPr>
            <a:endParaRPr lang="en-US" sz="1400" dirty="0" smtClean="0">
              <a:solidFill>
                <a:schemeClr val="bg1"/>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schemeClr val="bg1"/>
                </a:solidFill>
                <a:latin typeface="Tahoma" pitchFamily="34" charset="0"/>
                <a:ea typeface="Tahoma" pitchFamily="34" charset="0"/>
                <a:cs typeface="Tahoma" pitchFamily="34" charset="0"/>
              </a:rPr>
              <a:t>Based on Teacher Level Measures</a:t>
            </a:r>
            <a:endParaRPr lang="en-US" sz="1400" dirty="0">
              <a:solidFill>
                <a:prstClr val="black"/>
              </a:solidFill>
              <a:latin typeface="Tahoma" pitchFamily="34" charset="0"/>
              <a:ea typeface="Tahoma" pitchFamily="34" charset="0"/>
              <a:cs typeface="Tahoma" pitchFamily="34" charset="0"/>
            </a:endParaRPr>
          </a:p>
        </p:txBody>
      </p:sp>
      <p:sp>
        <p:nvSpPr>
          <p:cNvPr id="13" name="TextBox 12"/>
          <p:cNvSpPr txBox="1"/>
          <p:nvPr/>
        </p:nvSpPr>
        <p:spPr>
          <a:xfrm>
            <a:off x="4065973" y="1524000"/>
            <a:ext cx="4561354" cy="203132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pPr fontAlgn="base">
              <a:spcBef>
                <a:spcPct val="0"/>
              </a:spcBef>
              <a:spcAft>
                <a:spcPct val="0"/>
              </a:spcAft>
            </a:pPr>
            <a:r>
              <a:rPr lang="en-US" sz="1400" b="1" dirty="0" smtClean="0">
                <a:solidFill>
                  <a:prstClr val="white"/>
                </a:solidFill>
                <a:latin typeface="Tahoma" pitchFamily="34" charset="0"/>
                <a:ea typeface="Tahoma" pitchFamily="34" charset="0"/>
                <a:cs typeface="Tahoma" pitchFamily="34" charset="0"/>
              </a:rPr>
              <a:t>Building Level Data/School Performance Profile</a:t>
            </a:r>
            <a:endParaRPr lang="en-US" sz="1400" b="1" dirty="0">
              <a:solidFill>
                <a:prstClr val="white"/>
              </a:solidFill>
              <a:latin typeface="Tahoma" pitchFamily="34" charset="0"/>
              <a:ea typeface="Tahoma" pitchFamily="34" charset="0"/>
              <a:cs typeface="Tahoma" pitchFamily="34" charset="0"/>
            </a:endParaRPr>
          </a:p>
          <a:p>
            <a:pPr fontAlgn="base">
              <a:spcBef>
                <a:spcPct val="0"/>
              </a:spcBef>
              <a:spcAft>
                <a:spcPct val="0"/>
              </a:spcAft>
            </a:pPr>
            <a:endParaRPr lang="en-US" sz="1400" dirty="0" smtClean="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Indicators of Academic Achievement</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Indicators of Closing the Achievement Gap, All Students</a:t>
            </a:r>
            <a:endParaRPr lang="en-US" sz="1400" dirty="0">
              <a:solidFill>
                <a:prstClr val="white"/>
              </a:solidFill>
              <a:latin typeface="Tahoma" pitchFamily="34" charset="0"/>
              <a:ea typeface="Tahoma" pitchFamily="34" charset="0"/>
              <a:cs typeface="Tahoma" pitchFamily="34" charset="0"/>
            </a:endParaRPr>
          </a:p>
          <a:p>
            <a:pPr marL="230188" indent="-230188"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Indicators of Closing the Achievement Gap, Historically Underperforming Students</a:t>
            </a:r>
            <a:endParaRPr lang="en-US" sz="1400" dirty="0">
              <a:solidFill>
                <a:schemeClr val="bg1"/>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Academic Growth PVAAS</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Other Academic Indicators</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Extra Credit for Advanced Achievement</a:t>
            </a:r>
            <a:endParaRPr lang="en-US" sz="1400" dirty="0">
              <a:solidFill>
                <a:prstClr val="white"/>
              </a:solidFill>
              <a:latin typeface="Tahoma" pitchFamily="34" charset="0"/>
              <a:ea typeface="Tahoma" pitchFamily="34" charset="0"/>
              <a:cs typeface="Tahoma" pitchFamily="34" charset="0"/>
            </a:endParaRPr>
          </a:p>
        </p:txBody>
      </p:sp>
      <p:sp>
        <p:nvSpPr>
          <p:cNvPr id="14" name="TextBox 13"/>
          <p:cNvSpPr txBox="1"/>
          <p:nvPr/>
        </p:nvSpPr>
        <p:spPr>
          <a:xfrm>
            <a:off x="330701" y="1628085"/>
            <a:ext cx="3403100" cy="1815882"/>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pPr fontAlgn="base">
              <a:spcBef>
                <a:spcPct val="0"/>
              </a:spcBef>
              <a:spcAft>
                <a:spcPct val="0"/>
              </a:spcAft>
            </a:pPr>
            <a:r>
              <a:rPr lang="en-US" sz="1400" b="1" dirty="0">
                <a:solidFill>
                  <a:prstClr val="white"/>
                </a:solidFill>
                <a:latin typeface="Tahoma" pitchFamily="34" charset="0"/>
                <a:ea typeface="Tahoma" pitchFamily="34" charset="0"/>
                <a:cs typeface="Tahoma" pitchFamily="34" charset="0"/>
              </a:rPr>
              <a:t>Observation/ </a:t>
            </a:r>
            <a:r>
              <a:rPr lang="en-US" sz="1400" b="1" dirty="0" smtClean="0">
                <a:solidFill>
                  <a:prstClr val="white"/>
                </a:solidFill>
                <a:latin typeface="Tahoma" pitchFamily="34" charset="0"/>
                <a:ea typeface="Tahoma" pitchFamily="34" charset="0"/>
                <a:cs typeface="Tahoma" pitchFamily="34" charset="0"/>
              </a:rPr>
              <a:t>Practice</a:t>
            </a:r>
            <a:endParaRPr lang="en-US" sz="1400" b="1"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Framework for Leadership Domains</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endParaRPr lang="en-US" sz="1400" dirty="0" smtClean="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Strategic/Cultural Leadership</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Systems Leadership</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smtClean="0">
                <a:solidFill>
                  <a:prstClr val="white"/>
                </a:solidFill>
                <a:latin typeface="Tahoma" pitchFamily="34" charset="0"/>
                <a:ea typeface="Tahoma" pitchFamily="34" charset="0"/>
                <a:cs typeface="Tahoma" pitchFamily="34" charset="0"/>
              </a:rPr>
              <a:t>Leadership for Learning</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r>
              <a:rPr lang="en-US" sz="1400" dirty="0">
                <a:solidFill>
                  <a:prstClr val="white"/>
                </a:solidFill>
                <a:latin typeface="Tahoma" pitchFamily="34" charset="0"/>
                <a:ea typeface="Tahoma" pitchFamily="34" charset="0"/>
                <a:cs typeface="Tahoma" pitchFamily="34" charset="0"/>
              </a:rPr>
              <a:t>Professional </a:t>
            </a:r>
            <a:r>
              <a:rPr lang="en-US" sz="1400" dirty="0" smtClean="0">
                <a:solidFill>
                  <a:prstClr val="white"/>
                </a:solidFill>
                <a:latin typeface="Tahoma" pitchFamily="34" charset="0"/>
                <a:ea typeface="Tahoma" pitchFamily="34" charset="0"/>
                <a:cs typeface="Tahoma" pitchFamily="34" charset="0"/>
              </a:rPr>
              <a:t>and Community Leadership</a:t>
            </a:r>
            <a:endParaRPr lang="en-US" sz="1400" dirty="0">
              <a:solidFill>
                <a:prstClr val="white"/>
              </a:solidFill>
              <a:latin typeface="Tahoma" pitchFamily="34" charset="0"/>
              <a:ea typeface="Tahoma" pitchFamily="34" charset="0"/>
              <a:cs typeface="Tahoma" pitchFamily="34" charset="0"/>
            </a:endParaRPr>
          </a:p>
          <a:p>
            <a:pPr fontAlgn="base">
              <a:spcBef>
                <a:spcPct val="0"/>
              </a:spcBef>
              <a:spcAft>
                <a:spcPct val="0"/>
              </a:spcAft>
            </a:pPr>
            <a:endParaRPr lang="en-US" sz="1400" dirty="0">
              <a:solidFill>
                <a:prstClr val="white"/>
              </a:solidFill>
              <a:latin typeface="Tahoma" pitchFamily="34" charset="0"/>
              <a:ea typeface="Tahoma" pitchFamily="34" charset="0"/>
              <a:cs typeface="Tahoma" pitchFamily="34" charset="0"/>
            </a:endParaRPr>
          </a:p>
        </p:txBody>
      </p:sp>
      <p:sp>
        <p:nvSpPr>
          <p:cNvPr id="15" name="TextBox 14"/>
          <p:cNvSpPr txBox="1"/>
          <p:nvPr/>
        </p:nvSpPr>
        <p:spPr>
          <a:xfrm>
            <a:off x="7452882" y="6457337"/>
            <a:ext cx="1073307" cy="253916"/>
          </a:xfrm>
          <a:prstGeom prst="rect">
            <a:avLst/>
          </a:prstGeom>
          <a:noFill/>
        </p:spPr>
        <p:txBody>
          <a:bodyPr wrap="square" rtlCol="0">
            <a:spAutoFit/>
          </a:bodyPr>
          <a:lstStyle/>
          <a:p>
            <a:r>
              <a:rPr lang="en-US" sz="1050" dirty="0" smtClean="0">
                <a:latin typeface="Tahoma" panose="020B0604030504040204" pitchFamily="34" charset="0"/>
                <a:ea typeface="Tahoma" panose="020B0604030504040204" pitchFamily="34" charset="0"/>
                <a:cs typeface="Tahoma" panose="020B0604030504040204" pitchFamily="34" charset="0"/>
              </a:rPr>
              <a:t>June 26, 2014</a:t>
            </a:r>
            <a:endParaRPr lang="en-US" sz="105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15468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1808346651"/>
              </p:ext>
            </p:extLst>
          </p:nvPr>
        </p:nvGraphicFramePr>
        <p:xfrm>
          <a:off x="1676400" y="3505200"/>
          <a:ext cx="5430642" cy="328871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8100" y="990600"/>
            <a:ext cx="9143999" cy="830997"/>
          </a:xfrm>
          <a:prstGeom prst="rect">
            <a:avLst/>
          </a:prstGeom>
          <a:noFill/>
        </p:spPr>
        <p:txBody>
          <a:bodyPr wrap="square" rtlCol="0">
            <a:spAutoFit/>
          </a:bodyPr>
          <a:lstStyle/>
          <a:p>
            <a:pPr algn="ctr"/>
            <a:r>
              <a:rPr lang="en-US" sz="2400" b="1" dirty="0">
                <a:solidFill>
                  <a:srgbClr val="1F497D"/>
                </a:solidFill>
                <a:latin typeface="Tahoma" pitchFamily="34" charset="0"/>
                <a:ea typeface="Tahoma" pitchFamily="34" charset="0"/>
                <a:cs typeface="Tahoma" pitchFamily="34" charset="0"/>
              </a:rPr>
              <a:t>Non Teaching Professional Employee </a:t>
            </a:r>
          </a:p>
          <a:p>
            <a:pPr algn="ctr"/>
            <a:r>
              <a:rPr lang="en-US" sz="2400" b="1" dirty="0">
                <a:solidFill>
                  <a:srgbClr val="1F497D"/>
                </a:solidFill>
                <a:latin typeface="Tahoma" pitchFamily="34" charset="0"/>
                <a:ea typeface="Tahoma" pitchFamily="34" charset="0"/>
                <a:cs typeface="Tahoma" pitchFamily="34" charset="0"/>
              </a:rPr>
              <a:t>Effectiveness </a:t>
            </a:r>
            <a:r>
              <a:rPr lang="en-US" sz="2400" b="1" dirty="0" smtClean="0">
                <a:solidFill>
                  <a:srgbClr val="1F497D"/>
                </a:solidFill>
                <a:latin typeface="Tahoma" pitchFamily="34" charset="0"/>
                <a:ea typeface="Tahoma" pitchFamily="34" charset="0"/>
                <a:cs typeface="Tahoma" pitchFamily="34" charset="0"/>
              </a:rPr>
              <a:t>System in Act 82 of 2012 </a:t>
            </a:r>
          </a:p>
        </p:txBody>
      </p:sp>
      <p:sp>
        <p:nvSpPr>
          <p:cNvPr id="6" name="TextBox 5"/>
          <p:cNvSpPr txBox="1"/>
          <p:nvPr/>
        </p:nvSpPr>
        <p:spPr>
          <a:xfrm>
            <a:off x="990600" y="5638800"/>
            <a:ext cx="3543300" cy="261610"/>
          </a:xfrm>
          <a:prstGeom prst="rect">
            <a:avLst/>
          </a:prstGeom>
          <a:noFill/>
        </p:spPr>
        <p:txBody>
          <a:bodyPr wrap="square" rtlCol="0">
            <a:spAutoFit/>
          </a:bodyPr>
          <a:lstStyle/>
          <a:p>
            <a:endParaRPr lang="en-US" sz="1100" dirty="0">
              <a:solidFill>
                <a:prstClr val="black"/>
              </a:solidFill>
              <a:latin typeface="Tahoma" pitchFamily="34" charset="0"/>
              <a:ea typeface="Tahoma" pitchFamily="34" charset="0"/>
              <a:cs typeface="Tahoma" pitchFamily="34" charset="0"/>
            </a:endParaRPr>
          </a:p>
        </p:txBody>
      </p:sp>
      <p:sp>
        <p:nvSpPr>
          <p:cNvPr id="7" name="Slide Number Placeholder 6"/>
          <p:cNvSpPr>
            <a:spLocks noGrp="1"/>
          </p:cNvSpPr>
          <p:nvPr>
            <p:ph type="sldNum" sz="quarter" idx="12"/>
          </p:nvPr>
        </p:nvSpPr>
        <p:spPr/>
        <p:txBody>
          <a:bodyPr/>
          <a:lstStyle/>
          <a:p>
            <a:fld id="{BE34A234-728E-4246-8755-8E9C1462E428}" type="slidenum">
              <a:rPr lang="en-US" smtClean="0">
                <a:solidFill>
                  <a:prstClr val="black">
                    <a:tint val="75000"/>
                  </a:prstClr>
                </a:solidFill>
              </a:rPr>
              <a:pPr/>
              <a:t>6</a:t>
            </a:fld>
            <a:endParaRPr lang="en-US" dirty="0">
              <a:solidFill>
                <a:prstClr val="black">
                  <a:tint val="75000"/>
                </a:prstClr>
              </a:solidFill>
            </a:endParaRPr>
          </a:p>
        </p:txBody>
      </p:sp>
      <p:sp>
        <p:nvSpPr>
          <p:cNvPr id="8" name="TextBox 7"/>
          <p:cNvSpPr txBox="1"/>
          <p:nvPr/>
        </p:nvSpPr>
        <p:spPr>
          <a:xfrm>
            <a:off x="7452882" y="6457337"/>
            <a:ext cx="1073307" cy="253916"/>
          </a:xfrm>
          <a:prstGeom prst="rect">
            <a:avLst/>
          </a:prstGeom>
          <a:noFill/>
        </p:spPr>
        <p:txBody>
          <a:bodyPr wrap="square" rtlCol="0">
            <a:spAutoFit/>
          </a:bodyPr>
          <a:lstStyle/>
          <a:p>
            <a:r>
              <a:rPr lang="en-US" sz="1050" dirty="0" smtClean="0">
                <a:latin typeface="Tahoma" panose="020B0604030504040204" pitchFamily="34" charset="0"/>
                <a:ea typeface="Tahoma" panose="020B0604030504040204" pitchFamily="34" charset="0"/>
                <a:cs typeface="Tahoma" panose="020B0604030504040204" pitchFamily="34" charset="0"/>
              </a:rPr>
              <a:t>June 26, 2014</a:t>
            </a:r>
            <a:endParaRPr lang="en-US" sz="1050" dirty="0">
              <a:latin typeface="Tahoma" panose="020B0604030504040204" pitchFamily="34" charset="0"/>
              <a:ea typeface="Tahoma" panose="020B0604030504040204" pitchFamily="34" charset="0"/>
              <a:cs typeface="Tahoma" panose="020B0604030504040204" pitchFamily="34" charset="0"/>
            </a:endParaRPr>
          </a:p>
        </p:txBody>
      </p:sp>
      <p:sp>
        <p:nvSpPr>
          <p:cNvPr id="10" name="TextBox 9"/>
          <p:cNvSpPr txBox="1"/>
          <p:nvPr/>
        </p:nvSpPr>
        <p:spPr>
          <a:xfrm>
            <a:off x="685800" y="2385503"/>
            <a:ext cx="3055434"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l="100000" t="100000"/>
            </a:path>
            <a:tileRect r="-100000" b="-100000"/>
          </a:gradFill>
        </p:spPr>
        <p:txBody>
          <a:bodyPr wrap="square" rtlCol="0">
            <a:spAutoFit/>
          </a:bodyPr>
          <a:lstStyle/>
          <a:p>
            <a:r>
              <a:rPr lang="en-US" sz="1400" b="1" dirty="0" smtClean="0">
                <a:solidFill>
                  <a:prstClr val="white"/>
                </a:solidFill>
                <a:latin typeface="Tahoma" pitchFamily="34" charset="0"/>
                <a:ea typeface="Tahoma" pitchFamily="34" charset="0"/>
                <a:cs typeface="Tahoma" pitchFamily="34" charset="0"/>
              </a:rPr>
              <a:t>Observation and Practice</a:t>
            </a:r>
            <a:endParaRPr lang="en-US" sz="1400" b="1" dirty="0">
              <a:solidFill>
                <a:prstClr val="white"/>
              </a:solidFill>
              <a:latin typeface="Tahoma" pitchFamily="34" charset="0"/>
              <a:ea typeface="Tahoma" pitchFamily="34" charset="0"/>
              <a:cs typeface="Tahoma" pitchFamily="34" charset="0"/>
            </a:endParaRPr>
          </a:p>
          <a:p>
            <a:endParaRPr lang="en-US" sz="1400" dirty="0">
              <a:solidFill>
                <a:prstClr val="white"/>
              </a:solidFill>
              <a:latin typeface="Tahoma" pitchFamily="34" charset="0"/>
              <a:ea typeface="Tahoma" pitchFamily="34" charset="0"/>
              <a:cs typeface="Tahoma" pitchFamily="34" charset="0"/>
            </a:endParaRPr>
          </a:p>
          <a:p>
            <a:r>
              <a:rPr lang="en-US" sz="1400" dirty="0">
                <a:solidFill>
                  <a:prstClr val="white"/>
                </a:solidFill>
                <a:latin typeface="Tahoma" pitchFamily="34" charset="0"/>
                <a:ea typeface="Tahoma" pitchFamily="34" charset="0"/>
                <a:cs typeface="Tahoma" pitchFamily="34" charset="0"/>
              </a:rPr>
              <a:t>Planning and Preparation</a:t>
            </a:r>
          </a:p>
          <a:p>
            <a:r>
              <a:rPr lang="en-US" sz="1400" dirty="0">
                <a:solidFill>
                  <a:prstClr val="white"/>
                </a:solidFill>
                <a:latin typeface="Tahoma" pitchFamily="34" charset="0"/>
                <a:ea typeface="Tahoma" pitchFamily="34" charset="0"/>
                <a:cs typeface="Tahoma" pitchFamily="34" charset="0"/>
              </a:rPr>
              <a:t>Educational Environment</a:t>
            </a:r>
          </a:p>
          <a:p>
            <a:r>
              <a:rPr lang="en-US" sz="1400" dirty="0">
                <a:solidFill>
                  <a:prstClr val="white"/>
                </a:solidFill>
                <a:latin typeface="Tahoma" pitchFamily="34" charset="0"/>
                <a:ea typeface="Tahoma" pitchFamily="34" charset="0"/>
                <a:cs typeface="Tahoma" pitchFamily="34" charset="0"/>
              </a:rPr>
              <a:t>Delivery of Service </a:t>
            </a:r>
          </a:p>
          <a:p>
            <a:r>
              <a:rPr lang="en-US" sz="1400" dirty="0">
                <a:solidFill>
                  <a:prstClr val="white"/>
                </a:solidFill>
                <a:latin typeface="Tahoma" pitchFamily="34" charset="0"/>
                <a:ea typeface="Tahoma" pitchFamily="34" charset="0"/>
                <a:cs typeface="Tahoma" pitchFamily="34" charset="0"/>
              </a:rPr>
              <a:t>Professional Development</a:t>
            </a:r>
          </a:p>
          <a:p>
            <a:pPr marL="342900" indent="-342900">
              <a:buFontTx/>
              <a:buAutoNum type="arabicPeriod"/>
            </a:pPr>
            <a:endParaRPr lang="en-US" sz="1400" dirty="0">
              <a:solidFill>
                <a:prstClr val="white"/>
              </a:solidFill>
              <a:latin typeface="Tahoma" pitchFamily="34" charset="0"/>
              <a:ea typeface="Tahoma" pitchFamily="34" charset="0"/>
              <a:cs typeface="Tahoma" pitchFamily="34" charset="0"/>
            </a:endParaRPr>
          </a:p>
        </p:txBody>
      </p:sp>
      <p:sp>
        <p:nvSpPr>
          <p:cNvPr id="11" name="TextBox 10"/>
          <p:cNvSpPr txBox="1"/>
          <p:nvPr/>
        </p:nvSpPr>
        <p:spPr>
          <a:xfrm>
            <a:off x="3809999" y="2765501"/>
            <a:ext cx="4724401" cy="523220"/>
          </a:xfrm>
          <a:prstGeom prst="rect">
            <a:avLst/>
          </a:prstGeom>
          <a:solidFill>
            <a:schemeClr val="accent6">
              <a:lumMod val="40000"/>
              <a:lumOff val="60000"/>
            </a:schemeClr>
          </a:solidFill>
          <a:ln>
            <a:solidFill>
              <a:srgbClr val="1F497D"/>
            </a:solidFill>
          </a:ln>
          <a:effectLst>
            <a:outerShdw blurRad="50800" dist="38100" dir="2700000" algn="tl" rotWithShape="0">
              <a:prstClr val="black">
                <a:alpha val="40000"/>
              </a:prstClr>
            </a:outerShdw>
          </a:effectLst>
        </p:spPr>
        <p:txBody>
          <a:bodyPr wrap="square" rtlCol="0">
            <a:spAutoFit/>
          </a:bodyPr>
          <a:lstStyle/>
          <a:p>
            <a:r>
              <a:rPr lang="en-US" sz="1400" b="1" dirty="0">
                <a:solidFill>
                  <a:srgbClr val="1F497D"/>
                </a:solidFill>
                <a:latin typeface="Tahoma" pitchFamily="34" charset="0"/>
                <a:ea typeface="Tahoma" pitchFamily="34" charset="0"/>
                <a:cs typeface="Tahoma" pitchFamily="34" charset="0"/>
              </a:rPr>
              <a:t>Student </a:t>
            </a:r>
            <a:r>
              <a:rPr lang="en-US" sz="1400" b="1" dirty="0" smtClean="0">
                <a:solidFill>
                  <a:srgbClr val="1F497D"/>
                </a:solidFill>
                <a:latin typeface="Tahoma" pitchFamily="34" charset="0"/>
                <a:ea typeface="Tahoma" pitchFamily="34" charset="0"/>
                <a:cs typeface="Tahoma" pitchFamily="34" charset="0"/>
              </a:rPr>
              <a:t>Performance/School Performance Profile</a:t>
            </a:r>
          </a:p>
          <a:p>
            <a:r>
              <a:rPr lang="en-US" sz="1400" dirty="0" smtClean="0">
                <a:solidFill>
                  <a:srgbClr val="1F497D"/>
                </a:solidFill>
                <a:latin typeface="Tahoma" pitchFamily="34" charset="0"/>
                <a:ea typeface="Tahoma" pitchFamily="34" charset="0"/>
                <a:cs typeface="Tahoma" pitchFamily="34" charset="0"/>
              </a:rPr>
              <a:t>(SPP)</a:t>
            </a:r>
            <a:endParaRPr lang="en-US" sz="1400" dirty="0">
              <a:solidFill>
                <a:srgbClr val="1F497D"/>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77686227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0466"/>
            <a:ext cx="8229600" cy="647171"/>
          </a:xfrm>
        </p:spPr>
        <p:txBody>
          <a:bodyPr>
            <a:normAutofit fontScale="90000"/>
          </a:bodyPr>
          <a:lstStyle/>
          <a:p>
            <a:r>
              <a:rPr lang="en-US" dirty="0" smtClean="0"/>
              <a:t>Take 5 to Process</a:t>
            </a:r>
            <a:endParaRPr lang="en-US" dirty="0"/>
          </a:p>
        </p:txBody>
      </p:sp>
      <p:sp>
        <p:nvSpPr>
          <p:cNvPr id="3" name="Content Placeholder 2"/>
          <p:cNvSpPr>
            <a:spLocks noGrp="1"/>
          </p:cNvSpPr>
          <p:nvPr>
            <p:ph idx="1"/>
          </p:nvPr>
        </p:nvSpPr>
        <p:spPr/>
        <p:txBody>
          <a:bodyPr/>
          <a:lstStyle/>
          <a:p>
            <a:r>
              <a:rPr lang="en-US" dirty="0" smtClean="0"/>
              <a:t>Think about who will be 50 – 15 – 15 – 20</a:t>
            </a:r>
          </a:p>
          <a:p>
            <a:r>
              <a:rPr lang="en-US" dirty="0" smtClean="0"/>
              <a:t>Think about who will be 80 - 20</a:t>
            </a:r>
            <a:endParaRPr lang="en-US" dirty="0"/>
          </a:p>
        </p:txBody>
      </p:sp>
      <p:sp>
        <p:nvSpPr>
          <p:cNvPr id="4" name="Slide Number Placeholder 3"/>
          <p:cNvSpPr>
            <a:spLocks noGrp="1"/>
          </p:cNvSpPr>
          <p:nvPr>
            <p:ph type="sldNum" sz="quarter" idx="12"/>
          </p:nvPr>
        </p:nvSpPr>
        <p:spPr/>
        <p:txBody>
          <a:bodyPr/>
          <a:lstStyle/>
          <a:p>
            <a:fld id="{432760E4-E15F-4226-A417-F645F59E93F2}"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3221621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1691012"/>
            <a:ext cx="8709660" cy="2383074"/>
          </a:xfrm>
        </p:spPr>
        <p:txBody>
          <a:bodyPr>
            <a:normAutofit fontScale="90000"/>
          </a:bodyPr>
          <a:lstStyle/>
          <a:p>
            <a:r>
              <a:rPr lang="en-US" sz="7300" dirty="0" smtClean="0"/>
              <a:t>  Principal Effectiveness System </a:t>
            </a:r>
            <a:r>
              <a:rPr lang="en-US" dirty="0" smtClean="0"/>
              <a:t/>
            </a:r>
            <a:br>
              <a:rPr lang="en-US" dirty="0" smtClean="0"/>
            </a:br>
            <a:r>
              <a:rPr lang="en-US" dirty="0" smtClean="0"/>
              <a:t/>
            </a:r>
            <a:br>
              <a:rPr lang="en-US" dirty="0" smtClean="0"/>
            </a:br>
            <a:r>
              <a:rPr lang="en-US" b="1" i="1" dirty="0" smtClean="0"/>
              <a:t>Framework for Leadership</a:t>
            </a:r>
            <a:endParaRPr lang="en-US" sz="2200" b="1" i="1"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8</a:t>
            </a:fld>
            <a:endParaRPr lang="en-US" dirty="0"/>
          </a:p>
        </p:txBody>
      </p:sp>
    </p:spTree>
    <p:extLst>
      <p:ext uri="{BB962C8B-B14F-4D97-AF65-F5344CB8AC3E}">
        <p14:creationId xmlns:p14="http://schemas.microsoft.com/office/powerpoint/2010/main" val="21642308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73162"/>
          </a:xfrm>
        </p:spPr>
        <p:txBody>
          <a:bodyPr/>
          <a:lstStyle/>
          <a:p>
            <a:r>
              <a:rPr lang="en-US" dirty="0" smtClean="0"/>
              <a:t>Framework for Leadership </a:t>
            </a:r>
            <a:br>
              <a:rPr lang="en-US" dirty="0" smtClean="0"/>
            </a:br>
            <a:r>
              <a:rPr lang="en-US" sz="2200" i="1" dirty="0" smtClean="0"/>
              <a:t>Domains</a:t>
            </a:r>
            <a:endParaRPr lang="en-US" sz="2200" i="1" dirty="0"/>
          </a:p>
        </p:txBody>
      </p:sp>
      <p:sp>
        <p:nvSpPr>
          <p:cNvPr id="3" name="Content Placeholder 2"/>
          <p:cNvSpPr>
            <a:spLocks noGrp="1"/>
          </p:cNvSpPr>
          <p:nvPr>
            <p:ph idx="1"/>
          </p:nvPr>
        </p:nvSpPr>
        <p:spPr>
          <a:xfrm>
            <a:off x="457200" y="2153285"/>
            <a:ext cx="8229600" cy="4525963"/>
          </a:xfrm>
        </p:spPr>
        <p:txBody>
          <a:bodyPr/>
          <a:lstStyle/>
          <a:p>
            <a:r>
              <a:rPr lang="en-US" sz="2400" dirty="0" smtClean="0"/>
              <a:t>The Framework for Leadership establishes a set of four leadership domains:</a:t>
            </a:r>
            <a:br>
              <a:rPr lang="en-US" sz="2400" dirty="0" smtClean="0"/>
            </a:br>
            <a:endParaRPr lang="en-US" sz="2400" dirty="0" smtClean="0"/>
          </a:p>
          <a:p>
            <a:pPr lvl="2"/>
            <a:r>
              <a:rPr lang="en-US" dirty="0" smtClean="0"/>
              <a:t>Domain 1: Strategic/Cultural Leadership</a:t>
            </a:r>
          </a:p>
          <a:p>
            <a:pPr lvl="2"/>
            <a:r>
              <a:rPr lang="en-US" dirty="0" smtClean="0"/>
              <a:t>Domain 2: Systems Leadership</a:t>
            </a:r>
          </a:p>
          <a:p>
            <a:pPr lvl="2"/>
            <a:r>
              <a:rPr lang="en-US" dirty="0" smtClean="0"/>
              <a:t>Domain 3: Leadership for Learning</a:t>
            </a:r>
          </a:p>
          <a:p>
            <a:pPr lvl="2"/>
            <a:r>
              <a:rPr lang="en-US" dirty="0" smtClean="0"/>
              <a:t>Domain 4: Professional and Community Leadership</a:t>
            </a:r>
            <a:r>
              <a:rPr lang="en-US" dirty="0"/>
              <a:t/>
            </a:r>
            <a:br>
              <a:rPr lang="en-US" dirty="0"/>
            </a:br>
            <a:endParaRPr lang="en-US" dirty="0" smtClean="0"/>
          </a:p>
          <a:p>
            <a:r>
              <a:rPr lang="en-US" sz="2400" dirty="0" smtClean="0"/>
              <a:t>The Framework for Leadership contains specific components (with corresponding descriptors) to be included in each of the four domains.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smtClean="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9</a:t>
            </a:fld>
            <a:endParaRPr lang="en-US" dirty="0"/>
          </a:p>
        </p:txBody>
      </p:sp>
    </p:spTree>
    <p:extLst>
      <p:ext uri="{BB962C8B-B14F-4D97-AF65-F5344CB8AC3E}">
        <p14:creationId xmlns:p14="http://schemas.microsoft.com/office/powerpoint/2010/main" val="31295318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33376</TotalTime>
  <Words>2248</Words>
  <Application>Microsoft Macintosh PowerPoint</Application>
  <PresentationFormat>On-screen Show (4:3)</PresentationFormat>
  <Paragraphs>393</Paragraphs>
  <Slides>38</Slides>
  <Notes>38</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38</vt:i4>
      </vt:variant>
    </vt:vector>
  </HeadingPairs>
  <TitlesOfParts>
    <vt:vector size="44" baseType="lpstr">
      <vt:lpstr>Default Design</vt:lpstr>
      <vt:lpstr>1_Default Design</vt:lpstr>
      <vt:lpstr>2_Default Design</vt:lpstr>
      <vt:lpstr>2_Office Theme</vt:lpstr>
      <vt:lpstr>3_Office Theme</vt:lpstr>
      <vt:lpstr>CorelPhotoPaint.Image.10</vt:lpstr>
      <vt:lpstr>PowerPoint Presentation</vt:lpstr>
      <vt:lpstr>Principal Effectiveness Why Important and Why Now?</vt:lpstr>
      <vt:lpstr>Principal Effectiveness  Why Important and Why Now? (continued)</vt:lpstr>
      <vt:lpstr>Multiple Measures  Principal Effectiveness Ratings as Defined in Act 82</vt:lpstr>
      <vt:lpstr>PowerPoint Presentation</vt:lpstr>
      <vt:lpstr>PowerPoint Presentation</vt:lpstr>
      <vt:lpstr>Take 5 to Process</vt:lpstr>
      <vt:lpstr>  Principal Effectiveness System   Framework for Leadership</vt:lpstr>
      <vt:lpstr>Framework for Leadership  Domains</vt:lpstr>
      <vt:lpstr>Domain 1:  Strategic/Cultural Leadership With Components </vt:lpstr>
      <vt:lpstr>Domain 2:  Systems Leadership With Components </vt:lpstr>
      <vt:lpstr>Domain 3:  Leadership for Learning With Components </vt:lpstr>
      <vt:lpstr>Domain 4:  Professional and  Community Leadership With Components </vt:lpstr>
      <vt:lpstr>Possible Guiding Questions To Help Inform the Process</vt:lpstr>
      <vt:lpstr>Process for Principal Effectiveness Assistance to Implement the Framework for Leadership (continued)</vt:lpstr>
      <vt:lpstr>Process for Principal Effectiveness Assistance to Implement the Framework for Leadership (continued)</vt:lpstr>
      <vt:lpstr>Process for Principal Effectiveness Assistance to Implement the Framework for Leadership (continued)</vt:lpstr>
      <vt:lpstr>Process for Principal Effectiveness Assistance to Implement the Framework for Leadership (continued)</vt:lpstr>
      <vt:lpstr>Take 5 to Reflect</vt:lpstr>
      <vt:lpstr>  Principal Effectiveness System   Correlation Data</vt:lpstr>
      <vt:lpstr>Correlation Data  Based Upon Teacher Level Measures</vt:lpstr>
      <vt:lpstr>Correlation Data  Based Upon Teacher Level Measures</vt:lpstr>
      <vt:lpstr>  Principal Effectiveness System   Elective Data / SLOs</vt:lpstr>
      <vt:lpstr>Elective Data / SLO Based Upon Teacher Level Measures</vt:lpstr>
      <vt:lpstr>Elective Data / SLOs Purpose and Approach </vt:lpstr>
      <vt:lpstr>Elective Data / SLOs Purpose and Approach </vt:lpstr>
      <vt:lpstr>Elective Data / SLOs Sources of Data to Inform the Process </vt:lpstr>
      <vt:lpstr>Elective Data / SLOs Process and Guidance </vt:lpstr>
      <vt:lpstr>Elective Data / SLOs Process and Guidance </vt:lpstr>
      <vt:lpstr>Elective Data Process and Guidance </vt:lpstr>
      <vt:lpstr>Elective Data Process and Guidance </vt:lpstr>
      <vt:lpstr>Elective Data / SLOs Template with Guiding Questions</vt:lpstr>
      <vt:lpstr>Elective Data / SLOs Template with Guiding Questions</vt:lpstr>
      <vt:lpstr>Elective Data / SLOs Template with Guiding Questions</vt:lpstr>
      <vt:lpstr>Elective Data / SLOs Template with Guiding Questions</vt:lpstr>
      <vt:lpstr>Elective Data Template with Guiding Questions</vt:lpstr>
      <vt:lpstr>Rating Tool Useful for Determining a Principal / School Leader’s Rating</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Cristine Wagner-Deitch</cp:lastModifiedBy>
  <cp:revision>4317</cp:revision>
  <cp:lastPrinted>2014-07-14T13:08:25Z</cp:lastPrinted>
  <dcterms:created xsi:type="dcterms:W3CDTF">2005-11-10T12:55:35Z</dcterms:created>
  <dcterms:modified xsi:type="dcterms:W3CDTF">2014-09-09T18:29:13Z</dcterms:modified>
</cp:coreProperties>
</file>